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454" r:id="rId2"/>
    <p:sldId id="455" r:id="rId3"/>
    <p:sldId id="583" r:id="rId4"/>
    <p:sldId id="580" r:id="rId5"/>
    <p:sldId id="581" r:id="rId6"/>
    <p:sldId id="582" r:id="rId7"/>
    <p:sldId id="578" r:id="rId8"/>
    <p:sldId id="598" r:id="rId9"/>
    <p:sldId id="693" r:id="rId10"/>
    <p:sldId id="694" r:id="rId11"/>
    <p:sldId id="695" r:id="rId12"/>
    <p:sldId id="599" r:id="rId13"/>
    <p:sldId id="600" r:id="rId14"/>
    <p:sldId id="602" r:id="rId15"/>
    <p:sldId id="605" r:id="rId16"/>
    <p:sldId id="568" r:id="rId17"/>
    <p:sldId id="608" r:id="rId18"/>
    <p:sldId id="610" r:id="rId19"/>
    <p:sldId id="609" r:id="rId20"/>
    <p:sldId id="611" r:id="rId21"/>
    <p:sldId id="612" r:id="rId22"/>
    <p:sldId id="613" r:id="rId23"/>
    <p:sldId id="567" r:id="rId24"/>
    <p:sldId id="588" r:id="rId25"/>
    <p:sldId id="589" r:id="rId26"/>
    <p:sldId id="671" r:id="rId27"/>
    <p:sldId id="672" r:id="rId28"/>
    <p:sldId id="673" r:id="rId29"/>
    <p:sldId id="674" r:id="rId30"/>
    <p:sldId id="675" r:id="rId31"/>
    <p:sldId id="676" r:id="rId32"/>
    <p:sldId id="677" r:id="rId33"/>
    <p:sldId id="678" r:id="rId34"/>
    <p:sldId id="679" r:id="rId35"/>
    <p:sldId id="680" r:id="rId36"/>
    <p:sldId id="681" r:id="rId37"/>
    <p:sldId id="682" r:id="rId38"/>
    <p:sldId id="683" r:id="rId39"/>
    <p:sldId id="614" r:id="rId40"/>
    <p:sldId id="615" r:id="rId41"/>
    <p:sldId id="616" r:id="rId42"/>
    <p:sldId id="617" r:id="rId43"/>
    <p:sldId id="618" r:id="rId44"/>
    <p:sldId id="619" r:id="rId45"/>
    <p:sldId id="620" r:id="rId46"/>
    <p:sldId id="621" r:id="rId47"/>
    <p:sldId id="622" r:id="rId48"/>
    <p:sldId id="623" r:id="rId49"/>
    <p:sldId id="637" r:id="rId50"/>
    <p:sldId id="638" r:id="rId51"/>
    <p:sldId id="639" r:id="rId52"/>
    <p:sldId id="641" r:id="rId53"/>
    <p:sldId id="642" r:id="rId54"/>
    <p:sldId id="643" r:id="rId55"/>
    <p:sldId id="663" r:id="rId56"/>
    <p:sldId id="664" r:id="rId57"/>
    <p:sldId id="665" r:id="rId58"/>
    <p:sldId id="645" r:id="rId59"/>
    <p:sldId id="646" r:id="rId60"/>
    <p:sldId id="647" r:id="rId61"/>
    <p:sldId id="661" r:id="rId62"/>
    <p:sldId id="662" r:id="rId63"/>
    <p:sldId id="649" r:id="rId64"/>
    <p:sldId id="690" r:id="rId65"/>
    <p:sldId id="691" r:id="rId66"/>
    <p:sldId id="692" r:id="rId67"/>
    <p:sldId id="657" r:id="rId68"/>
    <p:sldId id="658" r:id="rId69"/>
    <p:sldId id="659" r:id="rId70"/>
    <p:sldId id="660" r:id="rId71"/>
    <p:sldId id="696" r:id="rId72"/>
    <p:sldId id="697" r:id="rId73"/>
    <p:sldId id="698" r:id="rId74"/>
    <p:sldId id="699" r:id="rId75"/>
    <p:sldId id="700" r:id="rId76"/>
    <p:sldId id="562" r:id="rId77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7"/>
    <a:srgbClr val="F3C20D"/>
    <a:srgbClr val="EEDE12"/>
    <a:srgbClr val="F7E609"/>
    <a:srgbClr val="FFE101"/>
    <a:srgbClr val="0000FF"/>
    <a:srgbClr val="FF3300"/>
    <a:srgbClr val="FFFFFF"/>
    <a:srgbClr val="99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4810" autoAdjust="0"/>
  </p:normalViewPr>
  <p:slideViewPr>
    <p:cSldViewPr>
      <p:cViewPr varScale="1">
        <p:scale>
          <a:sx n="104" d="100"/>
          <a:sy n="104" d="100"/>
        </p:scale>
        <p:origin x="-19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0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7" cy="496967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7" cy="496967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487A5866-B668-4638-9C6B-2FFC346B1545}" type="datetimeFigureOut">
              <a:rPr lang="ko-KR" altLang="en-US" smtClean="0"/>
              <a:pPr/>
              <a:t>2020-01-16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6967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7" cy="496967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A621CBF1-F34D-4ADE-B1CD-DF48E831EA7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6011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타이틀은 </a:t>
            </a:r>
            <a:r>
              <a:rPr lang="en-US" altLang="ko-KR" dirty="0" smtClean="0"/>
              <a:t>HY</a:t>
            </a:r>
            <a:r>
              <a:rPr lang="ko-KR" altLang="en-US" dirty="0" smtClean="0"/>
              <a:t>헤드라인</a:t>
            </a:r>
            <a:r>
              <a:rPr lang="en-US" altLang="ko-KR" dirty="0" smtClean="0"/>
              <a:t>M </a:t>
            </a:r>
            <a:r>
              <a:rPr lang="ko-KR" altLang="en-US" dirty="0" smtClean="0"/>
              <a:t>폰트사이즈 </a:t>
            </a:r>
            <a:r>
              <a:rPr lang="en-US" altLang="ko-KR" dirty="0" smtClean="0"/>
              <a:t>28</a:t>
            </a:r>
            <a:r>
              <a:rPr lang="ko-KR" altLang="en-US" dirty="0" smtClean="0"/>
              <a:t>정도</a:t>
            </a:r>
            <a:r>
              <a:rPr lang="en-US" altLang="ko-KR" smtClean="0"/>
              <a:t>..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본문은 </a:t>
            </a:r>
            <a:r>
              <a:rPr lang="ko-KR" altLang="en-US" dirty="0" err="1" smtClean="0"/>
              <a:t>맑은고딕</a:t>
            </a:r>
            <a:r>
              <a:rPr lang="ko-KR" altLang="en-US" dirty="0" smtClean="0"/>
              <a:t> </a:t>
            </a:r>
            <a:r>
              <a:rPr lang="en-US" altLang="ko-KR" dirty="0" smtClean="0"/>
              <a:t>14~18..(</a:t>
            </a:r>
            <a:r>
              <a:rPr lang="ko-KR" altLang="en-US" dirty="0" smtClean="0"/>
              <a:t>조정가능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endParaRPr lang="ko-KR" altLang="en-US" dirty="0" smtClean="0"/>
          </a:p>
        </p:txBody>
      </p:sp>
      <p:sp>
        <p:nvSpPr>
          <p:cNvPr id="358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1CD8EAB0-3E07-443D-A739-998CA62822E8}" type="slidenum">
              <a:rPr lang="ko-KR" altLang="en-US">
                <a:latin typeface="굴림" pitchFamily="50" charset="-127"/>
                <a:ea typeface="굴림" pitchFamily="50" charset="-127"/>
              </a:rPr>
              <a:pPr>
                <a:spcBef>
                  <a:spcPct val="0"/>
                </a:spcBef>
              </a:pPr>
              <a:t>24</a:t>
            </a:fld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1CBF1-F34D-4ADE-B1CD-DF48E831EA7C}" type="slidenum">
              <a:rPr lang="ko-KR" altLang="en-US" smtClean="0"/>
              <a:pPr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2004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7C06D-07F4-42BC-B3FC-C2A594847D9D}" type="slidenum">
              <a:rPr lang="ko-KR" altLang="en-US" smtClean="0"/>
              <a:pPr/>
              <a:t>72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7C06D-07F4-42BC-B3FC-C2A594847D9D}" type="slidenum">
              <a:rPr lang="ko-KR" altLang="en-US" smtClean="0"/>
              <a:pPr/>
              <a:t>73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7C06D-07F4-42BC-B3FC-C2A594847D9D}" type="slidenum">
              <a:rPr lang="ko-KR" altLang="en-US" smtClean="0"/>
              <a:pPr/>
              <a:t>74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77C06D-07F4-42BC-B3FC-C2A594847D9D}" type="slidenum">
              <a:rPr lang="ko-KR" altLang="en-US" smtClean="0"/>
              <a:pPr/>
              <a:t>75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타이틀은 </a:t>
            </a:r>
            <a:r>
              <a:rPr lang="en-US" altLang="ko-KR" dirty="0" smtClean="0"/>
              <a:t>HY</a:t>
            </a:r>
            <a:r>
              <a:rPr lang="ko-KR" altLang="en-US" dirty="0" smtClean="0"/>
              <a:t>헤드라인</a:t>
            </a:r>
            <a:r>
              <a:rPr lang="en-US" altLang="ko-KR" dirty="0" smtClean="0"/>
              <a:t>M </a:t>
            </a:r>
            <a:r>
              <a:rPr lang="ko-KR" altLang="en-US" dirty="0" smtClean="0"/>
              <a:t>폰트사이즈 </a:t>
            </a:r>
            <a:r>
              <a:rPr lang="en-US" altLang="ko-KR" dirty="0" smtClean="0"/>
              <a:t>28</a:t>
            </a:r>
            <a:r>
              <a:rPr lang="ko-KR" altLang="en-US" dirty="0" smtClean="0"/>
              <a:t>정도</a:t>
            </a:r>
            <a:r>
              <a:rPr lang="en-US" altLang="ko-KR" smtClean="0"/>
              <a:t>..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본문은 </a:t>
            </a:r>
            <a:r>
              <a:rPr lang="ko-KR" altLang="en-US" dirty="0" err="1" smtClean="0"/>
              <a:t>맑은고딕</a:t>
            </a:r>
            <a:r>
              <a:rPr lang="ko-KR" altLang="en-US" dirty="0" smtClean="0"/>
              <a:t> </a:t>
            </a:r>
            <a:r>
              <a:rPr lang="en-US" altLang="ko-KR" dirty="0" smtClean="0"/>
              <a:t>14~18..(</a:t>
            </a:r>
            <a:r>
              <a:rPr lang="ko-KR" altLang="en-US" dirty="0" smtClean="0"/>
              <a:t>조정가능</a:t>
            </a:r>
            <a:r>
              <a:rPr lang="en-US" altLang="ko-KR" dirty="0" smtClean="0"/>
              <a:t>)</a:t>
            </a:r>
          </a:p>
          <a:p>
            <a:endParaRPr lang="en-US" altLang="ko-KR" dirty="0" smtClean="0"/>
          </a:p>
          <a:p>
            <a:endParaRPr lang="ko-KR" altLang="en-US" dirty="0" smtClean="0"/>
          </a:p>
        </p:txBody>
      </p:sp>
      <p:sp>
        <p:nvSpPr>
          <p:cNvPr id="358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1CD8EAB0-3E07-443D-A739-998CA62822E8}" type="slidenum">
              <a:rPr lang="ko-KR" altLang="en-US">
                <a:latin typeface="굴림" pitchFamily="50" charset="-127"/>
                <a:ea typeface="굴림" pitchFamily="50" charset="-127"/>
              </a:rPr>
              <a:pPr>
                <a:spcBef>
                  <a:spcPct val="0"/>
                </a:spcBef>
              </a:pPr>
              <a:t>25</a:t>
            </a:fld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B2821-3756-45D4-96F3-DB04B71D27BC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타이틀은 </a:t>
            </a:r>
            <a:r>
              <a:rPr lang="en-US" altLang="ko-KR" smtClean="0"/>
              <a:t>HY</a:t>
            </a:r>
            <a:r>
              <a:rPr lang="ko-KR" altLang="en-US" smtClean="0"/>
              <a:t>헤드라인</a:t>
            </a:r>
            <a:r>
              <a:rPr lang="en-US" altLang="ko-KR" smtClean="0"/>
              <a:t>M </a:t>
            </a:r>
            <a:r>
              <a:rPr lang="ko-KR" altLang="en-US" smtClean="0"/>
              <a:t>폰트사이즈 </a:t>
            </a:r>
            <a:r>
              <a:rPr lang="en-US" altLang="ko-KR" smtClean="0"/>
              <a:t>28</a:t>
            </a:r>
            <a:r>
              <a:rPr lang="ko-KR" altLang="en-US" smtClean="0"/>
              <a:t>정도</a:t>
            </a:r>
            <a:r>
              <a:rPr lang="en-US" altLang="ko-KR" smtClean="0"/>
              <a:t>..</a:t>
            </a:r>
          </a:p>
          <a:p>
            <a:endParaRPr lang="en-US" altLang="ko-KR" smtClean="0"/>
          </a:p>
          <a:p>
            <a:r>
              <a:rPr lang="ko-KR" altLang="en-US" smtClean="0"/>
              <a:t>본문은 맑은고딕 </a:t>
            </a:r>
            <a:r>
              <a:rPr lang="en-US" altLang="ko-KR" smtClean="0"/>
              <a:t>14~18..(</a:t>
            </a:r>
            <a:r>
              <a:rPr lang="ko-KR" altLang="en-US" smtClean="0"/>
              <a:t>조정가능</a:t>
            </a:r>
            <a:r>
              <a:rPr lang="en-US" altLang="ko-KR" smtClean="0"/>
              <a:t>)</a:t>
            </a:r>
          </a:p>
          <a:p>
            <a:endParaRPr lang="en-US" altLang="ko-KR" smtClean="0"/>
          </a:p>
          <a:p>
            <a:endParaRPr lang="ko-KR" altLang="en-US" smtClean="0"/>
          </a:p>
        </p:txBody>
      </p:sp>
      <p:sp>
        <p:nvSpPr>
          <p:cNvPr id="3584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spcBef>
                <a:spcPct val="0"/>
              </a:spcBef>
            </a:pPr>
            <a:fld id="{1CD8EAB0-3E07-443D-A739-998CA62822E8}" type="slidenum">
              <a:rPr lang="ko-KR" altLang="en-US">
                <a:latin typeface="굴림" pitchFamily="50" charset="-127"/>
                <a:ea typeface="굴림" pitchFamily="50" charset="-127"/>
              </a:rPr>
              <a:pPr>
                <a:spcBef>
                  <a:spcPct val="0"/>
                </a:spcBef>
              </a:pPr>
              <a:t>48</a:t>
            </a:fld>
            <a:endParaRPr lang="ko-KR" altLang="en-US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1CBF1-F34D-4ADE-B1CD-DF48E831EA7C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2127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1CBF1-F34D-4ADE-B1CD-DF48E831EA7C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3345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1FE48-4610-429E-807A-152466578076}" type="slidenum">
              <a:rPr lang="ko-KR" altLang="en-US" smtClean="0">
                <a:solidFill>
                  <a:prstClr val="black"/>
                </a:solidFill>
              </a:rPr>
              <a:pPr/>
              <a:t>56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00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1CBF1-F34D-4ADE-B1CD-DF48E831EA7C}" type="slidenum">
              <a:rPr lang="ko-KR" altLang="en-US" smtClean="0"/>
              <a:pPr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2004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1CBF1-F34D-4ADE-B1CD-DF48E831EA7C}" type="slidenum">
              <a:rPr lang="ko-KR" altLang="en-US" smtClean="0"/>
              <a:pPr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200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141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141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321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923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29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856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57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553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12C7B-E860-450B-93ED-8E7FBF369CA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5.png"/><Relationship Id="rId2" Type="http://schemas.openxmlformats.org/officeDocument/2006/relationships/image" Target="../media/image28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6.png"/><Relationship Id="rId7" Type="http://schemas.openxmlformats.org/officeDocument/2006/relationships/image" Target="../media/image58.jpeg"/><Relationship Id="rId12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12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6.png"/><Relationship Id="rId7" Type="http://schemas.openxmlformats.org/officeDocument/2006/relationships/image" Target="../media/image7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46.png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2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13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png"/><Relationship Id="rId11" Type="http://schemas.openxmlformats.org/officeDocument/2006/relationships/image" Target="../media/image5.png"/><Relationship Id="rId5" Type="http://schemas.openxmlformats.org/officeDocument/2006/relationships/image" Target="../media/image134.emf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1.jpe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1.jpe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5" Type="http://schemas.openxmlformats.org/officeDocument/2006/relationships/image" Target="../media/image151.png"/><Relationship Id="rId4" Type="http://schemas.openxmlformats.org/officeDocument/2006/relationships/image" Target="../media/image150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_x145398392" descr="EMB000017d02ca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04248" y="3726160"/>
            <a:ext cx="3131840" cy="31318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37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27" name="타원 26"/>
          <p:cNvSpPr/>
          <p:nvPr/>
        </p:nvSpPr>
        <p:spPr>
          <a:xfrm>
            <a:off x="-3852936" y="-1323528"/>
            <a:ext cx="16489832" cy="6336704"/>
          </a:xfrm>
          <a:prstGeom prst="ellipse">
            <a:avLst/>
          </a:prstGeom>
          <a:solidFill>
            <a:schemeClr val="bg1">
              <a:lumMod val="8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원형 27"/>
          <p:cNvSpPr/>
          <p:nvPr/>
        </p:nvSpPr>
        <p:spPr>
          <a:xfrm>
            <a:off x="6444208" y="2283728"/>
            <a:ext cx="6949280" cy="8136904"/>
          </a:xfrm>
          <a:prstGeom prst="pie">
            <a:avLst>
              <a:gd name="adj1" fmla="val 9010049"/>
              <a:gd name="adj2" fmla="val 16138685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9" name="그룹 13"/>
          <p:cNvGrpSpPr/>
          <p:nvPr/>
        </p:nvGrpSpPr>
        <p:grpSpPr>
          <a:xfrm>
            <a:off x="-2988840" y="-2484276"/>
            <a:ext cx="5922150" cy="4761148"/>
            <a:chOff x="-2988840" y="-2475656"/>
            <a:chExt cx="5922150" cy="4761148"/>
          </a:xfrm>
        </p:grpSpPr>
        <p:pic>
          <p:nvPicPr>
            <p:cNvPr id="30" name="Picture 2" descr="과학기술정보통신부 심볼마크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 flipH="1">
              <a:off x="-1139156" y="-1051259"/>
              <a:ext cx="3238500" cy="3143250"/>
            </a:xfrm>
            <a:prstGeom prst="rect">
              <a:avLst/>
            </a:prstGeom>
            <a:noFill/>
          </p:spPr>
        </p:pic>
        <p:sp>
          <p:nvSpPr>
            <p:cNvPr id="31" name="원형 30"/>
            <p:cNvSpPr/>
            <p:nvPr/>
          </p:nvSpPr>
          <p:spPr>
            <a:xfrm flipH="1">
              <a:off x="-2988840" y="-2475656"/>
              <a:ext cx="5922150" cy="4761148"/>
            </a:xfrm>
            <a:prstGeom prst="pie">
              <a:avLst>
                <a:gd name="adj1" fmla="val 3733608"/>
                <a:gd name="adj2" fmla="val 10863758"/>
              </a:avLst>
            </a:prstGeom>
            <a:solidFill>
              <a:schemeClr val="bg1">
                <a:lumMod val="95000"/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857224" y="2357430"/>
            <a:ext cx="7643866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endParaRPr lang="ko-KR" altLang="en-US" sz="3600" dirty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33" name="직선 연결선 32"/>
          <p:cNvCxnSpPr/>
          <p:nvPr/>
        </p:nvCxnSpPr>
        <p:spPr>
          <a:xfrm>
            <a:off x="928662" y="3140968"/>
            <a:ext cx="7380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755576" y="2132856"/>
            <a:ext cx="76438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ko-KR" sz="4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2020</a:t>
            </a:r>
            <a:r>
              <a:rPr lang="ko-KR" altLang="en-US" sz="4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년 </a:t>
            </a:r>
            <a:r>
              <a:rPr lang="en-US" altLang="ko-KR" sz="4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HACCP </a:t>
            </a:r>
            <a:r>
              <a:rPr lang="ko-KR" altLang="en-US" sz="4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사업</a:t>
            </a:r>
            <a:endParaRPr lang="ko-KR" altLang="en-US" sz="4400" dirty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5210" y="6169738"/>
            <a:ext cx="2359078" cy="49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_x123092864" descr="EMB00001c380ee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168588"/>
            <a:ext cx="2376264" cy="50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4212377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2020. 1.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754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준비단계 기술지원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전문기술상담</a:t>
            </a:r>
            <a:endParaRPr lang="en-US" altLang="ko-KR" sz="24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cxnSp>
        <p:nvCxnSpPr>
          <p:cNvPr id="66" name="직선 연결선 65"/>
          <p:cNvCxnSpPr/>
          <p:nvPr/>
        </p:nvCxnSpPr>
        <p:spPr>
          <a:xfrm>
            <a:off x="108678" y="1700808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그룹 66"/>
          <p:cNvGrpSpPr/>
          <p:nvPr/>
        </p:nvGrpSpPr>
        <p:grpSpPr>
          <a:xfrm>
            <a:off x="1187624" y="3190236"/>
            <a:ext cx="502649" cy="325062"/>
            <a:chOff x="5395913" y="3219451"/>
            <a:chExt cx="739775" cy="585787"/>
          </a:xfrm>
          <a:solidFill>
            <a:schemeClr val="bg1"/>
          </a:solidFill>
        </p:grpSpPr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5522913" y="3738563"/>
              <a:ext cx="485775" cy="66675"/>
            </a:xfrm>
            <a:custGeom>
              <a:avLst/>
              <a:gdLst>
                <a:gd name="T0" fmla="*/ 229 w 246"/>
                <a:gd name="T1" fmla="*/ 0 h 34"/>
                <a:gd name="T2" fmla="*/ 17 w 246"/>
                <a:gd name="T3" fmla="*/ 0 h 34"/>
                <a:gd name="T4" fmla="*/ 0 w 246"/>
                <a:gd name="T5" fmla="*/ 17 h 34"/>
                <a:gd name="T6" fmla="*/ 17 w 246"/>
                <a:gd name="T7" fmla="*/ 34 h 34"/>
                <a:gd name="T8" fmla="*/ 229 w 246"/>
                <a:gd name="T9" fmla="*/ 34 h 34"/>
                <a:gd name="T10" fmla="*/ 246 w 246"/>
                <a:gd name="T11" fmla="*/ 17 h 34"/>
                <a:gd name="T12" fmla="*/ 229 w 246"/>
                <a:gd name="T13" fmla="*/ 0 h 34"/>
                <a:gd name="T14" fmla="*/ 229 w 246"/>
                <a:gd name="T15" fmla="*/ 0 h 34"/>
                <a:gd name="T16" fmla="*/ 229 w 24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4">
                  <a:moveTo>
                    <a:pt x="229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38" y="34"/>
                    <a:pt x="246" y="27"/>
                    <a:pt x="246" y="17"/>
                  </a:cubicBezTo>
                  <a:cubicBezTo>
                    <a:pt x="246" y="8"/>
                    <a:pt x="238" y="0"/>
                    <a:pt x="229" y="0"/>
                  </a:cubicBezTo>
                  <a:close/>
                  <a:moveTo>
                    <a:pt x="229" y="0"/>
                  </a:moveTo>
                  <a:cubicBezTo>
                    <a:pt x="229" y="0"/>
                    <a:pt x="229" y="0"/>
                    <a:pt x="2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4"/>
            <p:cNvSpPr>
              <a:spLocks noEditPoints="1"/>
            </p:cNvSpPr>
            <p:nvPr/>
          </p:nvSpPr>
          <p:spPr bwMode="auto">
            <a:xfrm>
              <a:off x="5514975" y="3462338"/>
              <a:ext cx="49213" cy="133350"/>
            </a:xfrm>
            <a:custGeom>
              <a:avLst/>
              <a:gdLst>
                <a:gd name="T0" fmla="*/ 0 w 25"/>
                <a:gd name="T1" fmla="*/ 13 h 68"/>
                <a:gd name="T2" fmla="*/ 0 w 25"/>
                <a:gd name="T3" fmla="*/ 55 h 68"/>
                <a:gd name="T4" fmla="*/ 12 w 25"/>
                <a:gd name="T5" fmla="*/ 68 h 68"/>
                <a:gd name="T6" fmla="*/ 25 w 25"/>
                <a:gd name="T7" fmla="*/ 55 h 68"/>
                <a:gd name="T8" fmla="*/ 25 w 25"/>
                <a:gd name="T9" fmla="*/ 13 h 68"/>
                <a:gd name="T10" fmla="*/ 12 w 25"/>
                <a:gd name="T11" fmla="*/ 0 h 68"/>
                <a:gd name="T12" fmla="*/ 0 w 25"/>
                <a:gd name="T13" fmla="*/ 13 h 68"/>
                <a:gd name="T14" fmla="*/ 0 w 25"/>
                <a:gd name="T15" fmla="*/ 13 h 68"/>
                <a:gd name="T16" fmla="*/ 0 w 25"/>
                <a:gd name="T17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8">
                  <a:moveTo>
                    <a:pt x="0" y="13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2"/>
                    <a:pt x="5" y="68"/>
                    <a:pt x="12" y="68"/>
                  </a:cubicBezTo>
                  <a:cubicBezTo>
                    <a:pt x="20" y="68"/>
                    <a:pt x="25" y="62"/>
                    <a:pt x="25" y="5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5"/>
            <p:cNvSpPr>
              <a:spLocks noEditPoints="1"/>
            </p:cNvSpPr>
            <p:nvPr/>
          </p:nvSpPr>
          <p:spPr bwMode="auto">
            <a:xfrm>
              <a:off x="5597525" y="3427413"/>
              <a:ext cx="52388" cy="168275"/>
            </a:xfrm>
            <a:custGeom>
              <a:avLst/>
              <a:gdLst>
                <a:gd name="T0" fmla="*/ 0 w 26"/>
                <a:gd name="T1" fmla="*/ 13 h 85"/>
                <a:gd name="T2" fmla="*/ 0 w 26"/>
                <a:gd name="T3" fmla="*/ 72 h 85"/>
                <a:gd name="T4" fmla="*/ 13 w 26"/>
                <a:gd name="T5" fmla="*/ 85 h 85"/>
                <a:gd name="T6" fmla="*/ 26 w 26"/>
                <a:gd name="T7" fmla="*/ 72 h 85"/>
                <a:gd name="T8" fmla="*/ 26 w 26"/>
                <a:gd name="T9" fmla="*/ 13 h 85"/>
                <a:gd name="T10" fmla="*/ 13 w 26"/>
                <a:gd name="T11" fmla="*/ 0 h 85"/>
                <a:gd name="T12" fmla="*/ 0 w 26"/>
                <a:gd name="T13" fmla="*/ 13 h 85"/>
                <a:gd name="T14" fmla="*/ 0 w 26"/>
                <a:gd name="T15" fmla="*/ 13 h 85"/>
                <a:gd name="T16" fmla="*/ 0 w 26"/>
                <a:gd name="T17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85">
                  <a:moveTo>
                    <a:pt x="0" y="13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79"/>
                    <a:pt x="6" y="85"/>
                    <a:pt x="13" y="85"/>
                  </a:cubicBezTo>
                  <a:cubicBezTo>
                    <a:pt x="20" y="85"/>
                    <a:pt x="26" y="79"/>
                    <a:pt x="26" y="7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66"/>
            <p:cNvSpPr>
              <a:spLocks noEditPoints="1"/>
            </p:cNvSpPr>
            <p:nvPr/>
          </p:nvSpPr>
          <p:spPr bwMode="auto">
            <a:xfrm>
              <a:off x="5683250" y="3394076"/>
              <a:ext cx="49213" cy="201613"/>
            </a:xfrm>
            <a:custGeom>
              <a:avLst/>
              <a:gdLst>
                <a:gd name="T0" fmla="*/ 0 w 25"/>
                <a:gd name="T1" fmla="*/ 13 h 102"/>
                <a:gd name="T2" fmla="*/ 0 w 25"/>
                <a:gd name="T3" fmla="*/ 89 h 102"/>
                <a:gd name="T4" fmla="*/ 12 w 25"/>
                <a:gd name="T5" fmla="*/ 102 h 102"/>
                <a:gd name="T6" fmla="*/ 25 w 25"/>
                <a:gd name="T7" fmla="*/ 89 h 102"/>
                <a:gd name="T8" fmla="*/ 25 w 25"/>
                <a:gd name="T9" fmla="*/ 13 h 102"/>
                <a:gd name="T10" fmla="*/ 12 w 25"/>
                <a:gd name="T11" fmla="*/ 0 h 102"/>
                <a:gd name="T12" fmla="*/ 0 w 25"/>
                <a:gd name="T13" fmla="*/ 13 h 102"/>
                <a:gd name="T14" fmla="*/ 0 w 25"/>
                <a:gd name="T15" fmla="*/ 13 h 102"/>
                <a:gd name="T16" fmla="*/ 0 w 25"/>
                <a:gd name="T17" fmla="*/ 1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2">
                  <a:moveTo>
                    <a:pt x="0" y="13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96"/>
                    <a:pt x="5" y="102"/>
                    <a:pt x="12" y="102"/>
                  </a:cubicBezTo>
                  <a:cubicBezTo>
                    <a:pt x="19" y="102"/>
                    <a:pt x="25" y="96"/>
                    <a:pt x="25" y="8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67"/>
            <p:cNvSpPr>
              <a:spLocks noEditPoints="1"/>
            </p:cNvSpPr>
            <p:nvPr/>
          </p:nvSpPr>
          <p:spPr bwMode="auto">
            <a:xfrm>
              <a:off x="5395913" y="3219451"/>
              <a:ext cx="739775" cy="485775"/>
            </a:xfrm>
            <a:custGeom>
              <a:avLst/>
              <a:gdLst>
                <a:gd name="T0" fmla="*/ 357 w 374"/>
                <a:gd name="T1" fmla="*/ 0 h 246"/>
                <a:gd name="T2" fmla="*/ 17 w 374"/>
                <a:gd name="T3" fmla="*/ 0 h 246"/>
                <a:gd name="T4" fmla="*/ 0 w 374"/>
                <a:gd name="T5" fmla="*/ 17 h 246"/>
                <a:gd name="T6" fmla="*/ 0 w 374"/>
                <a:gd name="T7" fmla="*/ 229 h 246"/>
                <a:gd name="T8" fmla="*/ 17 w 374"/>
                <a:gd name="T9" fmla="*/ 246 h 246"/>
                <a:gd name="T10" fmla="*/ 341 w 374"/>
                <a:gd name="T11" fmla="*/ 246 h 246"/>
                <a:gd name="T12" fmla="*/ 340 w 374"/>
                <a:gd name="T13" fmla="*/ 245 h 246"/>
                <a:gd name="T14" fmla="*/ 316 w 374"/>
                <a:gd name="T15" fmla="*/ 222 h 246"/>
                <a:gd name="T16" fmla="*/ 272 w 374"/>
                <a:gd name="T17" fmla="*/ 233 h 246"/>
                <a:gd name="T18" fmla="*/ 214 w 374"/>
                <a:gd name="T19" fmla="*/ 212 h 246"/>
                <a:gd name="T20" fmla="*/ 34 w 374"/>
                <a:gd name="T21" fmla="*/ 212 h 246"/>
                <a:gd name="T22" fmla="*/ 34 w 374"/>
                <a:gd name="T23" fmla="*/ 34 h 246"/>
                <a:gd name="T24" fmla="*/ 340 w 374"/>
                <a:gd name="T25" fmla="*/ 34 h 246"/>
                <a:gd name="T26" fmla="*/ 340 w 374"/>
                <a:gd name="T27" fmla="*/ 82 h 246"/>
                <a:gd name="T28" fmla="*/ 363 w 374"/>
                <a:gd name="T29" fmla="*/ 142 h 246"/>
                <a:gd name="T30" fmla="*/ 351 w 374"/>
                <a:gd name="T31" fmla="*/ 187 h 246"/>
                <a:gd name="T32" fmla="*/ 374 w 374"/>
                <a:gd name="T33" fmla="*/ 210 h 246"/>
                <a:gd name="T34" fmla="*/ 374 w 374"/>
                <a:gd name="T35" fmla="*/ 17 h 246"/>
                <a:gd name="T36" fmla="*/ 357 w 374"/>
                <a:gd name="T37" fmla="*/ 0 h 246"/>
                <a:gd name="T38" fmla="*/ 357 w 374"/>
                <a:gd name="T39" fmla="*/ 0 h 246"/>
                <a:gd name="T40" fmla="*/ 357 w 374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4" h="246">
                  <a:moveTo>
                    <a:pt x="35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39"/>
                    <a:pt x="8" y="246"/>
                    <a:pt x="17" y="246"/>
                  </a:cubicBezTo>
                  <a:cubicBezTo>
                    <a:pt x="341" y="246"/>
                    <a:pt x="341" y="246"/>
                    <a:pt x="341" y="246"/>
                  </a:cubicBezTo>
                  <a:cubicBezTo>
                    <a:pt x="341" y="246"/>
                    <a:pt x="340" y="246"/>
                    <a:pt x="340" y="245"/>
                  </a:cubicBezTo>
                  <a:cubicBezTo>
                    <a:pt x="316" y="222"/>
                    <a:pt x="316" y="222"/>
                    <a:pt x="316" y="222"/>
                  </a:cubicBezTo>
                  <a:cubicBezTo>
                    <a:pt x="303" y="229"/>
                    <a:pt x="287" y="233"/>
                    <a:pt x="272" y="233"/>
                  </a:cubicBezTo>
                  <a:cubicBezTo>
                    <a:pt x="250" y="233"/>
                    <a:pt x="230" y="226"/>
                    <a:pt x="214" y="212"/>
                  </a:cubicBezTo>
                  <a:cubicBezTo>
                    <a:pt x="34" y="212"/>
                    <a:pt x="34" y="212"/>
                    <a:pt x="34" y="21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0" y="34"/>
                    <a:pt x="340" y="34"/>
                    <a:pt x="340" y="34"/>
                  </a:cubicBezTo>
                  <a:cubicBezTo>
                    <a:pt x="340" y="82"/>
                    <a:pt x="340" y="82"/>
                    <a:pt x="340" y="82"/>
                  </a:cubicBezTo>
                  <a:cubicBezTo>
                    <a:pt x="354" y="99"/>
                    <a:pt x="363" y="120"/>
                    <a:pt x="363" y="142"/>
                  </a:cubicBezTo>
                  <a:cubicBezTo>
                    <a:pt x="363" y="158"/>
                    <a:pt x="359" y="173"/>
                    <a:pt x="351" y="187"/>
                  </a:cubicBezTo>
                  <a:cubicBezTo>
                    <a:pt x="374" y="210"/>
                    <a:pt x="374" y="210"/>
                    <a:pt x="374" y="210"/>
                  </a:cubicBezTo>
                  <a:cubicBezTo>
                    <a:pt x="374" y="17"/>
                    <a:pt x="374" y="17"/>
                    <a:pt x="374" y="17"/>
                  </a:cubicBezTo>
                  <a:cubicBezTo>
                    <a:pt x="374" y="8"/>
                    <a:pt x="366" y="0"/>
                    <a:pt x="357" y="0"/>
                  </a:cubicBezTo>
                  <a:close/>
                  <a:moveTo>
                    <a:pt x="357" y="0"/>
                  </a:moveTo>
                  <a:cubicBezTo>
                    <a:pt x="357" y="0"/>
                    <a:pt x="357" y="0"/>
                    <a:pt x="3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68"/>
            <p:cNvSpPr>
              <a:spLocks noEditPoints="1"/>
            </p:cNvSpPr>
            <p:nvPr/>
          </p:nvSpPr>
          <p:spPr bwMode="auto">
            <a:xfrm>
              <a:off x="5784850" y="3352801"/>
              <a:ext cx="331788" cy="330200"/>
            </a:xfrm>
            <a:custGeom>
              <a:avLst/>
              <a:gdLst>
                <a:gd name="T0" fmla="*/ 140 w 168"/>
                <a:gd name="T1" fmla="*/ 129 h 167"/>
                <a:gd name="T2" fmla="*/ 134 w 168"/>
                <a:gd name="T3" fmla="*/ 127 h 167"/>
                <a:gd name="T4" fmla="*/ 130 w 168"/>
                <a:gd name="T5" fmla="*/ 123 h 167"/>
                <a:gd name="T6" fmla="*/ 149 w 168"/>
                <a:gd name="T7" fmla="*/ 74 h 167"/>
                <a:gd name="T8" fmla="*/ 127 w 168"/>
                <a:gd name="T9" fmla="*/ 22 h 167"/>
                <a:gd name="T10" fmla="*/ 75 w 168"/>
                <a:gd name="T11" fmla="*/ 0 h 167"/>
                <a:gd name="T12" fmla="*/ 22 w 168"/>
                <a:gd name="T13" fmla="*/ 22 h 167"/>
                <a:gd name="T14" fmla="*/ 0 w 168"/>
                <a:gd name="T15" fmla="*/ 74 h 167"/>
                <a:gd name="T16" fmla="*/ 22 w 168"/>
                <a:gd name="T17" fmla="*/ 127 h 167"/>
                <a:gd name="T18" fmla="*/ 75 w 168"/>
                <a:gd name="T19" fmla="*/ 148 h 167"/>
                <a:gd name="T20" fmla="*/ 123 w 168"/>
                <a:gd name="T21" fmla="*/ 130 h 167"/>
                <a:gd name="T22" fmla="*/ 127 w 168"/>
                <a:gd name="T23" fmla="*/ 133 h 167"/>
                <a:gd name="T24" fmla="*/ 129 w 168"/>
                <a:gd name="T25" fmla="*/ 140 h 167"/>
                <a:gd name="T26" fmla="*/ 155 w 168"/>
                <a:gd name="T27" fmla="*/ 165 h 167"/>
                <a:gd name="T28" fmla="*/ 160 w 168"/>
                <a:gd name="T29" fmla="*/ 167 h 167"/>
                <a:gd name="T30" fmla="*/ 165 w 168"/>
                <a:gd name="T31" fmla="*/ 165 h 167"/>
                <a:gd name="T32" fmla="*/ 165 w 168"/>
                <a:gd name="T33" fmla="*/ 154 h 167"/>
                <a:gd name="T34" fmla="*/ 140 w 168"/>
                <a:gd name="T35" fmla="*/ 129 h 167"/>
                <a:gd name="T36" fmla="*/ 116 w 168"/>
                <a:gd name="T37" fmla="*/ 116 h 167"/>
                <a:gd name="T38" fmla="*/ 75 w 168"/>
                <a:gd name="T39" fmla="*/ 133 h 167"/>
                <a:gd name="T40" fmla="*/ 33 w 168"/>
                <a:gd name="T41" fmla="*/ 116 h 167"/>
                <a:gd name="T42" fmla="*/ 16 w 168"/>
                <a:gd name="T43" fmla="*/ 74 h 167"/>
                <a:gd name="T44" fmla="*/ 33 w 168"/>
                <a:gd name="T45" fmla="*/ 33 h 167"/>
                <a:gd name="T46" fmla="*/ 75 w 168"/>
                <a:gd name="T47" fmla="*/ 15 h 167"/>
                <a:gd name="T48" fmla="*/ 116 w 168"/>
                <a:gd name="T49" fmla="*/ 33 h 167"/>
                <a:gd name="T50" fmla="*/ 133 w 168"/>
                <a:gd name="T51" fmla="*/ 74 h 167"/>
                <a:gd name="T52" fmla="*/ 116 w 168"/>
                <a:gd name="T53" fmla="*/ 116 h 167"/>
                <a:gd name="T54" fmla="*/ 116 w 168"/>
                <a:gd name="T55" fmla="*/ 116 h 167"/>
                <a:gd name="T56" fmla="*/ 116 w 168"/>
                <a:gd name="T57" fmla="*/ 11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8" h="167">
                  <a:moveTo>
                    <a:pt x="140" y="129"/>
                  </a:moveTo>
                  <a:cubicBezTo>
                    <a:pt x="138" y="127"/>
                    <a:pt x="136" y="126"/>
                    <a:pt x="134" y="127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42" y="110"/>
                    <a:pt x="149" y="92"/>
                    <a:pt x="149" y="74"/>
                  </a:cubicBezTo>
                  <a:cubicBezTo>
                    <a:pt x="149" y="54"/>
                    <a:pt x="141" y="36"/>
                    <a:pt x="127" y="22"/>
                  </a:cubicBezTo>
                  <a:cubicBezTo>
                    <a:pt x="113" y="8"/>
                    <a:pt x="94" y="0"/>
                    <a:pt x="75" y="0"/>
                  </a:cubicBezTo>
                  <a:cubicBezTo>
                    <a:pt x="55" y="0"/>
                    <a:pt x="36" y="8"/>
                    <a:pt x="22" y="22"/>
                  </a:cubicBezTo>
                  <a:cubicBezTo>
                    <a:pt x="8" y="36"/>
                    <a:pt x="0" y="54"/>
                    <a:pt x="0" y="74"/>
                  </a:cubicBezTo>
                  <a:cubicBezTo>
                    <a:pt x="0" y="94"/>
                    <a:pt x="8" y="113"/>
                    <a:pt x="22" y="127"/>
                  </a:cubicBezTo>
                  <a:cubicBezTo>
                    <a:pt x="36" y="141"/>
                    <a:pt x="55" y="148"/>
                    <a:pt x="75" y="148"/>
                  </a:cubicBezTo>
                  <a:cubicBezTo>
                    <a:pt x="93" y="148"/>
                    <a:pt x="110" y="142"/>
                    <a:pt x="123" y="130"/>
                  </a:cubicBezTo>
                  <a:cubicBezTo>
                    <a:pt x="127" y="133"/>
                    <a:pt x="127" y="133"/>
                    <a:pt x="127" y="133"/>
                  </a:cubicBezTo>
                  <a:cubicBezTo>
                    <a:pt x="127" y="136"/>
                    <a:pt x="127" y="138"/>
                    <a:pt x="129" y="140"/>
                  </a:cubicBezTo>
                  <a:cubicBezTo>
                    <a:pt x="155" y="165"/>
                    <a:pt x="155" y="165"/>
                    <a:pt x="155" y="165"/>
                  </a:cubicBezTo>
                  <a:cubicBezTo>
                    <a:pt x="156" y="167"/>
                    <a:pt x="158" y="167"/>
                    <a:pt x="160" y="167"/>
                  </a:cubicBezTo>
                  <a:cubicBezTo>
                    <a:pt x="162" y="167"/>
                    <a:pt x="164" y="167"/>
                    <a:pt x="165" y="165"/>
                  </a:cubicBezTo>
                  <a:cubicBezTo>
                    <a:pt x="168" y="162"/>
                    <a:pt x="168" y="157"/>
                    <a:pt x="165" y="154"/>
                  </a:cubicBezTo>
                  <a:lnTo>
                    <a:pt x="140" y="129"/>
                  </a:lnTo>
                  <a:close/>
                  <a:moveTo>
                    <a:pt x="116" y="116"/>
                  </a:moveTo>
                  <a:cubicBezTo>
                    <a:pt x="105" y="127"/>
                    <a:pt x="90" y="133"/>
                    <a:pt x="75" y="133"/>
                  </a:cubicBezTo>
                  <a:cubicBezTo>
                    <a:pt x="59" y="133"/>
                    <a:pt x="44" y="127"/>
                    <a:pt x="33" y="116"/>
                  </a:cubicBezTo>
                  <a:cubicBezTo>
                    <a:pt x="22" y="105"/>
                    <a:pt x="16" y="90"/>
                    <a:pt x="16" y="74"/>
                  </a:cubicBezTo>
                  <a:cubicBezTo>
                    <a:pt x="16" y="59"/>
                    <a:pt x="22" y="44"/>
                    <a:pt x="33" y="33"/>
                  </a:cubicBezTo>
                  <a:cubicBezTo>
                    <a:pt x="44" y="22"/>
                    <a:pt x="59" y="15"/>
                    <a:pt x="75" y="15"/>
                  </a:cubicBezTo>
                  <a:cubicBezTo>
                    <a:pt x="90" y="15"/>
                    <a:pt x="105" y="22"/>
                    <a:pt x="116" y="33"/>
                  </a:cubicBezTo>
                  <a:cubicBezTo>
                    <a:pt x="127" y="44"/>
                    <a:pt x="133" y="59"/>
                    <a:pt x="133" y="74"/>
                  </a:cubicBezTo>
                  <a:cubicBezTo>
                    <a:pt x="133" y="90"/>
                    <a:pt x="127" y="105"/>
                    <a:pt x="116" y="116"/>
                  </a:cubicBezTo>
                  <a:close/>
                  <a:moveTo>
                    <a:pt x="116" y="116"/>
                  </a:moveTo>
                  <a:cubicBezTo>
                    <a:pt x="116" y="116"/>
                    <a:pt x="116" y="116"/>
                    <a:pt x="116" y="1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6" name="직사각형 85"/>
          <p:cNvSpPr/>
          <p:nvPr/>
        </p:nvSpPr>
        <p:spPr>
          <a:xfrm>
            <a:off x="147982" y="2171279"/>
            <a:ext cx="1565172" cy="301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b="1" dirty="0">
                <a:solidFill>
                  <a:schemeClr val="bg1"/>
                </a:solidFill>
              </a:rPr>
              <a:t>(full-service)</a:t>
            </a:r>
            <a:endParaRPr lang="en-US" altLang="ko-KR" dirty="0">
              <a:solidFill>
                <a:schemeClr val="bg1"/>
              </a:solidFill>
            </a:endParaRPr>
          </a:p>
        </p:txBody>
      </p:sp>
      <p:cxnSp>
        <p:nvCxnSpPr>
          <p:cNvPr id="111" name="직선 연결선 110"/>
          <p:cNvCxnSpPr/>
          <p:nvPr/>
        </p:nvCxnSpPr>
        <p:spPr>
          <a:xfrm>
            <a:off x="108678" y="6309320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그룹 112"/>
          <p:cNvGrpSpPr/>
          <p:nvPr/>
        </p:nvGrpSpPr>
        <p:grpSpPr>
          <a:xfrm>
            <a:off x="251520" y="1916832"/>
            <a:ext cx="3312869" cy="338554"/>
            <a:chOff x="251520" y="1776922"/>
            <a:chExt cx="3312869" cy="338554"/>
          </a:xfrm>
        </p:grpSpPr>
        <p:sp>
          <p:nvSpPr>
            <p:cNvPr id="114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645320" y="1776922"/>
              <a:ext cx="2919069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전문기술상담</a:t>
              </a:r>
              <a:r>
                <a:rPr lang="en-US" altLang="ko-KR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(</a:t>
              </a:r>
              <a:r>
                <a:rPr lang="ko-KR" altLang="en-US" sz="2000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인증원</a:t>
              </a:r>
              <a:r>
                <a:rPr lang="en-US" altLang="ko-KR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, </a:t>
              </a:r>
              <a:r>
                <a:rPr lang="ko-KR" altLang="en-US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상시</a:t>
              </a:r>
              <a:r>
                <a:rPr lang="en-US" altLang="ko-KR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)</a:t>
              </a:r>
              <a:endPara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116" name="직사각형 115"/>
          <p:cNvSpPr/>
          <p:nvPr/>
        </p:nvSpPr>
        <p:spPr>
          <a:xfrm>
            <a:off x="323528" y="2267287"/>
            <a:ext cx="8677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대상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준비업체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및 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인증업체</a:t>
            </a:r>
            <a:endParaRPr lang="en-US" altLang="ko-KR" dirty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ko-KR" altLang="en-US" dirty="0">
                <a:latin typeface="10X10" pitchFamily="50" charset="-127"/>
                <a:ea typeface="10X10" pitchFamily="50" charset="-127"/>
              </a:rPr>
              <a:t>신청서 작성∙제출 및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사전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예약 후 해당일자에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지원 방문하여 상담 진행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(2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시간 이내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  <a:endParaRPr lang="en-US" altLang="ko-KR" dirty="0">
              <a:latin typeface="10X10" pitchFamily="50" charset="-127"/>
              <a:ea typeface="10X10" pitchFamily="50" charset="-127"/>
            </a:endParaRPr>
          </a:p>
          <a:p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    ※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부득이한 경우 유선으로 지원과 협의하여 상담 일정 예약 가능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251520" y="3440326"/>
            <a:ext cx="4960563" cy="338554"/>
            <a:chOff x="251520" y="1776922"/>
            <a:chExt cx="4960563" cy="338554"/>
          </a:xfrm>
        </p:grpSpPr>
        <p:sp>
          <p:nvSpPr>
            <p:cNvPr id="40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645320" y="1776922"/>
              <a:ext cx="4566763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창업 </a:t>
              </a:r>
              <a:r>
                <a:rPr lang="en-US" altLang="ko-KR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HACCP </a:t>
              </a:r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전문기술상담</a:t>
              </a:r>
              <a:r>
                <a:rPr lang="en-US" altLang="ko-KR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(</a:t>
              </a:r>
              <a:r>
                <a:rPr lang="ko-KR" altLang="en-US" sz="2000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인증원</a:t>
              </a:r>
              <a:r>
                <a:rPr lang="en-US" altLang="ko-KR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, </a:t>
              </a:r>
              <a:r>
                <a:rPr lang="ko-KR" altLang="en-US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상시</a:t>
              </a:r>
              <a:r>
                <a:rPr lang="en-US" altLang="ko-KR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)</a:t>
              </a:r>
              <a:endPara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42" name="직사각형 41"/>
          <p:cNvSpPr/>
          <p:nvPr/>
        </p:nvSpPr>
        <p:spPr>
          <a:xfrm>
            <a:off x="323528" y="3790781"/>
            <a:ext cx="8677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대상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식품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제조∙가공업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및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축산물 가공업으로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창업 예정인 업체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ko-KR" altLang="en-US" dirty="0">
                <a:latin typeface="10X10" pitchFamily="50" charset="-127"/>
                <a:ea typeface="10X10" pitchFamily="50" charset="-127"/>
              </a:rPr>
              <a:t>신청서 작성∙제출 및 사전 예약 후 해당일자에 지원 방문하여 상담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진행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  <a:p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    ※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부득이한 경우 유선으로 지원과 협의하여 상담 일정 예약 가능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251520" y="4929619"/>
            <a:ext cx="5682107" cy="338554"/>
            <a:chOff x="251520" y="1776922"/>
            <a:chExt cx="5682107" cy="338554"/>
          </a:xfrm>
        </p:grpSpPr>
        <p:sp>
          <p:nvSpPr>
            <p:cNvPr id="44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45320" y="1776922"/>
              <a:ext cx="5288307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찾아가는 </a:t>
              </a:r>
              <a:r>
                <a:rPr lang="ko-KR" altLang="en-US" sz="2200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지자체</a:t>
              </a:r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 전문기술상담</a:t>
              </a:r>
              <a:r>
                <a:rPr lang="en-US" altLang="ko-KR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(</a:t>
              </a:r>
              <a:r>
                <a:rPr lang="ko-KR" altLang="en-US" sz="2000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지자체</a:t>
              </a:r>
              <a:r>
                <a:rPr lang="en-US" altLang="ko-KR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, </a:t>
              </a:r>
              <a:r>
                <a:rPr lang="ko-KR" altLang="en-US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요청 시</a:t>
              </a:r>
              <a:r>
                <a:rPr lang="en-US" altLang="ko-KR" sz="20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10X10" pitchFamily="50" charset="-127"/>
                  <a:ea typeface="10X10" pitchFamily="50" charset="-127"/>
                </a:rPr>
                <a:t>)</a:t>
              </a:r>
              <a:endParaRPr lang="en-US" altLang="ko-KR" sz="2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323528" y="5280074"/>
            <a:ext cx="8677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latinLnBrk="0"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운영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각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지원별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2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회 운영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운영 종료 시 각 지원과 협의 필요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</a:p>
          <a:p>
            <a:pPr marL="285750" indent="-285750" latinLnBrk="0"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운영 방법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지자체에서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관내 업체의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준비를 위하여 집단 상담을 희망하는 경우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최소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10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개소 이상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각 지원과 협의하여 운영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108678" y="3284984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>
            <a:off x="108678" y="4797152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552480" y="1041288"/>
            <a:ext cx="2340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관할지원 접수 및 운영</a:t>
            </a:r>
            <a:endParaRPr lang="ko-KR" altLang="en-US" b="1" dirty="0">
              <a:solidFill>
                <a:schemeClr val="bg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34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10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준비단계 기술지원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err="1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워킹그룹</a:t>
            </a:r>
            <a:endParaRPr lang="en-US" altLang="ko-KR" sz="24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7071" y="1892779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1600" y="1660738"/>
            <a:ext cx="8041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indent="-1257300" fontAlgn="base" latinLnBrk="0">
              <a:lnSpc>
                <a:spcPct val="150000"/>
              </a:lnSpc>
            </a:pPr>
            <a:r>
              <a:rPr lang="ko-KR" altLang="en-US" sz="2000" b="1" dirty="0" err="1" smtClean="0">
                <a:latin typeface="10X10" pitchFamily="50" charset="-127"/>
                <a:ea typeface="10X10" pitchFamily="50" charset="-127"/>
              </a:rPr>
              <a:t>워킹그룹</a:t>
            </a:r>
            <a:r>
              <a:rPr lang="ko-KR" altLang="en-US" sz="2000" b="1" dirty="0" smtClean="0">
                <a:latin typeface="10X10" pitchFamily="50" charset="-127"/>
                <a:ea typeface="10X10" pitchFamily="50" charset="-127"/>
              </a:rPr>
              <a:t>  </a:t>
            </a:r>
            <a:r>
              <a:rPr lang="en-US" altLang="ko-KR" sz="2000" b="1" dirty="0" smtClean="0">
                <a:latin typeface="10X10" pitchFamily="50" charset="-127"/>
                <a:ea typeface="10X10" pitchFamily="50" charset="-127"/>
              </a:rPr>
              <a:t>: 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동일 유형 또는 동일  업종 대상</a:t>
            </a:r>
            <a:r>
              <a:rPr lang="en-US" altLang="ko-KR" sz="2000" dirty="0">
                <a:latin typeface="10X10" pitchFamily="50" charset="-127"/>
                <a:ea typeface="10X10" pitchFamily="50" charset="-127"/>
              </a:rPr>
              <a:t>(HACCP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준비업체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)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를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그룹으로 하여 각 특성을 고려한 맞춤형 교육 및 실습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프로그램 </a:t>
            </a:r>
            <a:endParaRPr lang="en-US" altLang="ko-KR" sz="2000" dirty="0" smtClean="0">
              <a:latin typeface="10X10" pitchFamily="50" charset="-127"/>
              <a:ea typeface="10X10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 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-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운영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지원별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5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회 운영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en-US" altLang="ko-KR" dirty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-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운영 유형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(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음료류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), 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과자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·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캔디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·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초콜릿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),  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빵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·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떡류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), 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즉석섭취식품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), 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국수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·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유탕면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  <a:endParaRPr lang="en-US" altLang="ko-KR" dirty="0">
              <a:latin typeface="10X10" pitchFamily="50" charset="-127"/>
              <a:ea typeface="10X10" pitchFamily="50" charset="-127"/>
            </a:endParaRPr>
          </a:p>
          <a:p>
            <a:pPr marL="447675" indent="-180975" fontAlgn="base" latinLnBrk="0">
              <a:lnSpc>
                <a:spcPct val="150000"/>
              </a:lnSpc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*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각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지원별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운영 날짜 홈페이지 게시 예정으로 지역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상관없이 자유롭게 참석 가능</a:t>
            </a:r>
            <a:endParaRPr lang="en-US" altLang="ko-KR" dirty="0">
              <a:latin typeface="10X10" pitchFamily="50" charset="-127"/>
              <a:ea typeface="10X10" pitchFamily="50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108678" y="4077072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그룹 97"/>
          <p:cNvGrpSpPr>
            <a:grpSpLocks/>
          </p:cNvGrpSpPr>
          <p:nvPr/>
        </p:nvGrpSpPr>
        <p:grpSpPr bwMode="auto">
          <a:xfrm>
            <a:off x="342355" y="1541481"/>
            <a:ext cx="576000" cy="612000"/>
            <a:chOff x="6285099" y="2297112"/>
            <a:chExt cx="633413" cy="737072"/>
          </a:xfrm>
        </p:grpSpPr>
        <p:grpSp>
          <p:nvGrpSpPr>
            <p:cNvPr id="55" name="Group 125"/>
            <p:cNvGrpSpPr>
              <a:grpSpLocks/>
            </p:cNvGrpSpPr>
            <p:nvPr/>
          </p:nvGrpSpPr>
          <p:grpSpPr bwMode="auto">
            <a:xfrm>
              <a:off x="6285099" y="2816697"/>
              <a:ext cx="217488" cy="217487"/>
              <a:chOff x="2200" y="1298"/>
              <a:chExt cx="1230" cy="1232"/>
            </a:xfrm>
          </p:grpSpPr>
          <p:sp>
            <p:nvSpPr>
              <p:cNvPr id="57" name="Oval 126"/>
              <p:cNvSpPr>
                <a:spLocks noChangeArrowheads="1"/>
              </p:cNvSpPr>
              <p:nvPr/>
            </p:nvSpPr>
            <p:spPr bwMode="gray">
              <a:xfrm>
                <a:off x="2200" y="1297"/>
                <a:ext cx="1230" cy="123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58" name="Oval 127"/>
              <p:cNvSpPr>
                <a:spLocks noChangeArrowheads="1"/>
              </p:cNvSpPr>
              <p:nvPr/>
            </p:nvSpPr>
            <p:spPr bwMode="gray">
              <a:xfrm>
                <a:off x="2218" y="1306"/>
                <a:ext cx="1194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59" name="Oval 128"/>
              <p:cNvSpPr>
                <a:spLocks noChangeArrowheads="1"/>
              </p:cNvSpPr>
              <p:nvPr/>
            </p:nvSpPr>
            <p:spPr bwMode="gray">
              <a:xfrm>
                <a:off x="2227" y="1369"/>
                <a:ext cx="1140" cy="11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60" name="Oval 129"/>
              <p:cNvSpPr>
                <a:spLocks noChangeArrowheads="1"/>
              </p:cNvSpPr>
              <p:nvPr/>
            </p:nvSpPr>
            <p:spPr bwMode="gray">
              <a:xfrm>
                <a:off x="2290" y="1396"/>
                <a:ext cx="1024" cy="9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pic>
          <p:nvPicPr>
            <p:cNvPr id="56" name="Picture 158" descr="MC900434741[1]"/>
            <p:cNvPicPr>
              <a:picLocks noChangeAspect="1" noChangeArrowheads="1"/>
            </p:cNvPicPr>
            <p:nvPr/>
          </p:nvPicPr>
          <p:blipFill>
            <a:blip r:embed="rId3" cstate="screen">
              <a:lum bright="30000"/>
              <a:grayscl/>
            </a:blip>
            <a:srcRect/>
            <a:stretch>
              <a:fillRect/>
            </a:stretch>
          </p:blipFill>
          <p:spPr bwMode="auto">
            <a:xfrm>
              <a:off x="6318437" y="2297112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" name="직사각형 45"/>
          <p:cNvSpPr/>
          <p:nvPr/>
        </p:nvSpPr>
        <p:spPr>
          <a:xfrm>
            <a:off x="1763000" y="4751951"/>
            <a:ext cx="57197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>
              <a:buClr>
                <a:schemeClr val="tx1"/>
              </a:buClr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관리 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수립  및 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운영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(HACCP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운영 개선사례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소개 등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  <a:endParaRPr lang="ko-KR" altLang="en-US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63000" y="4284945"/>
            <a:ext cx="718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buClr>
                <a:schemeClr val="tx1"/>
              </a:buClr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선행요건관리  수립  및  운영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작업장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신축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또는  </a:t>
            </a:r>
            <a:r>
              <a:rPr lang="ko-KR" altLang="en-US" dirty="0" err="1">
                <a:latin typeface="10X10" pitchFamily="50" charset="-127"/>
                <a:ea typeface="10X10" pitchFamily="50" charset="-127"/>
              </a:rPr>
              <a:t>리모델링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시 고려사항 등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  <a:endParaRPr lang="en-US" altLang="ko-KR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63000" y="5685962"/>
            <a:ext cx="612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동일 유형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인증업체 사례 발표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72" name="그림 71" descr="psxtg034693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88166" y="4293946"/>
            <a:ext cx="1171466" cy="1171469"/>
          </a:xfrm>
          <a:prstGeom prst="ellipse">
            <a:avLst/>
          </a:prstGeom>
        </p:spPr>
      </p:pic>
      <p:grpSp>
        <p:nvGrpSpPr>
          <p:cNvPr id="73" name="그룹 72"/>
          <p:cNvGrpSpPr/>
          <p:nvPr/>
        </p:nvGrpSpPr>
        <p:grpSpPr>
          <a:xfrm>
            <a:off x="1274762" y="4787893"/>
            <a:ext cx="402432" cy="346924"/>
            <a:chOff x="243818" y="2335572"/>
            <a:chExt cx="402432" cy="346924"/>
          </a:xfrm>
        </p:grpSpPr>
        <p:sp>
          <p:nvSpPr>
            <p:cNvPr id="74" name="이등변 삼각형 73"/>
            <p:cNvSpPr/>
            <p:nvPr/>
          </p:nvSpPr>
          <p:spPr>
            <a:xfrm>
              <a:off x="243818" y="2335572"/>
              <a:ext cx="402432" cy="34692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75" name="포인트가 8개인 별 74"/>
            <p:cNvSpPr/>
            <p:nvPr/>
          </p:nvSpPr>
          <p:spPr>
            <a:xfrm>
              <a:off x="357137" y="2473805"/>
              <a:ext cx="175795" cy="160522"/>
            </a:xfrm>
            <a:prstGeom prst="star8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</p:grpSp>
      <p:grpSp>
        <p:nvGrpSpPr>
          <p:cNvPr id="76" name="그룹 75"/>
          <p:cNvGrpSpPr/>
          <p:nvPr/>
        </p:nvGrpSpPr>
        <p:grpSpPr>
          <a:xfrm>
            <a:off x="1274762" y="5200166"/>
            <a:ext cx="402432" cy="346924"/>
            <a:chOff x="243818" y="2335572"/>
            <a:chExt cx="402432" cy="346924"/>
          </a:xfrm>
        </p:grpSpPr>
        <p:sp>
          <p:nvSpPr>
            <p:cNvPr id="77" name="이등변 삼각형 76"/>
            <p:cNvSpPr/>
            <p:nvPr/>
          </p:nvSpPr>
          <p:spPr>
            <a:xfrm>
              <a:off x="243818" y="2335572"/>
              <a:ext cx="402432" cy="34692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78" name="포인트가 8개인 별 77"/>
            <p:cNvSpPr/>
            <p:nvPr/>
          </p:nvSpPr>
          <p:spPr>
            <a:xfrm>
              <a:off x="357137" y="2473805"/>
              <a:ext cx="175795" cy="160522"/>
            </a:xfrm>
            <a:prstGeom prst="star8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1274762" y="5682803"/>
            <a:ext cx="402432" cy="346924"/>
            <a:chOff x="243818" y="2335572"/>
            <a:chExt cx="402432" cy="346924"/>
          </a:xfrm>
        </p:grpSpPr>
        <p:sp>
          <p:nvSpPr>
            <p:cNvPr id="80" name="이등변 삼각형 79"/>
            <p:cNvSpPr/>
            <p:nvPr/>
          </p:nvSpPr>
          <p:spPr>
            <a:xfrm>
              <a:off x="243818" y="2335572"/>
              <a:ext cx="402432" cy="34692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81" name="포인트가 8개인 별 80"/>
            <p:cNvSpPr/>
            <p:nvPr/>
          </p:nvSpPr>
          <p:spPr>
            <a:xfrm>
              <a:off x="357137" y="2473805"/>
              <a:ext cx="175795" cy="160522"/>
            </a:xfrm>
            <a:prstGeom prst="star8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</p:grpSp>
      <p:grpSp>
        <p:nvGrpSpPr>
          <p:cNvPr id="82" name="그룹 81"/>
          <p:cNvGrpSpPr/>
          <p:nvPr/>
        </p:nvGrpSpPr>
        <p:grpSpPr>
          <a:xfrm>
            <a:off x="1274762" y="4272936"/>
            <a:ext cx="402432" cy="346924"/>
            <a:chOff x="243818" y="2335572"/>
            <a:chExt cx="402432" cy="346924"/>
          </a:xfrm>
        </p:grpSpPr>
        <p:sp>
          <p:nvSpPr>
            <p:cNvPr id="83" name="이등변 삼각형 82"/>
            <p:cNvSpPr/>
            <p:nvPr/>
          </p:nvSpPr>
          <p:spPr>
            <a:xfrm>
              <a:off x="243818" y="2335572"/>
              <a:ext cx="402432" cy="34692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84" name="포인트가 8개인 별 83"/>
            <p:cNvSpPr/>
            <p:nvPr/>
          </p:nvSpPr>
          <p:spPr>
            <a:xfrm>
              <a:off x="357137" y="2473805"/>
              <a:ext cx="175795" cy="160522"/>
            </a:xfrm>
            <a:prstGeom prst="star8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1763000" y="5218957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인증심사 주요 미흡사항 및 개선사례 교육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52480" y="1041288"/>
            <a:ext cx="2340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관할지원 접수 및 운영</a:t>
            </a:r>
            <a:endParaRPr lang="ko-KR" altLang="en-US" b="1" dirty="0">
              <a:solidFill>
                <a:schemeClr val="bg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37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11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0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준비단계 기술지원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277597" y="870620"/>
            <a:ext cx="5400000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맞춤형 </a:t>
            </a: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현장 기술지도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-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지원 개요</a:t>
            </a:r>
            <a:endParaRPr lang="en-US" altLang="ko-KR" sz="22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7071" y="1892779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1600" y="1660738"/>
            <a:ext cx="80417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b="1" dirty="0" smtClean="0">
                <a:latin typeface="10X10" pitchFamily="50" charset="-127"/>
                <a:ea typeface="10X10" pitchFamily="50" charset="-127"/>
              </a:rPr>
              <a:t>대상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: HACCP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준비업체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식품 의무적용 </a:t>
            </a:r>
            <a:r>
              <a:rPr lang="en-US" altLang="ko-KR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4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단계 업체 집중 지원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및 의무적용업체 지원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  <a:endParaRPr lang="en-US" altLang="ko-KR" sz="2000" dirty="0" smtClean="0">
              <a:latin typeface="10X10" pitchFamily="50" charset="-127"/>
              <a:ea typeface="10X10" pitchFamily="50" charset="-127"/>
            </a:endParaRPr>
          </a:p>
          <a:p>
            <a:pPr marL="266700" indent="-266700" fontAlgn="base">
              <a:lnSpc>
                <a:spcPct val="150000"/>
              </a:lnSpc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※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2020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년은 의무적용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4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단계 시행으로 의무적용 업체가 아닌 경우는 현장기술지도가 불가능할 수 있음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.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의무적용 업체가 아닌 경우 전문기술상담을 활용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108678" y="3573016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04"/>
          <p:cNvSpPr>
            <a:spLocks noChangeArrowheads="1"/>
          </p:cNvSpPr>
          <p:nvPr/>
        </p:nvSpPr>
        <p:spPr bwMode="auto">
          <a:xfrm>
            <a:off x="1295450" y="2988241"/>
            <a:ext cx="7741046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19250" indent="-1619250"/>
            <a:r>
              <a:rPr lang="en-US" altLang="ko-KR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*</a:t>
            </a:r>
            <a:r>
              <a:rPr lang="ko-KR" altLang="en-US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 의무적용 </a:t>
            </a:r>
            <a:r>
              <a:rPr lang="en-US" altLang="ko-KR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4</a:t>
            </a:r>
            <a:r>
              <a:rPr lang="ko-KR" altLang="en-US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단계 </a:t>
            </a:r>
            <a:r>
              <a:rPr lang="en-US" altLang="ko-KR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어육소시지</a:t>
            </a:r>
            <a:r>
              <a:rPr lang="en-US" altLang="ko-KR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빵∙</a:t>
            </a:r>
            <a:r>
              <a:rPr lang="ko-KR" altLang="en-US" sz="1600" dirty="0" err="1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떡류</a:t>
            </a:r>
            <a:r>
              <a:rPr lang="en-US" altLang="ko-KR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sz="1600" dirty="0" err="1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초콜릿류</a:t>
            </a:r>
            <a:r>
              <a:rPr lang="en-US" altLang="ko-KR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과자 ∙</a:t>
            </a:r>
            <a:r>
              <a:rPr lang="ko-KR" altLang="en-US" sz="1600" dirty="0" err="1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캔디류</a:t>
            </a:r>
            <a:r>
              <a:rPr lang="en-US" altLang="ko-KR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sz="1600" dirty="0" err="1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음료류</a:t>
            </a:r>
            <a:r>
              <a:rPr lang="en-US" altLang="ko-KR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즉석섭취식품</a:t>
            </a:r>
            <a:r>
              <a:rPr lang="en-US" altLang="ko-KR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국수∙</a:t>
            </a:r>
            <a:r>
              <a:rPr lang="ko-KR" altLang="en-US" sz="1600" dirty="0" err="1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유탕면류</a:t>
            </a:r>
            <a:r>
              <a:rPr lang="en-US" altLang="ko-KR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특수용도식품</a:t>
            </a:r>
            <a:r>
              <a:rPr lang="en-US" altLang="ko-KR" sz="1600" dirty="0" smtClean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, </a:t>
            </a:r>
            <a:r>
              <a:rPr lang="en-US" altLang="ko-KR" sz="1600" dirty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`20.12~, </a:t>
            </a:r>
            <a:r>
              <a:rPr lang="ko-KR" altLang="en-US" sz="1600" dirty="0" err="1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연매출액</a:t>
            </a:r>
            <a:r>
              <a:rPr lang="ko-KR" altLang="en-US" sz="1600" dirty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sz="1600" dirty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1</a:t>
            </a:r>
            <a:r>
              <a:rPr lang="ko-KR" altLang="en-US" sz="1600" dirty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억 미만</a:t>
            </a:r>
            <a:r>
              <a:rPr lang="en-US" altLang="ko-KR" sz="1600" dirty="0">
                <a:solidFill>
                  <a:srgbClr val="002060"/>
                </a:solidFill>
                <a:latin typeface="10X10" pitchFamily="50" charset="-127"/>
                <a:ea typeface="10X10" pitchFamily="50" charset="-127"/>
              </a:rPr>
              <a:t> </a:t>
            </a:r>
            <a:endParaRPr lang="en-US" altLang="ko-KR" sz="1600" dirty="0" smtClean="0">
              <a:solidFill>
                <a:srgbClr val="002060"/>
              </a:solidFill>
              <a:latin typeface="10X10" pitchFamily="50" charset="-127"/>
              <a:ea typeface="10X10" pitchFamily="50" charset="-127"/>
            </a:endParaRPr>
          </a:p>
        </p:txBody>
      </p:sp>
      <p:grpSp>
        <p:nvGrpSpPr>
          <p:cNvPr id="46" name="그룹 35"/>
          <p:cNvGrpSpPr>
            <a:grpSpLocks/>
          </p:cNvGrpSpPr>
          <p:nvPr/>
        </p:nvGrpSpPr>
        <p:grpSpPr bwMode="auto">
          <a:xfrm>
            <a:off x="598587" y="5061669"/>
            <a:ext cx="1381125" cy="1377950"/>
            <a:chOff x="927502" y="1770030"/>
            <a:chExt cx="1625198" cy="1624078"/>
          </a:xfrm>
        </p:grpSpPr>
        <p:sp>
          <p:nvSpPr>
            <p:cNvPr id="47" name="타원 46"/>
            <p:cNvSpPr/>
            <p:nvPr/>
          </p:nvSpPr>
          <p:spPr bwMode="auto">
            <a:xfrm>
              <a:off x="927502" y="1770030"/>
              <a:ext cx="1625198" cy="1624078"/>
            </a:xfrm>
            <a:prstGeom prst="ellipse">
              <a:avLst/>
            </a:prstGeom>
            <a:gradFill>
              <a:gsLst>
                <a:gs pos="100000">
                  <a:srgbClr val="4ECCC6">
                    <a:alpha val="82353"/>
                  </a:srgbClr>
                </a:gs>
                <a:gs pos="1000">
                  <a:srgbClr val="35B9B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48" name="타원 47"/>
            <p:cNvSpPr/>
            <p:nvPr/>
          </p:nvSpPr>
          <p:spPr>
            <a:xfrm>
              <a:off x="1080682" y="1921585"/>
              <a:ext cx="1318839" cy="13209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49" name="타원 48"/>
            <p:cNvSpPr/>
            <p:nvPr/>
          </p:nvSpPr>
          <p:spPr bwMode="auto">
            <a:xfrm>
              <a:off x="1155403" y="1998299"/>
              <a:ext cx="1169395" cy="1167540"/>
            </a:xfrm>
            <a:prstGeom prst="ellipse">
              <a:avLst/>
            </a:prstGeom>
            <a:gradFill>
              <a:gsLst>
                <a:gs pos="97917">
                  <a:schemeClr val="bg1">
                    <a:lumMod val="95000"/>
                  </a:schemeClr>
                </a:gs>
                <a:gs pos="0">
                  <a:schemeClr val="bg1">
                    <a:lumMod val="65000"/>
                  </a:schemeClr>
                </a:gs>
                <a:gs pos="16000">
                  <a:schemeClr val="bg1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50" name="타원 49"/>
            <p:cNvSpPr/>
            <p:nvPr/>
          </p:nvSpPr>
          <p:spPr bwMode="auto">
            <a:xfrm>
              <a:off x="1291745" y="2019301"/>
              <a:ext cx="896712" cy="811542"/>
            </a:xfrm>
            <a:prstGeom prst="ellipse">
              <a:avLst/>
            </a:prstGeom>
            <a:gradFill>
              <a:gsLst>
                <a:gs pos="3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</p:grpSp>
      <p:grpSp>
        <p:nvGrpSpPr>
          <p:cNvPr id="64" name="그룹 63"/>
          <p:cNvGrpSpPr/>
          <p:nvPr/>
        </p:nvGrpSpPr>
        <p:grpSpPr>
          <a:xfrm>
            <a:off x="612454" y="3610124"/>
            <a:ext cx="1381125" cy="1379537"/>
            <a:chOff x="612454" y="2960167"/>
            <a:chExt cx="1381125" cy="1379537"/>
          </a:xfrm>
        </p:grpSpPr>
        <p:grpSp>
          <p:nvGrpSpPr>
            <p:cNvPr id="36" name="그룹 4"/>
            <p:cNvGrpSpPr>
              <a:grpSpLocks/>
            </p:cNvGrpSpPr>
            <p:nvPr/>
          </p:nvGrpSpPr>
          <p:grpSpPr bwMode="auto">
            <a:xfrm>
              <a:off x="612454" y="2960167"/>
              <a:ext cx="1381125" cy="1379537"/>
              <a:chOff x="927502" y="1770030"/>
              <a:chExt cx="1625198" cy="1624078"/>
            </a:xfrm>
          </p:grpSpPr>
          <p:sp>
            <p:nvSpPr>
              <p:cNvPr id="37" name="타원 36"/>
              <p:cNvSpPr/>
              <p:nvPr/>
            </p:nvSpPr>
            <p:spPr bwMode="auto">
              <a:xfrm>
                <a:off x="927502" y="1770030"/>
                <a:ext cx="1625198" cy="1624078"/>
              </a:xfrm>
              <a:prstGeom prst="ellipse">
                <a:avLst/>
              </a:prstGeom>
              <a:gradFill>
                <a:gsLst>
                  <a:gs pos="100000">
                    <a:srgbClr val="E3637C">
                      <a:alpha val="82745"/>
                    </a:srgbClr>
                  </a:gs>
                  <a:gs pos="1000">
                    <a:srgbClr val="D63658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38" name="타원 37"/>
              <p:cNvSpPr/>
              <p:nvPr/>
            </p:nvSpPr>
            <p:spPr>
              <a:xfrm>
                <a:off x="1080682" y="1921411"/>
                <a:ext cx="1318839" cy="13213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39" name="타원 38"/>
              <p:cNvSpPr/>
              <p:nvPr/>
            </p:nvSpPr>
            <p:spPr bwMode="auto">
              <a:xfrm>
                <a:off x="1155403" y="1998036"/>
                <a:ext cx="1169395" cy="1168065"/>
              </a:xfrm>
              <a:prstGeom prst="ellipse">
                <a:avLst/>
              </a:prstGeom>
              <a:gradFill>
                <a:gsLst>
                  <a:gs pos="97917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6000">
                    <a:schemeClr val="bg1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0" name="타원 39"/>
              <p:cNvSpPr/>
              <p:nvPr/>
            </p:nvSpPr>
            <p:spPr bwMode="auto">
              <a:xfrm>
                <a:off x="1291745" y="2019301"/>
                <a:ext cx="896712" cy="811542"/>
              </a:xfrm>
              <a:prstGeom prst="ellipse">
                <a:avLst/>
              </a:prstGeom>
              <a:gradFill>
                <a:gsLst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sp>
          <p:nvSpPr>
            <p:cNvPr id="51" name="직사각형 6"/>
            <p:cNvSpPr>
              <a:spLocks noChangeArrowheads="1"/>
            </p:cNvSpPr>
            <p:nvPr/>
          </p:nvSpPr>
          <p:spPr bwMode="auto">
            <a:xfrm>
              <a:off x="771679" y="3317096"/>
              <a:ext cx="10182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ko-KR" b="1" dirty="0" smtClean="0">
                  <a:latin typeface="10X10" pitchFamily="50" charset="-127"/>
                  <a:ea typeface="10X10" pitchFamily="50" charset="-127"/>
                  <a:cs typeface="Arial" charset="0"/>
                </a:rPr>
                <a:t>HACCP</a:t>
              </a:r>
            </a:p>
            <a:p>
              <a:pPr algn="ctr"/>
              <a:r>
                <a:rPr lang="ko-KR" altLang="en-US" b="1" dirty="0" smtClean="0">
                  <a:latin typeface="10X10" pitchFamily="50" charset="-127"/>
                  <a:ea typeface="10X10" pitchFamily="50" charset="-127"/>
                  <a:cs typeface="Arial" charset="0"/>
                </a:rPr>
                <a:t>자료제공</a:t>
              </a:r>
              <a:endParaRPr kumimoji="0" lang="en-US" altLang="ko-KR" b="1" dirty="0">
                <a:latin typeface="10X10" pitchFamily="50" charset="-127"/>
                <a:ea typeface="10X10" pitchFamily="50" charset="-127"/>
                <a:cs typeface="Arial" charset="0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7368926" y="4341589"/>
            <a:ext cx="1379538" cy="1379538"/>
            <a:chOff x="6156176" y="4238427"/>
            <a:chExt cx="1379538" cy="1379538"/>
          </a:xfrm>
        </p:grpSpPr>
        <p:grpSp>
          <p:nvGrpSpPr>
            <p:cNvPr id="41" name="그룹 30"/>
            <p:cNvGrpSpPr>
              <a:grpSpLocks/>
            </p:cNvGrpSpPr>
            <p:nvPr/>
          </p:nvGrpSpPr>
          <p:grpSpPr bwMode="auto">
            <a:xfrm>
              <a:off x="6156176" y="4238427"/>
              <a:ext cx="1379538" cy="1379538"/>
              <a:chOff x="927502" y="1770030"/>
              <a:chExt cx="1625198" cy="1624078"/>
            </a:xfrm>
          </p:grpSpPr>
          <p:sp>
            <p:nvSpPr>
              <p:cNvPr id="42" name="타원 41"/>
              <p:cNvSpPr/>
              <p:nvPr/>
            </p:nvSpPr>
            <p:spPr bwMode="auto">
              <a:xfrm>
                <a:off x="927502" y="1770030"/>
                <a:ext cx="1625198" cy="1624078"/>
              </a:xfrm>
              <a:prstGeom prst="ellipse">
                <a:avLst/>
              </a:prstGeom>
              <a:gradFill>
                <a:gsLst>
                  <a:gs pos="100000">
                    <a:srgbClr val="A1D856">
                      <a:alpha val="82353"/>
                    </a:srgbClr>
                  </a:gs>
                  <a:gs pos="1000">
                    <a:srgbClr val="79B42A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1078988" y="1921412"/>
                <a:ext cx="1322226" cy="1321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 bwMode="auto">
              <a:xfrm>
                <a:off x="1155666" y="1998036"/>
                <a:ext cx="1168871" cy="1168065"/>
              </a:xfrm>
              <a:prstGeom prst="ellipse">
                <a:avLst/>
              </a:prstGeom>
              <a:gradFill>
                <a:gsLst>
                  <a:gs pos="97917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6000">
                    <a:schemeClr val="bg1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5" name="타원 44"/>
              <p:cNvSpPr/>
              <p:nvPr/>
            </p:nvSpPr>
            <p:spPr bwMode="auto">
              <a:xfrm>
                <a:off x="1291745" y="2019301"/>
                <a:ext cx="896712" cy="811542"/>
              </a:xfrm>
              <a:prstGeom prst="ellipse">
                <a:avLst/>
              </a:prstGeom>
              <a:gradFill>
                <a:gsLst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sp>
          <p:nvSpPr>
            <p:cNvPr id="52" name="직사각형 6"/>
            <p:cNvSpPr>
              <a:spLocks noChangeArrowheads="1"/>
            </p:cNvSpPr>
            <p:nvPr/>
          </p:nvSpPr>
          <p:spPr bwMode="auto">
            <a:xfrm>
              <a:off x="6260956" y="4581128"/>
              <a:ext cx="116522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latinLnBrk="0"/>
              <a:r>
                <a:rPr kumimoji="0" lang="ko-KR" altLang="en-US" b="1" dirty="0" smtClean="0">
                  <a:latin typeface="10X10" pitchFamily="50" charset="-127"/>
                  <a:ea typeface="10X10" pitchFamily="50" charset="-127"/>
                  <a:cs typeface="Arial" charset="0"/>
                </a:rPr>
                <a:t>서류 및 현장 검토</a:t>
              </a:r>
              <a:endParaRPr kumimoji="0" lang="en-US" altLang="ko-KR" b="1" dirty="0">
                <a:latin typeface="10X10" pitchFamily="50" charset="-127"/>
                <a:ea typeface="10X10" pitchFamily="50" charset="-127"/>
                <a:cs typeface="Arial" charset="0"/>
              </a:endParaRPr>
            </a:p>
          </p:txBody>
        </p:sp>
      </p:grpSp>
      <p:sp>
        <p:nvSpPr>
          <p:cNvPr id="53" name="직사각형 6"/>
          <p:cNvSpPr>
            <a:spLocks noChangeArrowheads="1"/>
          </p:cNvSpPr>
          <p:nvPr/>
        </p:nvSpPr>
        <p:spPr bwMode="auto">
          <a:xfrm>
            <a:off x="769753" y="5421709"/>
            <a:ext cx="10797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ko-KR" altLang="en-US" b="1" dirty="0" smtClean="0">
                <a:latin typeface="10X10" pitchFamily="50" charset="-127"/>
                <a:ea typeface="10X10" pitchFamily="50" charset="-127"/>
                <a:cs typeface="Arial" charset="0"/>
              </a:rPr>
              <a:t>수준 진단 및 관리</a:t>
            </a:r>
            <a:endParaRPr lang="en-US" altLang="ko-KR" b="1" dirty="0">
              <a:latin typeface="10X10" pitchFamily="50" charset="-127"/>
              <a:ea typeface="10X10" pitchFamily="50" charset="-127"/>
              <a:cs typeface="Arial" charset="0"/>
            </a:endParaRPr>
          </a:p>
        </p:txBody>
      </p:sp>
      <p:grpSp>
        <p:nvGrpSpPr>
          <p:cNvPr id="54" name="그룹 97"/>
          <p:cNvGrpSpPr>
            <a:grpSpLocks/>
          </p:cNvGrpSpPr>
          <p:nvPr/>
        </p:nvGrpSpPr>
        <p:grpSpPr bwMode="auto">
          <a:xfrm>
            <a:off x="342355" y="1541481"/>
            <a:ext cx="576000" cy="612000"/>
            <a:chOff x="6285099" y="2297112"/>
            <a:chExt cx="633413" cy="737072"/>
          </a:xfrm>
        </p:grpSpPr>
        <p:grpSp>
          <p:nvGrpSpPr>
            <p:cNvPr id="55" name="Group 125"/>
            <p:cNvGrpSpPr>
              <a:grpSpLocks/>
            </p:cNvGrpSpPr>
            <p:nvPr/>
          </p:nvGrpSpPr>
          <p:grpSpPr bwMode="auto">
            <a:xfrm>
              <a:off x="6285099" y="2816697"/>
              <a:ext cx="217488" cy="217487"/>
              <a:chOff x="2200" y="1298"/>
              <a:chExt cx="1230" cy="1232"/>
            </a:xfrm>
          </p:grpSpPr>
          <p:sp>
            <p:nvSpPr>
              <p:cNvPr id="57" name="Oval 126"/>
              <p:cNvSpPr>
                <a:spLocks noChangeArrowheads="1"/>
              </p:cNvSpPr>
              <p:nvPr/>
            </p:nvSpPr>
            <p:spPr bwMode="gray">
              <a:xfrm>
                <a:off x="2200" y="1297"/>
                <a:ext cx="1230" cy="123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58" name="Oval 127"/>
              <p:cNvSpPr>
                <a:spLocks noChangeArrowheads="1"/>
              </p:cNvSpPr>
              <p:nvPr/>
            </p:nvSpPr>
            <p:spPr bwMode="gray">
              <a:xfrm>
                <a:off x="2218" y="1306"/>
                <a:ext cx="1194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59" name="Oval 128"/>
              <p:cNvSpPr>
                <a:spLocks noChangeArrowheads="1"/>
              </p:cNvSpPr>
              <p:nvPr/>
            </p:nvSpPr>
            <p:spPr bwMode="gray">
              <a:xfrm>
                <a:off x="2227" y="1369"/>
                <a:ext cx="1140" cy="11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60" name="Oval 129"/>
              <p:cNvSpPr>
                <a:spLocks noChangeArrowheads="1"/>
              </p:cNvSpPr>
              <p:nvPr/>
            </p:nvSpPr>
            <p:spPr bwMode="gray">
              <a:xfrm>
                <a:off x="2290" y="1396"/>
                <a:ext cx="1024" cy="9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pic>
          <p:nvPicPr>
            <p:cNvPr id="56" name="Picture 158" descr="MC900434741[1]"/>
            <p:cNvPicPr>
              <a:picLocks noChangeAspect="1" noChangeArrowheads="1"/>
            </p:cNvPicPr>
            <p:nvPr/>
          </p:nvPicPr>
          <p:blipFill>
            <a:blip r:embed="rId3" cstate="screen">
              <a:lum bright="30000"/>
              <a:grayscl/>
            </a:blip>
            <a:srcRect/>
            <a:stretch>
              <a:fillRect/>
            </a:stretch>
          </p:blipFill>
          <p:spPr bwMode="auto">
            <a:xfrm>
              <a:off x="6318437" y="2297112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" name="TextBox 60"/>
          <p:cNvSpPr txBox="1"/>
          <p:nvPr/>
        </p:nvSpPr>
        <p:spPr>
          <a:xfrm>
            <a:off x="2051720" y="3983290"/>
            <a:ext cx="5206751" cy="64633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/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평가 시 준비해야 할 법적 서류 목록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서류 목록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개인위생관리 참고자료 등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관련 서류 제공</a:t>
            </a:r>
            <a:endParaRPr lang="ko-KR" altLang="en-US" b="1" dirty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051720" y="4710059"/>
            <a:ext cx="5206751" cy="64633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 latinLnBrk="0"/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기준서 및 평가항목 관련 일지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선행요건 및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관리 운영 사항 검토 및 개선 방법 설명</a:t>
            </a:r>
            <a:endParaRPr lang="ko-KR" altLang="en-US" b="1" dirty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051720" y="5427479"/>
            <a:ext cx="5206751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 latinLnBrk="0"/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수준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진단표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(level 1~3)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를 활용하여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체계적 진도관리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타 사업 연계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전문기술상담 등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등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진행 방향 설명</a:t>
            </a:r>
            <a:endParaRPr lang="ko-KR" altLang="en-US" b="1" dirty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66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12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1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준비단계 기술지원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277597" y="870620"/>
            <a:ext cx="5400000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맞춤형 현장 기술지도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-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의무 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4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단계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지원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강화</a:t>
            </a:r>
            <a:endParaRPr lang="en-US" altLang="ko-KR" sz="22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cxnSp>
        <p:nvCxnSpPr>
          <p:cNvPr id="66" name="직선 연결선 65"/>
          <p:cNvCxnSpPr/>
          <p:nvPr/>
        </p:nvCxnSpPr>
        <p:spPr>
          <a:xfrm>
            <a:off x="108678" y="1700808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그룹 66"/>
          <p:cNvGrpSpPr/>
          <p:nvPr/>
        </p:nvGrpSpPr>
        <p:grpSpPr>
          <a:xfrm>
            <a:off x="1187624" y="3190236"/>
            <a:ext cx="502649" cy="325062"/>
            <a:chOff x="5395913" y="3219451"/>
            <a:chExt cx="739775" cy="585787"/>
          </a:xfrm>
          <a:solidFill>
            <a:schemeClr val="bg1"/>
          </a:solidFill>
        </p:grpSpPr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5522913" y="3738563"/>
              <a:ext cx="485775" cy="66675"/>
            </a:xfrm>
            <a:custGeom>
              <a:avLst/>
              <a:gdLst>
                <a:gd name="T0" fmla="*/ 229 w 246"/>
                <a:gd name="T1" fmla="*/ 0 h 34"/>
                <a:gd name="T2" fmla="*/ 17 w 246"/>
                <a:gd name="T3" fmla="*/ 0 h 34"/>
                <a:gd name="T4" fmla="*/ 0 w 246"/>
                <a:gd name="T5" fmla="*/ 17 h 34"/>
                <a:gd name="T6" fmla="*/ 17 w 246"/>
                <a:gd name="T7" fmla="*/ 34 h 34"/>
                <a:gd name="T8" fmla="*/ 229 w 246"/>
                <a:gd name="T9" fmla="*/ 34 h 34"/>
                <a:gd name="T10" fmla="*/ 246 w 246"/>
                <a:gd name="T11" fmla="*/ 17 h 34"/>
                <a:gd name="T12" fmla="*/ 229 w 246"/>
                <a:gd name="T13" fmla="*/ 0 h 34"/>
                <a:gd name="T14" fmla="*/ 229 w 246"/>
                <a:gd name="T15" fmla="*/ 0 h 34"/>
                <a:gd name="T16" fmla="*/ 229 w 24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4">
                  <a:moveTo>
                    <a:pt x="229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38" y="34"/>
                    <a:pt x="246" y="27"/>
                    <a:pt x="246" y="17"/>
                  </a:cubicBezTo>
                  <a:cubicBezTo>
                    <a:pt x="246" y="8"/>
                    <a:pt x="238" y="0"/>
                    <a:pt x="229" y="0"/>
                  </a:cubicBezTo>
                  <a:close/>
                  <a:moveTo>
                    <a:pt x="229" y="0"/>
                  </a:moveTo>
                  <a:cubicBezTo>
                    <a:pt x="229" y="0"/>
                    <a:pt x="229" y="0"/>
                    <a:pt x="2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4"/>
            <p:cNvSpPr>
              <a:spLocks noEditPoints="1"/>
            </p:cNvSpPr>
            <p:nvPr/>
          </p:nvSpPr>
          <p:spPr bwMode="auto">
            <a:xfrm>
              <a:off x="5514975" y="3462338"/>
              <a:ext cx="49213" cy="133350"/>
            </a:xfrm>
            <a:custGeom>
              <a:avLst/>
              <a:gdLst>
                <a:gd name="T0" fmla="*/ 0 w 25"/>
                <a:gd name="T1" fmla="*/ 13 h 68"/>
                <a:gd name="T2" fmla="*/ 0 w 25"/>
                <a:gd name="T3" fmla="*/ 55 h 68"/>
                <a:gd name="T4" fmla="*/ 12 w 25"/>
                <a:gd name="T5" fmla="*/ 68 h 68"/>
                <a:gd name="T6" fmla="*/ 25 w 25"/>
                <a:gd name="T7" fmla="*/ 55 h 68"/>
                <a:gd name="T8" fmla="*/ 25 w 25"/>
                <a:gd name="T9" fmla="*/ 13 h 68"/>
                <a:gd name="T10" fmla="*/ 12 w 25"/>
                <a:gd name="T11" fmla="*/ 0 h 68"/>
                <a:gd name="T12" fmla="*/ 0 w 25"/>
                <a:gd name="T13" fmla="*/ 13 h 68"/>
                <a:gd name="T14" fmla="*/ 0 w 25"/>
                <a:gd name="T15" fmla="*/ 13 h 68"/>
                <a:gd name="T16" fmla="*/ 0 w 25"/>
                <a:gd name="T17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8">
                  <a:moveTo>
                    <a:pt x="0" y="13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2"/>
                    <a:pt x="5" y="68"/>
                    <a:pt x="12" y="68"/>
                  </a:cubicBezTo>
                  <a:cubicBezTo>
                    <a:pt x="20" y="68"/>
                    <a:pt x="25" y="62"/>
                    <a:pt x="25" y="5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5"/>
            <p:cNvSpPr>
              <a:spLocks noEditPoints="1"/>
            </p:cNvSpPr>
            <p:nvPr/>
          </p:nvSpPr>
          <p:spPr bwMode="auto">
            <a:xfrm>
              <a:off x="5597525" y="3427413"/>
              <a:ext cx="52388" cy="168275"/>
            </a:xfrm>
            <a:custGeom>
              <a:avLst/>
              <a:gdLst>
                <a:gd name="T0" fmla="*/ 0 w 26"/>
                <a:gd name="T1" fmla="*/ 13 h 85"/>
                <a:gd name="T2" fmla="*/ 0 w 26"/>
                <a:gd name="T3" fmla="*/ 72 h 85"/>
                <a:gd name="T4" fmla="*/ 13 w 26"/>
                <a:gd name="T5" fmla="*/ 85 h 85"/>
                <a:gd name="T6" fmla="*/ 26 w 26"/>
                <a:gd name="T7" fmla="*/ 72 h 85"/>
                <a:gd name="T8" fmla="*/ 26 w 26"/>
                <a:gd name="T9" fmla="*/ 13 h 85"/>
                <a:gd name="T10" fmla="*/ 13 w 26"/>
                <a:gd name="T11" fmla="*/ 0 h 85"/>
                <a:gd name="T12" fmla="*/ 0 w 26"/>
                <a:gd name="T13" fmla="*/ 13 h 85"/>
                <a:gd name="T14" fmla="*/ 0 w 26"/>
                <a:gd name="T15" fmla="*/ 13 h 85"/>
                <a:gd name="T16" fmla="*/ 0 w 26"/>
                <a:gd name="T17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85">
                  <a:moveTo>
                    <a:pt x="0" y="13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79"/>
                    <a:pt x="6" y="85"/>
                    <a:pt x="13" y="85"/>
                  </a:cubicBezTo>
                  <a:cubicBezTo>
                    <a:pt x="20" y="85"/>
                    <a:pt x="26" y="79"/>
                    <a:pt x="26" y="7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66"/>
            <p:cNvSpPr>
              <a:spLocks noEditPoints="1"/>
            </p:cNvSpPr>
            <p:nvPr/>
          </p:nvSpPr>
          <p:spPr bwMode="auto">
            <a:xfrm>
              <a:off x="5683250" y="3394076"/>
              <a:ext cx="49213" cy="201613"/>
            </a:xfrm>
            <a:custGeom>
              <a:avLst/>
              <a:gdLst>
                <a:gd name="T0" fmla="*/ 0 w 25"/>
                <a:gd name="T1" fmla="*/ 13 h 102"/>
                <a:gd name="T2" fmla="*/ 0 w 25"/>
                <a:gd name="T3" fmla="*/ 89 h 102"/>
                <a:gd name="T4" fmla="*/ 12 w 25"/>
                <a:gd name="T5" fmla="*/ 102 h 102"/>
                <a:gd name="T6" fmla="*/ 25 w 25"/>
                <a:gd name="T7" fmla="*/ 89 h 102"/>
                <a:gd name="T8" fmla="*/ 25 w 25"/>
                <a:gd name="T9" fmla="*/ 13 h 102"/>
                <a:gd name="T10" fmla="*/ 12 w 25"/>
                <a:gd name="T11" fmla="*/ 0 h 102"/>
                <a:gd name="T12" fmla="*/ 0 w 25"/>
                <a:gd name="T13" fmla="*/ 13 h 102"/>
                <a:gd name="T14" fmla="*/ 0 w 25"/>
                <a:gd name="T15" fmla="*/ 13 h 102"/>
                <a:gd name="T16" fmla="*/ 0 w 25"/>
                <a:gd name="T17" fmla="*/ 1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2">
                  <a:moveTo>
                    <a:pt x="0" y="13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96"/>
                    <a:pt x="5" y="102"/>
                    <a:pt x="12" y="102"/>
                  </a:cubicBezTo>
                  <a:cubicBezTo>
                    <a:pt x="19" y="102"/>
                    <a:pt x="25" y="96"/>
                    <a:pt x="25" y="8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67"/>
            <p:cNvSpPr>
              <a:spLocks noEditPoints="1"/>
            </p:cNvSpPr>
            <p:nvPr/>
          </p:nvSpPr>
          <p:spPr bwMode="auto">
            <a:xfrm>
              <a:off x="5395913" y="3219451"/>
              <a:ext cx="739775" cy="485775"/>
            </a:xfrm>
            <a:custGeom>
              <a:avLst/>
              <a:gdLst>
                <a:gd name="T0" fmla="*/ 357 w 374"/>
                <a:gd name="T1" fmla="*/ 0 h 246"/>
                <a:gd name="T2" fmla="*/ 17 w 374"/>
                <a:gd name="T3" fmla="*/ 0 h 246"/>
                <a:gd name="T4" fmla="*/ 0 w 374"/>
                <a:gd name="T5" fmla="*/ 17 h 246"/>
                <a:gd name="T6" fmla="*/ 0 w 374"/>
                <a:gd name="T7" fmla="*/ 229 h 246"/>
                <a:gd name="T8" fmla="*/ 17 w 374"/>
                <a:gd name="T9" fmla="*/ 246 h 246"/>
                <a:gd name="T10" fmla="*/ 341 w 374"/>
                <a:gd name="T11" fmla="*/ 246 h 246"/>
                <a:gd name="T12" fmla="*/ 340 w 374"/>
                <a:gd name="T13" fmla="*/ 245 h 246"/>
                <a:gd name="T14" fmla="*/ 316 w 374"/>
                <a:gd name="T15" fmla="*/ 222 h 246"/>
                <a:gd name="T16" fmla="*/ 272 w 374"/>
                <a:gd name="T17" fmla="*/ 233 h 246"/>
                <a:gd name="T18" fmla="*/ 214 w 374"/>
                <a:gd name="T19" fmla="*/ 212 h 246"/>
                <a:gd name="T20" fmla="*/ 34 w 374"/>
                <a:gd name="T21" fmla="*/ 212 h 246"/>
                <a:gd name="T22" fmla="*/ 34 w 374"/>
                <a:gd name="T23" fmla="*/ 34 h 246"/>
                <a:gd name="T24" fmla="*/ 340 w 374"/>
                <a:gd name="T25" fmla="*/ 34 h 246"/>
                <a:gd name="T26" fmla="*/ 340 w 374"/>
                <a:gd name="T27" fmla="*/ 82 h 246"/>
                <a:gd name="T28" fmla="*/ 363 w 374"/>
                <a:gd name="T29" fmla="*/ 142 h 246"/>
                <a:gd name="T30" fmla="*/ 351 w 374"/>
                <a:gd name="T31" fmla="*/ 187 h 246"/>
                <a:gd name="T32" fmla="*/ 374 w 374"/>
                <a:gd name="T33" fmla="*/ 210 h 246"/>
                <a:gd name="T34" fmla="*/ 374 w 374"/>
                <a:gd name="T35" fmla="*/ 17 h 246"/>
                <a:gd name="T36" fmla="*/ 357 w 374"/>
                <a:gd name="T37" fmla="*/ 0 h 246"/>
                <a:gd name="T38" fmla="*/ 357 w 374"/>
                <a:gd name="T39" fmla="*/ 0 h 246"/>
                <a:gd name="T40" fmla="*/ 357 w 374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4" h="246">
                  <a:moveTo>
                    <a:pt x="35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39"/>
                    <a:pt x="8" y="246"/>
                    <a:pt x="17" y="246"/>
                  </a:cubicBezTo>
                  <a:cubicBezTo>
                    <a:pt x="341" y="246"/>
                    <a:pt x="341" y="246"/>
                    <a:pt x="341" y="246"/>
                  </a:cubicBezTo>
                  <a:cubicBezTo>
                    <a:pt x="341" y="246"/>
                    <a:pt x="340" y="246"/>
                    <a:pt x="340" y="245"/>
                  </a:cubicBezTo>
                  <a:cubicBezTo>
                    <a:pt x="316" y="222"/>
                    <a:pt x="316" y="222"/>
                    <a:pt x="316" y="222"/>
                  </a:cubicBezTo>
                  <a:cubicBezTo>
                    <a:pt x="303" y="229"/>
                    <a:pt x="287" y="233"/>
                    <a:pt x="272" y="233"/>
                  </a:cubicBezTo>
                  <a:cubicBezTo>
                    <a:pt x="250" y="233"/>
                    <a:pt x="230" y="226"/>
                    <a:pt x="214" y="212"/>
                  </a:cubicBezTo>
                  <a:cubicBezTo>
                    <a:pt x="34" y="212"/>
                    <a:pt x="34" y="212"/>
                    <a:pt x="34" y="21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0" y="34"/>
                    <a:pt x="340" y="34"/>
                    <a:pt x="340" y="34"/>
                  </a:cubicBezTo>
                  <a:cubicBezTo>
                    <a:pt x="340" y="82"/>
                    <a:pt x="340" y="82"/>
                    <a:pt x="340" y="82"/>
                  </a:cubicBezTo>
                  <a:cubicBezTo>
                    <a:pt x="354" y="99"/>
                    <a:pt x="363" y="120"/>
                    <a:pt x="363" y="142"/>
                  </a:cubicBezTo>
                  <a:cubicBezTo>
                    <a:pt x="363" y="158"/>
                    <a:pt x="359" y="173"/>
                    <a:pt x="351" y="187"/>
                  </a:cubicBezTo>
                  <a:cubicBezTo>
                    <a:pt x="374" y="210"/>
                    <a:pt x="374" y="210"/>
                    <a:pt x="374" y="210"/>
                  </a:cubicBezTo>
                  <a:cubicBezTo>
                    <a:pt x="374" y="17"/>
                    <a:pt x="374" y="17"/>
                    <a:pt x="374" y="17"/>
                  </a:cubicBezTo>
                  <a:cubicBezTo>
                    <a:pt x="374" y="8"/>
                    <a:pt x="366" y="0"/>
                    <a:pt x="357" y="0"/>
                  </a:cubicBezTo>
                  <a:close/>
                  <a:moveTo>
                    <a:pt x="357" y="0"/>
                  </a:moveTo>
                  <a:cubicBezTo>
                    <a:pt x="357" y="0"/>
                    <a:pt x="357" y="0"/>
                    <a:pt x="3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68"/>
            <p:cNvSpPr>
              <a:spLocks noEditPoints="1"/>
            </p:cNvSpPr>
            <p:nvPr/>
          </p:nvSpPr>
          <p:spPr bwMode="auto">
            <a:xfrm>
              <a:off x="5784850" y="3352801"/>
              <a:ext cx="331788" cy="330200"/>
            </a:xfrm>
            <a:custGeom>
              <a:avLst/>
              <a:gdLst>
                <a:gd name="T0" fmla="*/ 140 w 168"/>
                <a:gd name="T1" fmla="*/ 129 h 167"/>
                <a:gd name="T2" fmla="*/ 134 w 168"/>
                <a:gd name="T3" fmla="*/ 127 h 167"/>
                <a:gd name="T4" fmla="*/ 130 w 168"/>
                <a:gd name="T5" fmla="*/ 123 h 167"/>
                <a:gd name="T6" fmla="*/ 149 w 168"/>
                <a:gd name="T7" fmla="*/ 74 h 167"/>
                <a:gd name="T8" fmla="*/ 127 w 168"/>
                <a:gd name="T9" fmla="*/ 22 h 167"/>
                <a:gd name="T10" fmla="*/ 75 w 168"/>
                <a:gd name="T11" fmla="*/ 0 h 167"/>
                <a:gd name="T12" fmla="*/ 22 w 168"/>
                <a:gd name="T13" fmla="*/ 22 h 167"/>
                <a:gd name="T14" fmla="*/ 0 w 168"/>
                <a:gd name="T15" fmla="*/ 74 h 167"/>
                <a:gd name="T16" fmla="*/ 22 w 168"/>
                <a:gd name="T17" fmla="*/ 127 h 167"/>
                <a:gd name="T18" fmla="*/ 75 w 168"/>
                <a:gd name="T19" fmla="*/ 148 h 167"/>
                <a:gd name="T20" fmla="*/ 123 w 168"/>
                <a:gd name="T21" fmla="*/ 130 h 167"/>
                <a:gd name="T22" fmla="*/ 127 w 168"/>
                <a:gd name="T23" fmla="*/ 133 h 167"/>
                <a:gd name="T24" fmla="*/ 129 w 168"/>
                <a:gd name="T25" fmla="*/ 140 h 167"/>
                <a:gd name="T26" fmla="*/ 155 w 168"/>
                <a:gd name="T27" fmla="*/ 165 h 167"/>
                <a:gd name="T28" fmla="*/ 160 w 168"/>
                <a:gd name="T29" fmla="*/ 167 h 167"/>
                <a:gd name="T30" fmla="*/ 165 w 168"/>
                <a:gd name="T31" fmla="*/ 165 h 167"/>
                <a:gd name="T32" fmla="*/ 165 w 168"/>
                <a:gd name="T33" fmla="*/ 154 h 167"/>
                <a:gd name="T34" fmla="*/ 140 w 168"/>
                <a:gd name="T35" fmla="*/ 129 h 167"/>
                <a:gd name="T36" fmla="*/ 116 w 168"/>
                <a:gd name="T37" fmla="*/ 116 h 167"/>
                <a:gd name="T38" fmla="*/ 75 w 168"/>
                <a:gd name="T39" fmla="*/ 133 h 167"/>
                <a:gd name="T40" fmla="*/ 33 w 168"/>
                <a:gd name="T41" fmla="*/ 116 h 167"/>
                <a:gd name="T42" fmla="*/ 16 w 168"/>
                <a:gd name="T43" fmla="*/ 74 h 167"/>
                <a:gd name="T44" fmla="*/ 33 w 168"/>
                <a:gd name="T45" fmla="*/ 33 h 167"/>
                <a:gd name="T46" fmla="*/ 75 w 168"/>
                <a:gd name="T47" fmla="*/ 15 h 167"/>
                <a:gd name="T48" fmla="*/ 116 w 168"/>
                <a:gd name="T49" fmla="*/ 33 h 167"/>
                <a:gd name="T50" fmla="*/ 133 w 168"/>
                <a:gd name="T51" fmla="*/ 74 h 167"/>
                <a:gd name="T52" fmla="*/ 116 w 168"/>
                <a:gd name="T53" fmla="*/ 116 h 167"/>
                <a:gd name="T54" fmla="*/ 116 w 168"/>
                <a:gd name="T55" fmla="*/ 116 h 167"/>
                <a:gd name="T56" fmla="*/ 116 w 168"/>
                <a:gd name="T57" fmla="*/ 11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8" h="167">
                  <a:moveTo>
                    <a:pt x="140" y="129"/>
                  </a:moveTo>
                  <a:cubicBezTo>
                    <a:pt x="138" y="127"/>
                    <a:pt x="136" y="126"/>
                    <a:pt x="134" y="127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42" y="110"/>
                    <a:pt x="149" y="92"/>
                    <a:pt x="149" y="74"/>
                  </a:cubicBezTo>
                  <a:cubicBezTo>
                    <a:pt x="149" y="54"/>
                    <a:pt x="141" y="36"/>
                    <a:pt x="127" y="22"/>
                  </a:cubicBezTo>
                  <a:cubicBezTo>
                    <a:pt x="113" y="8"/>
                    <a:pt x="94" y="0"/>
                    <a:pt x="75" y="0"/>
                  </a:cubicBezTo>
                  <a:cubicBezTo>
                    <a:pt x="55" y="0"/>
                    <a:pt x="36" y="8"/>
                    <a:pt x="22" y="22"/>
                  </a:cubicBezTo>
                  <a:cubicBezTo>
                    <a:pt x="8" y="36"/>
                    <a:pt x="0" y="54"/>
                    <a:pt x="0" y="74"/>
                  </a:cubicBezTo>
                  <a:cubicBezTo>
                    <a:pt x="0" y="94"/>
                    <a:pt x="8" y="113"/>
                    <a:pt x="22" y="127"/>
                  </a:cubicBezTo>
                  <a:cubicBezTo>
                    <a:pt x="36" y="141"/>
                    <a:pt x="55" y="148"/>
                    <a:pt x="75" y="148"/>
                  </a:cubicBezTo>
                  <a:cubicBezTo>
                    <a:pt x="93" y="148"/>
                    <a:pt x="110" y="142"/>
                    <a:pt x="123" y="130"/>
                  </a:cubicBezTo>
                  <a:cubicBezTo>
                    <a:pt x="127" y="133"/>
                    <a:pt x="127" y="133"/>
                    <a:pt x="127" y="133"/>
                  </a:cubicBezTo>
                  <a:cubicBezTo>
                    <a:pt x="127" y="136"/>
                    <a:pt x="127" y="138"/>
                    <a:pt x="129" y="140"/>
                  </a:cubicBezTo>
                  <a:cubicBezTo>
                    <a:pt x="155" y="165"/>
                    <a:pt x="155" y="165"/>
                    <a:pt x="155" y="165"/>
                  </a:cubicBezTo>
                  <a:cubicBezTo>
                    <a:pt x="156" y="167"/>
                    <a:pt x="158" y="167"/>
                    <a:pt x="160" y="167"/>
                  </a:cubicBezTo>
                  <a:cubicBezTo>
                    <a:pt x="162" y="167"/>
                    <a:pt x="164" y="167"/>
                    <a:pt x="165" y="165"/>
                  </a:cubicBezTo>
                  <a:cubicBezTo>
                    <a:pt x="168" y="162"/>
                    <a:pt x="168" y="157"/>
                    <a:pt x="165" y="154"/>
                  </a:cubicBezTo>
                  <a:lnTo>
                    <a:pt x="140" y="129"/>
                  </a:lnTo>
                  <a:close/>
                  <a:moveTo>
                    <a:pt x="116" y="116"/>
                  </a:moveTo>
                  <a:cubicBezTo>
                    <a:pt x="105" y="127"/>
                    <a:pt x="90" y="133"/>
                    <a:pt x="75" y="133"/>
                  </a:cubicBezTo>
                  <a:cubicBezTo>
                    <a:pt x="59" y="133"/>
                    <a:pt x="44" y="127"/>
                    <a:pt x="33" y="116"/>
                  </a:cubicBezTo>
                  <a:cubicBezTo>
                    <a:pt x="22" y="105"/>
                    <a:pt x="16" y="90"/>
                    <a:pt x="16" y="74"/>
                  </a:cubicBezTo>
                  <a:cubicBezTo>
                    <a:pt x="16" y="59"/>
                    <a:pt x="22" y="44"/>
                    <a:pt x="33" y="33"/>
                  </a:cubicBezTo>
                  <a:cubicBezTo>
                    <a:pt x="44" y="22"/>
                    <a:pt x="59" y="15"/>
                    <a:pt x="75" y="15"/>
                  </a:cubicBezTo>
                  <a:cubicBezTo>
                    <a:pt x="90" y="15"/>
                    <a:pt x="105" y="22"/>
                    <a:pt x="116" y="33"/>
                  </a:cubicBezTo>
                  <a:cubicBezTo>
                    <a:pt x="127" y="44"/>
                    <a:pt x="133" y="59"/>
                    <a:pt x="133" y="74"/>
                  </a:cubicBezTo>
                  <a:cubicBezTo>
                    <a:pt x="133" y="90"/>
                    <a:pt x="127" y="105"/>
                    <a:pt x="116" y="116"/>
                  </a:cubicBezTo>
                  <a:close/>
                  <a:moveTo>
                    <a:pt x="116" y="116"/>
                  </a:moveTo>
                  <a:cubicBezTo>
                    <a:pt x="116" y="116"/>
                    <a:pt x="116" y="116"/>
                    <a:pt x="116" y="1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6" name="직사각형 85"/>
          <p:cNvSpPr/>
          <p:nvPr/>
        </p:nvSpPr>
        <p:spPr>
          <a:xfrm>
            <a:off x="147982" y="2171279"/>
            <a:ext cx="1565172" cy="301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b="1" dirty="0">
                <a:solidFill>
                  <a:schemeClr val="bg1"/>
                </a:solidFill>
              </a:rPr>
              <a:t>(full-service)</a:t>
            </a:r>
            <a:endParaRPr lang="en-US" altLang="ko-KR" dirty="0">
              <a:solidFill>
                <a:schemeClr val="bg1"/>
              </a:solidFill>
            </a:endParaRPr>
          </a:p>
        </p:txBody>
      </p:sp>
      <p:cxnSp>
        <p:nvCxnSpPr>
          <p:cNvPr id="88" name="직선 연결선 87"/>
          <p:cNvCxnSpPr/>
          <p:nvPr/>
        </p:nvCxnSpPr>
        <p:spPr>
          <a:xfrm>
            <a:off x="108678" y="3933056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2"/>
          <p:cNvGrpSpPr/>
          <p:nvPr/>
        </p:nvGrpSpPr>
        <p:grpSpPr>
          <a:xfrm>
            <a:off x="251520" y="1866310"/>
            <a:ext cx="2285343" cy="338554"/>
            <a:chOff x="251520" y="1776922"/>
            <a:chExt cx="2285343" cy="338554"/>
          </a:xfrm>
        </p:grpSpPr>
        <p:sp>
          <p:nvSpPr>
            <p:cNvPr id="109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0" name="직사각형 109"/>
            <p:cNvSpPr/>
            <p:nvPr/>
          </p:nvSpPr>
          <p:spPr>
            <a:xfrm>
              <a:off x="645320" y="1776922"/>
              <a:ext cx="1891543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책임 </a:t>
              </a:r>
              <a:r>
                <a:rPr lang="ko-KR" altLang="en-US" sz="2200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전담제</a:t>
              </a:r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 운영</a:t>
              </a:r>
              <a:endParaRPr lang="en-US" altLang="ko-KR" sz="22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323528" y="2224896"/>
            <a:ext cx="86771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4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단계 대상 전체 정기적 진도관리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로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맞춤형 지원</a:t>
            </a:r>
            <a:r>
              <a:rPr lang="en-US" altLang="ko-KR" sz="1600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600" dirty="0" smtClean="0">
                <a:latin typeface="10X10" pitchFamily="50" charset="-127"/>
                <a:ea typeface="10X10" pitchFamily="50" charset="-127"/>
              </a:rPr>
              <a:t>기 </a:t>
            </a:r>
            <a:r>
              <a:rPr lang="ko-KR" altLang="en-US" sz="1600" dirty="0">
                <a:latin typeface="10X10" pitchFamily="50" charset="-127"/>
                <a:ea typeface="10X10" pitchFamily="50" charset="-127"/>
              </a:rPr>
              <a:t>인증업체 및 폐업 등 취소 업체 제외</a:t>
            </a:r>
            <a:r>
              <a:rPr lang="en-US" altLang="ko-KR" sz="1600" dirty="0" smtClean="0">
                <a:latin typeface="10X10" pitchFamily="50" charset="-127"/>
                <a:ea typeface="10X10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   ※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인증 포기 예정 업체도 진도관리는 운영 </a:t>
            </a:r>
            <a:endParaRPr lang="en-US" altLang="ko-KR" dirty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인증계획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미정 또는 폐업 예정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업체도 정기적 진도관리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업체별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전담 지도원 배정 및 </a:t>
            </a: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책임관리</a:t>
            </a:r>
            <a:endParaRPr lang="en-US" altLang="ko-KR" b="1" dirty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endParaRPr lang="ko-KR" altLang="en-US" dirty="0">
              <a:latin typeface="10X10" pitchFamily="50" charset="-127"/>
              <a:ea typeface="10X10" pitchFamily="50" charset="-127"/>
            </a:endParaRPr>
          </a:p>
        </p:txBody>
      </p:sp>
      <p:cxnSp>
        <p:nvCxnSpPr>
          <p:cNvPr id="111" name="직선 연결선 110"/>
          <p:cNvCxnSpPr/>
          <p:nvPr/>
        </p:nvCxnSpPr>
        <p:spPr>
          <a:xfrm>
            <a:off x="108678" y="6309320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그룹 122"/>
          <p:cNvGrpSpPr/>
          <p:nvPr/>
        </p:nvGrpSpPr>
        <p:grpSpPr>
          <a:xfrm>
            <a:off x="251520" y="4180600"/>
            <a:ext cx="3461756" cy="338554"/>
            <a:chOff x="251520" y="1776922"/>
            <a:chExt cx="3461756" cy="338554"/>
          </a:xfrm>
        </p:grpSpPr>
        <p:sp>
          <p:nvSpPr>
            <p:cNvPr id="124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25" name="직사각형 124"/>
            <p:cNvSpPr/>
            <p:nvPr/>
          </p:nvSpPr>
          <p:spPr>
            <a:xfrm>
              <a:off x="645320" y="1776922"/>
              <a:ext cx="306795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ko-KR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HACCP </a:t>
              </a:r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인증업체 현장 견학</a:t>
              </a:r>
              <a:endParaRPr lang="en-US" altLang="ko-KR" sz="22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126" name="직사각형 125"/>
          <p:cNvSpPr/>
          <p:nvPr/>
        </p:nvSpPr>
        <p:spPr>
          <a:xfrm>
            <a:off x="323528" y="4529152"/>
            <a:ext cx="86771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에 대한 시설투자 오해 해소 및 준비 상황 등 이해를 돕기 위하여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현장 견학 운영</a:t>
            </a:r>
            <a:endParaRPr lang="en-US" altLang="ko-KR" b="1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운영시기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b="1" dirty="0" err="1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지원별</a:t>
            </a: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2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회 운영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(2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월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5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월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지원별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운영 일정 및 견학 장소 등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인증원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홈페이지 공고 예정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   ※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견학 신청 업체는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견학 당일 </a:t>
            </a:r>
            <a:r>
              <a:rPr lang="en-US" altLang="ko-KR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인증 업체로 직접 이동</a:t>
            </a:r>
            <a:endParaRPr lang="ko-KR" altLang="en-US" sz="2000" b="1" dirty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52480" y="1041288"/>
            <a:ext cx="2340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관할지원 접수 및 운영</a:t>
            </a:r>
            <a:endParaRPr lang="ko-KR" altLang="en-US" b="1" dirty="0">
              <a:solidFill>
                <a:schemeClr val="bg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9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13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준비단계 기술지원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6" name="직선 연결선 65"/>
          <p:cNvCxnSpPr/>
          <p:nvPr/>
        </p:nvCxnSpPr>
        <p:spPr>
          <a:xfrm>
            <a:off x="108678" y="1700808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그룹 66"/>
          <p:cNvGrpSpPr/>
          <p:nvPr/>
        </p:nvGrpSpPr>
        <p:grpSpPr>
          <a:xfrm>
            <a:off x="1187624" y="3190236"/>
            <a:ext cx="502649" cy="325062"/>
            <a:chOff x="5395913" y="3219451"/>
            <a:chExt cx="739775" cy="585787"/>
          </a:xfrm>
          <a:solidFill>
            <a:schemeClr val="bg1"/>
          </a:solidFill>
        </p:grpSpPr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5522913" y="3738563"/>
              <a:ext cx="485775" cy="66675"/>
            </a:xfrm>
            <a:custGeom>
              <a:avLst/>
              <a:gdLst>
                <a:gd name="T0" fmla="*/ 229 w 246"/>
                <a:gd name="T1" fmla="*/ 0 h 34"/>
                <a:gd name="T2" fmla="*/ 17 w 246"/>
                <a:gd name="T3" fmla="*/ 0 h 34"/>
                <a:gd name="T4" fmla="*/ 0 w 246"/>
                <a:gd name="T5" fmla="*/ 17 h 34"/>
                <a:gd name="T6" fmla="*/ 17 w 246"/>
                <a:gd name="T7" fmla="*/ 34 h 34"/>
                <a:gd name="T8" fmla="*/ 229 w 246"/>
                <a:gd name="T9" fmla="*/ 34 h 34"/>
                <a:gd name="T10" fmla="*/ 246 w 246"/>
                <a:gd name="T11" fmla="*/ 17 h 34"/>
                <a:gd name="T12" fmla="*/ 229 w 246"/>
                <a:gd name="T13" fmla="*/ 0 h 34"/>
                <a:gd name="T14" fmla="*/ 229 w 246"/>
                <a:gd name="T15" fmla="*/ 0 h 34"/>
                <a:gd name="T16" fmla="*/ 229 w 24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4">
                  <a:moveTo>
                    <a:pt x="229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38" y="34"/>
                    <a:pt x="246" y="27"/>
                    <a:pt x="246" y="17"/>
                  </a:cubicBezTo>
                  <a:cubicBezTo>
                    <a:pt x="246" y="8"/>
                    <a:pt x="238" y="0"/>
                    <a:pt x="229" y="0"/>
                  </a:cubicBezTo>
                  <a:close/>
                  <a:moveTo>
                    <a:pt x="229" y="0"/>
                  </a:moveTo>
                  <a:cubicBezTo>
                    <a:pt x="229" y="0"/>
                    <a:pt x="229" y="0"/>
                    <a:pt x="2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4"/>
            <p:cNvSpPr>
              <a:spLocks noEditPoints="1"/>
            </p:cNvSpPr>
            <p:nvPr/>
          </p:nvSpPr>
          <p:spPr bwMode="auto">
            <a:xfrm>
              <a:off x="5514975" y="3462338"/>
              <a:ext cx="49213" cy="133350"/>
            </a:xfrm>
            <a:custGeom>
              <a:avLst/>
              <a:gdLst>
                <a:gd name="T0" fmla="*/ 0 w 25"/>
                <a:gd name="T1" fmla="*/ 13 h 68"/>
                <a:gd name="T2" fmla="*/ 0 w 25"/>
                <a:gd name="T3" fmla="*/ 55 h 68"/>
                <a:gd name="T4" fmla="*/ 12 w 25"/>
                <a:gd name="T5" fmla="*/ 68 h 68"/>
                <a:gd name="T6" fmla="*/ 25 w 25"/>
                <a:gd name="T7" fmla="*/ 55 h 68"/>
                <a:gd name="T8" fmla="*/ 25 w 25"/>
                <a:gd name="T9" fmla="*/ 13 h 68"/>
                <a:gd name="T10" fmla="*/ 12 w 25"/>
                <a:gd name="T11" fmla="*/ 0 h 68"/>
                <a:gd name="T12" fmla="*/ 0 w 25"/>
                <a:gd name="T13" fmla="*/ 13 h 68"/>
                <a:gd name="T14" fmla="*/ 0 w 25"/>
                <a:gd name="T15" fmla="*/ 13 h 68"/>
                <a:gd name="T16" fmla="*/ 0 w 25"/>
                <a:gd name="T17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8">
                  <a:moveTo>
                    <a:pt x="0" y="13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2"/>
                    <a:pt x="5" y="68"/>
                    <a:pt x="12" y="68"/>
                  </a:cubicBezTo>
                  <a:cubicBezTo>
                    <a:pt x="20" y="68"/>
                    <a:pt x="25" y="62"/>
                    <a:pt x="25" y="5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5"/>
            <p:cNvSpPr>
              <a:spLocks noEditPoints="1"/>
            </p:cNvSpPr>
            <p:nvPr/>
          </p:nvSpPr>
          <p:spPr bwMode="auto">
            <a:xfrm>
              <a:off x="5597525" y="3427413"/>
              <a:ext cx="52388" cy="168275"/>
            </a:xfrm>
            <a:custGeom>
              <a:avLst/>
              <a:gdLst>
                <a:gd name="T0" fmla="*/ 0 w 26"/>
                <a:gd name="T1" fmla="*/ 13 h 85"/>
                <a:gd name="T2" fmla="*/ 0 w 26"/>
                <a:gd name="T3" fmla="*/ 72 h 85"/>
                <a:gd name="T4" fmla="*/ 13 w 26"/>
                <a:gd name="T5" fmla="*/ 85 h 85"/>
                <a:gd name="T6" fmla="*/ 26 w 26"/>
                <a:gd name="T7" fmla="*/ 72 h 85"/>
                <a:gd name="T8" fmla="*/ 26 w 26"/>
                <a:gd name="T9" fmla="*/ 13 h 85"/>
                <a:gd name="T10" fmla="*/ 13 w 26"/>
                <a:gd name="T11" fmla="*/ 0 h 85"/>
                <a:gd name="T12" fmla="*/ 0 w 26"/>
                <a:gd name="T13" fmla="*/ 13 h 85"/>
                <a:gd name="T14" fmla="*/ 0 w 26"/>
                <a:gd name="T15" fmla="*/ 13 h 85"/>
                <a:gd name="T16" fmla="*/ 0 w 26"/>
                <a:gd name="T17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85">
                  <a:moveTo>
                    <a:pt x="0" y="13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79"/>
                    <a:pt x="6" y="85"/>
                    <a:pt x="13" y="85"/>
                  </a:cubicBezTo>
                  <a:cubicBezTo>
                    <a:pt x="20" y="85"/>
                    <a:pt x="26" y="79"/>
                    <a:pt x="26" y="7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66"/>
            <p:cNvSpPr>
              <a:spLocks noEditPoints="1"/>
            </p:cNvSpPr>
            <p:nvPr/>
          </p:nvSpPr>
          <p:spPr bwMode="auto">
            <a:xfrm>
              <a:off x="5683250" y="3394076"/>
              <a:ext cx="49213" cy="201613"/>
            </a:xfrm>
            <a:custGeom>
              <a:avLst/>
              <a:gdLst>
                <a:gd name="T0" fmla="*/ 0 w 25"/>
                <a:gd name="T1" fmla="*/ 13 h 102"/>
                <a:gd name="T2" fmla="*/ 0 w 25"/>
                <a:gd name="T3" fmla="*/ 89 h 102"/>
                <a:gd name="T4" fmla="*/ 12 w 25"/>
                <a:gd name="T5" fmla="*/ 102 h 102"/>
                <a:gd name="T6" fmla="*/ 25 w 25"/>
                <a:gd name="T7" fmla="*/ 89 h 102"/>
                <a:gd name="T8" fmla="*/ 25 w 25"/>
                <a:gd name="T9" fmla="*/ 13 h 102"/>
                <a:gd name="T10" fmla="*/ 12 w 25"/>
                <a:gd name="T11" fmla="*/ 0 h 102"/>
                <a:gd name="T12" fmla="*/ 0 w 25"/>
                <a:gd name="T13" fmla="*/ 13 h 102"/>
                <a:gd name="T14" fmla="*/ 0 w 25"/>
                <a:gd name="T15" fmla="*/ 13 h 102"/>
                <a:gd name="T16" fmla="*/ 0 w 25"/>
                <a:gd name="T17" fmla="*/ 1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2">
                  <a:moveTo>
                    <a:pt x="0" y="13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96"/>
                    <a:pt x="5" y="102"/>
                    <a:pt x="12" y="102"/>
                  </a:cubicBezTo>
                  <a:cubicBezTo>
                    <a:pt x="19" y="102"/>
                    <a:pt x="25" y="96"/>
                    <a:pt x="25" y="8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67"/>
            <p:cNvSpPr>
              <a:spLocks noEditPoints="1"/>
            </p:cNvSpPr>
            <p:nvPr/>
          </p:nvSpPr>
          <p:spPr bwMode="auto">
            <a:xfrm>
              <a:off x="5395913" y="3219451"/>
              <a:ext cx="739775" cy="485775"/>
            </a:xfrm>
            <a:custGeom>
              <a:avLst/>
              <a:gdLst>
                <a:gd name="T0" fmla="*/ 357 w 374"/>
                <a:gd name="T1" fmla="*/ 0 h 246"/>
                <a:gd name="T2" fmla="*/ 17 w 374"/>
                <a:gd name="T3" fmla="*/ 0 h 246"/>
                <a:gd name="T4" fmla="*/ 0 w 374"/>
                <a:gd name="T5" fmla="*/ 17 h 246"/>
                <a:gd name="T6" fmla="*/ 0 w 374"/>
                <a:gd name="T7" fmla="*/ 229 h 246"/>
                <a:gd name="T8" fmla="*/ 17 w 374"/>
                <a:gd name="T9" fmla="*/ 246 h 246"/>
                <a:gd name="T10" fmla="*/ 341 w 374"/>
                <a:gd name="T11" fmla="*/ 246 h 246"/>
                <a:gd name="T12" fmla="*/ 340 w 374"/>
                <a:gd name="T13" fmla="*/ 245 h 246"/>
                <a:gd name="T14" fmla="*/ 316 w 374"/>
                <a:gd name="T15" fmla="*/ 222 h 246"/>
                <a:gd name="T16" fmla="*/ 272 w 374"/>
                <a:gd name="T17" fmla="*/ 233 h 246"/>
                <a:gd name="T18" fmla="*/ 214 w 374"/>
                <a:gd name="T19" fmla="*/ 212 h 246"/>
                <a:gd name="T20" fmla="*/ 34 w 374"/>
                <a:gd name="T21" fmla="*/ 212 h 246"/>
                <a:gd name="T22" fmla="*/ 34 w 374"/>
                <a:gd name="T23" fmla="*/ 34 h 246"/>
                <a:gd name="T24" fmla="*/ 340 w 374"/>
                <a:gd name="T25" fmla="*/ 34 h 246"/>
                <a:gd name="T26" fmla="*/ 340 w 374"/>
                <a:gd name="T27" fmla="*/ 82 h 246"/>
                <a:gd name="T28" fmla="*/ 363 w 374"/>
                <a:gd name="T29" fmla="*/ 142 h 246"/>
                <a:gd name="T30" fmla="*/ 351 w 374"/>
                <a:gd name="T31" fmla="*/ 187 h 246"/>
                <a:gd name="T32" fmla="*/ 374 w 374"/>
                <a:gd name="T33" fmla="*/ 210 h 246"/>
                <a:gd name="T34" fmla="*/ 374 w 374"/>
                <a:gd name="T35" fmla="*/ 17 h 246"/>
                <a:gd name="T36" fmla="*/ 357 w 374"/>
                <a:gd name="T37" fmla="*/ 0 h 246"/>
                <a:gd name="T38" fmla="*/ 357 w 374"/>
                <a:gd name="T39" fmla="*/ 0 h 246"/>
                <a:gd name="T40" fmla="*/ 357 w 374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4" h="246">
                  <a:moveTo>
                    <a:pt x="35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39"/>
                    <a:pt x="8" y="246"/>
                    <a:pt x="17" y="246"/>
                  </a:cubicBezTo>
                  <a:cubicBezTo>
                    <a:pt x="341" y="246"/>
                    <a:pt x="341" y="246"/>
                    <a:pt x="341" y="246"/>
                  </a:cubicBezTo>
                  <a:cubicBezTo>
                    <a:pt x="341" y="246"/>
                    <a:pt x="340" y="246"/>
                    <a:pt x="340" y="245"/>
                  </a:cubicBezTo>
                  <a:cubicBezTo>
                    <a:pt x="316" y="222"/>
                    <a:pt x="316" y="222"/>
                    <a:pt x="316" y="222"/>
                  </a:cubicBezTo>
                  <a:cubicBezTo>
                    <a:pt x="303" y="229"/>
                    <a:pt x="287" y="233"/>
                    <a:pt x="272" y="233"/>
                  </a:cubicBezTo>
                  <a:cubicBezTo>
                    <a:pt x="250" y="233"/>
                    <a:pt x="230" y="226"/>
                    <a:pt x="214" y="212"/>
                  </a:cubicBezTo>
                  <a:cubicBezTo>
                    <a:pt x="34" y="212"/>
                    <a:pt x="34" y="212"/>
                    <a:pt x="34" y="21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0" y="34"/>
                    <a:pt x="340" y="34"/>
                    <a:pt x="340" y="34"/>
                  </a:cubicBezTo>
                  <a:cubicBezTo>
                    <a:pt x="340" y="82"/>
                    <a:pt x="340" y="82"/>
                    <a:pt x="340" y="82"/>
                  </a:cubicBezTo>
                  <a:cubicBezTo>
                    <a:pt x="354" y="99"/>
                    <a:pt x="363" y="120"/>
                    <a:pt x="363" y="142"/>
                  </a:cubicBezTo>
                  <a:cubicBezTo>
                    <a:pt x="363" y="158"/>
                    <a:pt x="359" y="173"/>
                    <a:pt x="351" y="187"/>
                  </a:cubicBezTo>
                  <a:cubicBezTo>
                    <a:pt x="374" y="210"/>
                    <a:pt x="374" y="210"/>
                    <a:pt x="374" y="210"/>
                  </a:cubicBezTo>
                  <a:cubicBezTo>
                    <a:pt x="374" y="17"/>
                    <a:pt x="374" y="17"/>
                    <a:pt x="374" y="17"/>
                  </a:cubicBezTo>
                  <a:cubicBezTo>
                    <a:pt x="374" y="8"/>
                    <a:pt x="366" y="0"/>
                    <a:pt x="357" y="0"/>
                  </a:cubicBezTo>
                  <a:close/>
                  <a:moveTo>
                    <a:pt x="357" y="0"/>
                  </a:moveTo>
                  <a:cubicBezTo>
                    <a:pt x="357" y="0"/>
                    <a:pt x="357" y="0"/>
                    <a:pt x="3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68"/>
            <p:cNvSpPr>
              <a:spLocks noEditPoints="1"/>
            </p:cNvSpPr>
            <p:nvPr/>
          </p:nvSpPr>
          <p:spPr bwMode="auto">
            <a:xfrm>
              <a:off x="5784850" y="3352801"/>
              <a:ext cx="331788" cy="330200"/>
            </a:xfrm>
            <a:custGeom>
              <a:avLst/>
              <a:gdLst>
                <a:gd name="T0" fmla="*/ 140 w 168"/>
                <a:gd name="T1" fmla="*/ 129 h 167"/>
                <a:gd name="T2" fmla="*/ 134 w 168"/>
                <a:gd name="T3" fmla="*/ 127 h 167"/>
                <a:gd name="T4" fmla="*/ 130 w 168"/>
                <a:gd name="T5" fmla="*/ 123 h 167"/>
                <a:gd name="T6" fmla="*/ 149 w 168"/>
                <a:gd name="T7" fmla="*/ 74 h 167"/>
                <a:gd name="T8" fmla="*/ 127 w 168"/>
                <a:gd name="T9" fmla="*/ 22 h 167"/>
                <a:gd name="T10" fmla="*/ 75 w 168"/>
                <a:gd name="T11" fmla="*/ 0 h 167"/>
                <a:gd name="T12" fmla="*/ 22 w 168"/>
                <a:gd name="T13" fmla="*/ 22 h 167"/>
                <a:gd name="T14" fmla="*/ 0 w 168"/>
                <a:gd name="T15" fmla="*/ 74 h 167"/>
                <a:gd name="T16" fmla="*/ 22 w 168"/>
                <a:gd name="T17" fmla="*/ 127 h 167"/>
                <a:gd name="T18" fmla="*/ 75 w 168"/>
                <a:gd name="T19" fmla="*/ 148 h 167"/>
                <a:gd name="T20" fmla="*/ 123 w 168"/>
                <a:gd name="T21" fmla="*/ 130 h 167"/>
                <a:gd name="T22" fmla="*/ 127 w 168"/>
                <a:gd name="T23" fmla="*/ 133 h 167"/>
                <a:gd name="T24" fmla="*/ 129 w 168"/>
                <a:gd name="T25" fmla="*/ 140 h 167"/>
                <a:gd name="T26" fmla="*/ 155 w 168"/>
                <a:gd name="T27" fmla="*/ 165 h 167"/>
                <a:gd name="T28" fmla="*/ 160 w 168"/>
                <a:gd name="T29" fmla="*/ 167 h 167"/>
                <a:gd name="T30" fmla="*/ 165 w 168"/>
                <a:gd name="T31" fmla="*/ 165 h 167"/>
                <a:gd name="T32" fmla="*/ 165 w 168"/>
                <a:gd name="T33" fmla="*/ 154 h 167"/>
                <a:gd name="T34" fmla="*/ 140 w 168"/>
                <a:gd name="T35" fmla="*/ 129 h 167"/>
                <a:gd name="T36" fmla="*/ 116 w 168"/>
                <a:gd name="T37" fmla="*/ 116 h 167"/>
                <a:gd name="T38" fmla="*/ 75 w 168"/>
                <a:gd name="T39" fmla="*/ 133 h 167"/>
                <a:gd name="T40" fmla="*/ 33 w 168"/>
                <a:gd name="T41" fmla="*/ 116 h 167"/>
                <a:gd name="T42" fmla="*/ 16 w 168"/>
                <a:gd name="T43" fmla="*/ 74 h 167"/>
                <a:gd name="T44" fmla="*/ 33 w 168"/>
                <a:gd name="T45" fmla="*/ 33 h 167"/>
                <a:gd name="T46" fmla="*/ 75 w 168"/>
                <a:gd name="T47" fmla="*/ 15 h 167"/>
                <a:gd name="T48" fmla="*/ 116 w 168"/>
                <a:gd name="T49" fmla="*/ 33 h 167"/>
                <a:gd name="T50" fmla="*/ 133 w 168"/>
                <a:gd name="T51" fmla="*/ 74 h 167"/>
                <a:gd name="T52" fmla="*/ 116 w 168"/>
                <a:gd name="T53" fmla="*/ 116 h 167"/>
                <a:gd name="T54" fmla="*/ 116 w 168"/>
                <a:gd name="T55" fmla="*/ 116 h 167"/>
                <a:gd name="T56" fmla="*/ 116 w 168"/>
                <a:gd name="T57" fmla="*/ 11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8" h="167">
                  <a:moveTo>
                    <a:pt x="140" y="129"/>
                  </a:moveTo>
                  <a:cubicBezTo>
                    <a:pt x="138" y="127"/>
                    <a:pt x="136" y="126"/>
                    <a:pt x="134" y="127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42" y="110"/>
                    <a:pt x="149" y="92"/>
                    <a:pt x="149" y="74"/>
                  </a:cubicBezTo>
                  <a:cubicBezTo>
                    <a:pt x="149" y="54"/>
                    <a:pt x="141" y="36"/>
                    <a:pt x="127" y="22"/>
                  </a:cubicBezTo>
                  <a:cubicBezTo>
                    <a:pt x="113" y="8"/>
                    <a:pt x="94" y="0"/>
                    <a:pt x="75" y="0"/>
                  </a:cubicBezTo>
                  <a:cubicBezTo>
                    <a:pt x="55" y="0"/>
                    <a:pt x="36" y="8"/>
                    <a:pt x="22" y="22"/>
                  </a:cubicBezTo>
                  <a:cubicBezTo>
                    <a:pt x="8" y="36"/>
                    <a:pt x="0" y="54"/>
                    <a:pt x="0" y="74"/>
                  </a:cubicBezTo>
                  <a:cubicBezTo>
                    <a:pt x="0" y="94"/>
                    <a:pt x="8" y="113"/>
                    <a:pt x="22" y="127"/>
                  </a:cubicBezTo>
                  <a:cubicBezTo>
                    <a:pt x="36" y="141"/>
                    <a:pt x="55" y="148"/>
                    <a:pt x="75" y="148"/>
                  </a:cubicBezTo>
                  <a:cubicBezTo>
                    <a:pt x="93" y="148"/>
                    <a:pt x="110" y="142"/>
                    <a:pt x="123" y="130"/>
                  </a:cubicBezTo>
                  <a:cubicBezTo>
                    <a:pt x="127" y="133"/>
                    <a:pt x="127" y="133"/>
                    <a:pt x="127" y="133"/>
                  </a:cubicBezTo>
                  <a:cubicBezTo>
                    <a:pt x="127" y="136"/>
                    <a:pt x="127" y="138"/>
                    <a:pt x="129" y="140"/>
                  </a:cubicBezTo>
                  <a:cubicBezTo>
                    <a:pt x="155" y="165"/>
                    <a:pt x="155" y="165"/>
                    <a:pt x="155" y="165"/>
                  </a:cubicBezTo>
                  <a:cubicBezTo>
                    <a:pt x="156" y="167"/>
                    <a:pt x="158" y="167"/>
                    <a:pt x="160" y="167"/>
                  </a:cubicBezTo>
                  <a:cubicBezTo>
                    <a:pt x="162" y="167"/>
                    <a:pt x="164" y="167"/>
                    <a:pt x="165" y="165"/>
                  </a:cubicBezTo>
                  <a:cubicBezTo>
                    <a:pt x="168" y="162"/>
                    <a:pt x="168" y="157"/>
                    <a:pt x="165" y="154"/>
                  </a:cubicBezTo>
                  <a:lnTo>
                    <a:pt x="140" y="129"/>
                  </a:lnTo>
                  <a:close/>
                  <a:moveTo>
                    <a:pt x="116" y="116"/>
                  </a:moveTo>
                  <a:cubicBezTo>
                    <a:pt x="105" y="127"/>
                    <a:pt x="90" y="133"/>
                    <a:pt x="75" y="133"/>
                  </a:cubicBezTo>
                  <a:cubicBezTo>
                    <a:pt x="59" y="133"/>
                    <a:pt x="44" y="127"/>
                    <a:pt x="33" y="116"/>
                  </a:cubicBezTo>
                  <a:cubicBezTo>
                    <a:pt x="22" y="105"/>
                    <a:pt x="16" y="90"/>
                    <a:pt x="16" y="74"/>
                  </a:cubicBezTo>
                  <a:cubicBezTo>
                    <a:pt x="16" y="59"/>
                    <a:pt x="22" y="44"/>
                    <a:pt x="33" y="33"/>
                  </a:cubicBezTo>
                  <a:cubicBezTo>
                    <a:pt x="44" y="22"/>
                    <a:pt x="59" y="15"/>
                    <a:pt x="75" y="15"/>
                  </a:cubicBezTo>
                  <a:cubicBezTo>
                    <a:pt x="90" y="15"/>
                    <a:pt x="105" y="22"/>
                    <a:pt x="116" y="33"/>
                  </a:cubicBezTo>
                  <a:cubicBezTo>
                    <a:pt x="127" y="44"/>
                    <a:pt x="133" y="59"/>
                    <a:pt x="133" y="74"/>
                  </a:cubicBezTo>
                  <a:cubicBezTo>
                    <a:pt x="133" y="90"/>
                    <a:pt x="127" y="105"/>
                    <a:pt x="116" y="116"/>
                  </a:cubicBezTo>
                  <a:close/>
                  <a:moveTo>
                    <a:pt x="116" y="116"/>
                  </a:moveTo>
                  <a:cubicBezTo>
                    <a:pt x="116" y="116"/>
                    <a:pt x="116" y="116"/>
                    <a:pt x="116" y="1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6" name="직사각형 85"/>
          <p:cNvSpPr/>
          <p:nvPr/>
        </p:nvSpPr>
        <p:spPr>
          <a:xfrm>
            <a:off x="147982" y="2171279"/>
            <a:ext cx="1565172" cy="301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b="1" dirty="0">
                <a:solidFill>
                  <a:schemeClr val="bg1"/>
                </a:solidFill>
              </a:rPr>
              <a:t>(full-service)</a:t>
            </a:r>
            <a:endParaRPr lang="en-US" altLang="ko-KR" dirty="0">
              <a:solidFill>
                <a:schemeClr val="bg1"/>
              </a:solidFill>
            </a:endParaRPr>
          </a:p>
        </p:txBody>
      </p:sp>
      <p:cxnSp>
        <p:nvCxnSpPr>
          <p:cNvPr id="111" name="직선 연결선 110"/>
          <p:cNvCxnSpPr/>
          <p:nvPr/>
        </p:nvCxnSpPr>
        <p:spPr>
          <a:xfrm>
            <a:off x="108678" y="5877272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그룹 112"/>
          <p:cNvGrpSpPr/>
          <p:nvPr/>
        </p:nvGrpSpPr>
        <p:grpSpPr>
          <a:xfrm>
            <a:off x="251520" y="1988840"/>
            <a:ext cx="3596472" cy="338554"/>
            <a:chOff x="251520" y="1776922"/>
            <a:chExt cx="3596472" cy="338554"/>
          </a:xfrm>
        </p:grpSpPr>
        <p:sp>
          <p:nvSpPr>
            <p:cNvPr id="114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645320" y="1776922"/>
              <a:ext cx="3202672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2200" b="1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풀서비스</a:t>
              </a:r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 </a:t>
              </a:r>
              <a:r>
                <a:rPr lang="ko-KR" altLang="en-US" sz="2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제공</a:t>
              </a:r>
              <a:r>
                <a:rPr lang="en-US" altLang="ko-KR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(Full-service</a:t>
              </a:r>
              <a:r>
                <a:rPr lang="en-US" altLang="ko-KR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)</a:t>
              </a:r>
              <a:endPara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116" name="직사각형 115"/>
          <p:cNvSpPr/>
          <p:nvPr/>
        </p:nvSpPr>
        <p:spPr>
          <a:xfrm>
            <a:off x="323528" y="2339295"/>
            <a:ext cx="86771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식품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의무적용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(4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단계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)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대상 </a:t>
            </a:r>
            <a:r>
              <a:rPr lang="en-US" altLang="ko-KR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기준서 및 서식</a:t>
            </a:r>
            <a:r>
              <a:rPr lang="en-US" altLang="ko-KR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초안</a:t>
            </a:r>
            <a:r>
              <a:rPr lang="en-US" altLang="ko-KR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) </a:t>
            </a: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작성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지원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위생관리 </a:t>
            </a: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매뉴얼 제공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>
              <a:lnSpc>
                <a:spcPct val="200000"/>
              </a:lnSpc>
            </a:pPr>
            <a:r>
              <a:rPr lang="en-US" altLang="ko-KR" dirty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   ※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업체 상황에 맞춰 초안 제공하나 완성은 아니므로 </a:t>
            </a:r>
            <a:r>
              <a:rPr lang="ko-KR" altLang="en-US" b="1" dirty="0" smtClean="0">
                <a:solidFill>
                  <a:srgbClr val="FF3300"/>
                </a:solidFill>
                <a:latin typeface="10X10" pitchFamily="50" charset="-127"/>
                <a:ea typeface="10X10" pitchFamily="50" charset="-127"/>
              </a:rPr>
              <a:t>반드시 업체에서 수정・보완하여 사용</a:t>
            </a:r>
            <a:endParaRPr lang="en-US" altLang="ko-KR" b="1" dirty="0">
              <a:solidFill>
                <a:srgbClr val="FF3300"/>
              </a:solidFill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업체 상황을 고려하여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기술지원 </a:t>
            </a: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확대</a:t>
            </a:r>
            <a:r>
              <a:rPr lang="en-US" altLang="ko-KR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최대 </a:t>
            </a:r>
            <a:r>
              <a:rPr lang="en-US" altLang="ko-KR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3</a:t>
            </a: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회</a:t>
            </a:r>
            <a:r>
              <a:rPr lang="en-US" altLang="ko-KR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    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※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업체에서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준비를 계속 진행하는 경우에 한함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기술지도 이력카드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업체 문제점 및 개선방안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업체 제공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현장기술지도 후 제공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dirty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    ※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업체별 상황에 따라 제공하지 않을 수 있음</a:t>
            </a:r>
            <a:endParaRPr lang="ko-KR" altLang="en-US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552480" y="1041288"/>
            <a:ext cx="2340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관할지원 접수 및 운영</a:t>
            </a:r>
            <a:endParaRPr lang="ko-KR" altLang="en-US" b="1" dirty="0">
              <a:solidFill>
                <a:schemeClr val="bg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77597" y="870620"/>
            <a:ext cx="5400000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맞춤형 현장 기술지도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-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의무 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4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단계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지원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강화</a:t>
            </a:r>
            <a:endParaRPr lang="en-US" altLang="ko-KR" sz="22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sp>
        <p:nvSpPr>
          <p:cNvPr id="24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14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9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준비단계 기술지원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직선 연결선 8"/>
          <p:cNvCxnSpPr/>
          <p:nvPr/>
        </p:nvCxnSpPr>
        <p:spPr>
          <a:xfrm>
            <a:off x="108678" y="1700808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9"/>
          <p:cNvGrpSpPr/>
          <p:nvPr/>
        </p:nvGrpSpPr>
        <p:grpSpPr>
          <a:xfrm>
            <a:off x="1187624" y="3190236"/>
            <a:ext cx="502649" cy="325062"/>
            <a:chOff x="5395913" y="3219451"/>
            <a:chExt cx="739775" cy="585787"/>
          </a:xfrm>
          <a:solidFill>
            <a:schemeClr val="bg1"/>
          </a:solidFill>
        </p:grpSpPr>
        <p:sp>
          <p:nvSpPr>
            <p:cNvPr id="11" name="Freeform 63"/>
            <p:cNvSpPr>
              <a:spLocks noEditPoints="1"/>
            </p:cNvSpPr>
            <p:nvPr/>
          </p:nvSpPr>
          <p:spPr bwMode="auto">
            <a:xfrm>
              <a:off x="5522913" y="3738563"/>
              <a:ext cx="485775" cy="66675"/>
            </a:xfrm>
            <a:custGeom>
              <a:avLst/>
              <a:gdLst>
                <a:gd name="T0" fmla="*/ 229 w 246"/>
                <a:gd name="T1" fmla="*/ 0 h 34"/>
                <a:gd name="T2" fmla="*/ 17 w 246"/>
                <a:gd name="T3" fmla="*/ 0 h 34"/>
                <a:gd name="T4" fmla="*/ 0 w 246"/>
                <a:gd name="T5" fmla="*/ 17 h 34"/>
                <a:gd name="T6" fmla="*/ 17 w 246"/>
                <a:gd name="T7" fmla="*/ 34 h 34"/>
                <a:gd name="T8" fmla="*/ 229 w 246"/>
                <a:gd name="T9" fmla="*/ 34 h 34"/>
                <a:gd name="T10" fmla="*/ 246 w 246"/>
                <a:gd name="T11" fmla="*/ 17 h 34"/>
                <a:gd name="T12" fmla="*/ 229 w 246"/>
                <a:gd name="T13" fmla="*/ 0 h 34"/>
                <a:gd name="T14" fmla="*/ 229 w 246"/>
                <a:gd name="T15" fmla="*/ 0 h 34"/>
                <a:gd name="T16" fmla="*/ 229 w 24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4">
                  <a:moveTo>
                    <a:pt x="229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38" y="34"/>
                    <a:pt x="246" y="27"/>
                    <a:pt x="246" y="17"/>
                  </a:cubicBezTo>
                  <a:cubicBezTo>
                    <a:pt x="246" y="8"/>
                    <a:pt x="238" y="0"/>
                    <a:pt x="229" y="0"/>
                  </a:cubicBezTo>
                  <a:close/>
                  <a:moveTo>
                    <a:pt x="229" y="0"/>
                  </a:moveTo>
                  <a:cubicBezTo>
                    <a:pt x="229" y="0"/>
                    <a:pt x="229" y="0"/>
                    <a:pt x="2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64"/>
            <p:cNvSpPr>
              <a:spLocks noEditPoints="1"/>
            </p:cNvSpPr>
            <p:nvPr/>
          </p:nvSpPr>
          <p:spPr bwMode="auto">
            <a:xfrm>
              <a:off x="5514975" y="3462338"/>
              <a:ext cx="49213" cy="133350"/>
            </a:xfrm>
            <a:custGeom>
              <a:avLst/>
              <a:gdLst>
                <a:gd name="T0" fmla="*/ 0 w 25"/>
                <a:gd name="T1" fmla="*/ 13 h 68"/>
                <a:gd name="T2" fmla="*/ 0 w 25"/>
                <a:gd name="T3" fmla="*/ 55 h 68"/>
                <a:gd name="T4" fmla="*/ 12 w 25"/>
                <a:gd name="T5" fmla="*/ 68 h 68"/>
                <a:gd name="T6" fmla="*/ 25 w 25"/>
                <a:gd name="T7" fmla="*/ 55 h 68"/>
                <a:gd name="T8" fmla="*/ 25 w 25"/>
                <a:gd name="T9" fmla="*/ 13 h 68"/>
                <a:gd name="T10" fmla="*/ 12 w 25"/>
                <a:gd name="T11" fmla="*/ 0 h 68"/>
                <a:gd name="T12" fmla="*/ 0 w 25"/>
                <a:gd name="T13" fmla="*/ 13 h 68"/>
                <a:gd name="T14" fmla="*/ 0 w 25"/>
                <a:gd name="T15" fmla="*/ 13 h 68"/>
                <a:gd name="T16" fmla="*/ 0 w 25"/>
                <a:gd name="T17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8">
                  <a:moveTo>
                    <a:pt x="0" y="13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2"/>
                    <a:pt x="5" y="68"/>
                    <a:pt x="12" y="68"/>
                  </a:cubicBezTo>
                  <a:cubicBezTo>
                    <a:pt x="20" y="68"/>
                    <a:pt x="25" y="62"/>
                    <a:pt x="25" y="5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65"/>
            <p:cNvSpPr>
              <a:spLocks noEditPoints="1"/>
            </p:cNvSpPr>
            <p:nvPr/>
          </p:nvSpPr>
          <p:spPr bwMode="auto">
            <a:xfrm>
              <a:off x="5597525" y="3427413"/>
              <a:ext cx="52388" cy="168275"/>
            </a:xfrm>
            <a:custGeom>
              <a:avLst/>
              <a:gdLst>
                <a:gd name="T0" fmla="*/ 0 w 26"/>
                <a:gd name="T1" fmla="*/ 13 h 85"/>
                <a:gd name="T2" fmla="*/ 0 w 26"/>
                <a:gd name="T3" fmla="*/ 72 h 85"/>
                <a:gd name="T4" fmla="*/ 13 w 26"/>
                <a:gd name="T5" fmla="*/ 85 h 85"/>
                <a:gd name="T6" fmla="*/ 26 w 26"/>
                <a:gd name="T7" fmla="*/ 72 h 85"/>
                <a:gd name="T8" fmla="*/ 26 w 26"/>
                <a:gd name="T9" fmla="*/ 13 h 85"/>
                <a:gd name="T10" fmla="*/ 13 w 26"/>
                <a:gd name="T11" fmla="*/ 0 h 85"/>
                <a:gd name="T12" fmla="*/ 0 w 26"/>
                <a:gd name="T13" fmla="*/ 13 h 85"/>
                <a:gd name="T14" fmla="*/ 0 w 26"/>
                <a:gd name="T15" fmla="*/ 13 h 85"/>
                <a:gd name="T16" fmla="*/ 0 w 26"/>
                <a:gd name="T17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85">
                  <a:moveTo>
                    <a:pt x="0" y="13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79"/>
                    <a:pt x="6" y="85"/>
                    <a:pt x="13" y="85"/>
                  </a:cubicBezTo>
                  <a:cubicBezTo>
                    <a:pt x="20" y="85"/>
                    <a:pt x="26" y="79"/>
                    <a:pt x="26" y="7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66"/>
            <p:cNvSpPr>
              <a:spLocks noEditPoints="1"/>
            </p:cNvSpPr>
            <p:nvPr/>
          </p:nvSpPr>
          <p:spPr bwMode="auto">
            <a:xfrm>
              <a:off x="5683250" y="3394076"/>
              <a:ext cx="49213" cy="201613"/>
            </a:xfrm>
            <a:custGeom>
              <a:avLst/>
              <a:gdLst>
                <a:gd name="T0" fmla="*/ 0 w 25"/>
                <a:gd name="T1" fmla="*/ 13 h 102"/>
                <a:gd name="T2" fmla="*/ 0 w 25"/>
                <a:gd name="T3" fmla="*/ 89 h 102"/>
                <a:gd name="T4" fmla="*/ 12 w 25"/>
                <a:gd name="T5" fmla="*/ 102 h 102"/>
                <a:gd name="T6" fmla="*/ 25 w 25"/>
                <a:gd name="T7" fmla="*/ 89 h 102"/>
                <a:gd name="T8" fmla="*/ 25 w 25"/>
                <a:gd name="T9" fmla="*/ 13 h 102"/>
                <a:gd name="T10" fmla="*/ 12 w 25"/>
                <a:gd name="T11" fmla="*/ 0 h 102"/>
                <a:gd name="T12" fmla="*/ 0 w 25"/>
                <a:gd name="T13" fmla="*/ 13 h 102"/>
                <a:gd name="T14" fmla="*/ 0 w 25"/>
                <a:gd name="T15" fmla="*/ 13 h 102"/>
                <a:gd name="T16" fmla="*/ 0 w 25"/>
                <a:gd name="T17" fmla="*/ 1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2">
                  <a:moveTo>
                    <a:pt x="0" y="13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96"/>
                    <a:pt x="5" y="102"/>
                    <a:pt x="12" y="102"/>
                  </a:cubicBezTo>
                  <a:cubicBezTo>
                    <a:pt x="19" y="102"/>
                    <a:pt x="25" y="96"/>
                    <a:pt x="25" y="8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67"/>
            <p:cNvSpPr>
              <a:spLocks noEditPoints="1"/>
            </p:cNvSpPr>
            <p:nvPr/>
          </p:nvSpPr>
          <p:spPr bwMode="auto">
            <a:xfrm>
              <a:off x="5395913" y="3219451"/>
              <a:ext cx="739775" cy="485775"/>
            </a:xfrm>
            <a:custGeom>
              <a:avLst/>
              <a:gdLst>
                <a:gd name="T0" fmla="*/ 357 w 374"/>
                <a:gd name="T1" fmla="*/ 0 h 246"/>
                <a:gd name="T2" fmla="*/ 17 w 374"/>
                <a:gd name="T3" fmla="*/ 0 h 246"/>
                <a:gd name="T4" fmla="*/ 0 w 374"/>
                <a:gd name="T5" fmla="*/ 17 h 246"/>
                <a:gd name="T6" fmla="*/ 0 w 374"/>
                <a:gd name="T7" fmla="*/ 229 h 246"/>
                <a:gd name="T8" fmla="*/ 17 w 374"/>
                <a:gd name="T9" fmla="*/ 246 h 246"/>
                <a:gd name="T10" fmla="*/ 341 w 374"/>
                <a:gd name="T11" fmla="*/ 246 h 246"/>
                <a:gd name="T12" fmla="*/ 340 w 374"/>
                <a:gd name="T13" fmla="*/ 245 h 246"/>
                <a:gd name="T14" fmla="*/ 316 w 374"/>
                <a:gd name="T15" fmla="*/ 222 h 246"/>
                <a:gd name="T16" fmla="*/ 272 w 374"/>
                <a:gd name="T17" fmla="*/ 233 h 246"/>
                <a:gd name="T18" fmla="*/ 214 w 374"/>
                <a:gd name="T19" fmla="*/ 212 h 246"/>
                <a:gd name="T20" fmla="*/ 34 w 374"/>
                <a:gd name="T21" fmla="*/ 212 h 246"/>
                <a:gd name="T22" fmla="*/ 34 w 374"/>
                <a:gd name="T23" fmla="*/ 34 h 246"/>
                <a:gd name="T24" fmla="*/ 340 w 374"/>
                <a:gd name="T25" fmla="*/ 34 h 246"/>
                <a:gd name="T26" fmla="*/ 340 w 374"/>
                <a:gd name="T27" fmla="*/ 82 h 246"/>
                <a:gd name="T28" fmla="*/ 363 w 374"/>
                <a:gd name="T29" fmla="*/ 142 h 246"/>
                <a:gd name="T30" fmla="*/ 351 w 374"/>
                <a:gd name="T31" fmla="*/ 187 h 246"/>
                <a:gd name="T32" fmla="*/ 374 w 374"/>
                <a:gd name="T33" fmla="*/ 210 h 246"/>
                <a:gd name="T34" fmla="*/ 374 w 374"/>
                <a:gd name="T35" fmla="*/ 17 h 246"/>
                <a:gd name="T36" fmla="*/ 357 w 374"/>
                <a:gd name="T37" fmla="*/ 0 h 246"/>
                <a:gd name="T38" fmla="*/ 357 w 374"/>
                <a:gd name="T39" fmla="*/ 0 h 246"/>
                <a:gd name="T40" fmla="*/ 357 w 374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4" h="246">
                  <a:moveTo>
                    <a:pt x="35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39"/>
                    <a:pt x="8" y="246"/>
                    <a:pt x="17" y="246"/>
                  </a:cubicBezTo>
                  <a:cubicBezTo>
                    <a:pt x="341" y="246"/>
                    <a:pt x="341" y="246"/>
                    <a:pt x="341" y="246"/>
                  </a:cubicBezTo>
                  <a:cubicBezTo>
                    <a:pt x="341" y="246"/>
                    <a:pt x="340" y="246"/>
                    <a:pt x="340" y="245"/>
                  </a:cubicBezTo>
                  <a:cubicBezTo>
                    <a:pt x="316" y="222"/>
                    <a:pt x="316" y="222"/>
                    <a:pt x="316" y="222"/>
                  </a:cubicBezTo>
                  <a:cubicBezTo>
                    <a:pt x="303" y="229"/>
                    <a:pt x="287" y="233"/>
                    <a:pt x="272" y="233"/>
                  </a:cubicBezTo>
                  <a:cubicBezTo>
                    <a:pt x="250" y="233"/>
                    <a:pt x="230" y="226"/>
                    <a:pt x="214" y="212"/>
                  </a:cubicBezTo>
                  <a:cubicBezTo>
                    <a:pt x="34" y="212"/>
                    <a:pt x="34" y="212"/>
                    <a:pt x="34" y="21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0" y="34"/>
                    <a:pt x="340" y="34"/>
                    <a:pt x="340" y="34"/>
                  </a:cubicBezTo>
                  <a:cubicBezTo>
                    <a:pt x="340" y="82"/>
                    <a:pt x="340" y="82"/>
                    <a:pt x="340" y="82"/>
                  </a:cubicBezTo>
                  <a:cubicBezTo>
                    <a:pt x="354" y="99"/>
                    <a:pt x="363" y="120"/>
                    <a:pt x="363" y="142"/>
                  </a:cubicBezTo>
                  <a:cubicBezTo>
                    <a:pt x="363" y="158"/>
                    <a:pt x="359" y="173"/>
                    <a:pt x="351" y="187"/>
                  </a:cubicBezTo>
                  <a:cubicBezTo>
                    <a:pt x="374" y="210"/>
                    <a:pt x="374" y="210"/>
                    <a:pt x="374" y="210"/>
                  </a:cubicBezTo>
                  <a:cubicBezTo>
                    <a:pt x="374" y="17"/>
                    <a:pt x="374" y="17"/>
                    <a:pt x="374" y="17"/>
                  </a:cubicBezTo>
                  <a:cubicBezTo>
                    <a:pt x="374" y="8"/>
                    <a:pt x="366" y="0"/>
                    <a:pt x="357" y="0"/>
                  </a:cubicBezTo>
                  <a:close/>
                  <a:moveTo>
                    <a:pt x="357" y="0"/>
                  </a:moveTo>
                  <a:cubicBezTo>
                    <a:pt x="357" y="0"/>
                    <a:pt x="357" y="0"/>
                    <a:pt x="3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68"/>
            <p:cNvSpPr>
              <a:spLocks noEditPoints="1"/>
            </p:cNvSpPr>
            <p:nvPr/>
          </p:nvSpPr>
          <p:spPr bwMode="auto">
            <a:xfrm>
              <a:off x="5784850" y="3352801"/>
              <a:ext cx="331788" cy="330200"/>
            </a:xfrm>
            <a:custGeom>
              <a:avLst/>
              <a:gdLst>
                <a:gd name="T0" fmla="*/ 140 w 168"/>
                <a:gd name="T1" fmla="*/ 129 h 167"/>
                <a:gd name="T2" fmla="*/ 134 w 168"/>
                <a:gd name="T3" fmla="*/ 127 h 167"/>
                <a:gd name="T4" fmla="*/ 130 w 168"/>
                <a:gd name="T5" fmla="*/ 123 h 167"/>
                <a:gd name="T6" fmla="*/ 149 w 168"/>
                <a:gd name="T7" fmla="*/ 74 h 167"/>
                <a:gd name="T8" fmla="*/ 127 w 168"/>
                <a:gd name="T9" fmla="*/ 22 h 167"/>
                <a:gd name="T10" fmla="*/ 75 w 168"/>
                <a:gd name="T11" fmla="*/ 0 h 167"/>
                <a:gd name="T12" fmla="*/ 22 w 168"/>
                <a:gd name="T13" fmla="*/ 22 h 167"/>
                <a:gd name="T14" fmla="*/ 0 w 168"/>
                <a:gd name="T15" fmla="*/ 74 h 167"/>
                <a:gd name="T16" fmla="*/ 22 w 168"/>
                <a:gd name="T17" fmla="*/ 127 h 167"/>
                <a:gd name="T18" fmla="*/ 75 w 168"/>
                <a:gd name="T19" fmla="*/ 148 h 167"/>
                <a:gd name="T20" fmla="*/ 123 w 168"/>
                <a:gd name="T21" fmla="*/ 130 h 167"/>
                <a:gd name="T22" fmla="*/ 127 w 168"/>
                <a:gd name="T23" fmla="*/ 133 h 167"/>
                <a:gd name="T24" fmla="*/ 129 w 168"/>
                <a:gd name="T25" fmla="*/ 140 h 167"/>
                <a:gd name="T26" fmla="*/ 155 w 168"/>
                <a:gd name="T27" fmla="*/ 165 h 167"/>
                <a:gd name="T28" fmla="*/ 160 w 168"/>
                <a:gd name="T29" fmla="*/ 167 h 167"/>
                <a:gd name="T30" fmla="*/ 165 w 168"/>
                <a:gd name="T31" fmla="*/ 165 h 167"/>
                <a:gd name="T32" fmla="*/ 165 w 168"/>
                <a:gd name="T33" fmla="*/ 154 h 167"/>
                <a:gd name="T34" fmla="*/ 140 w 168"/>
                <a:gd name="T35" fmla="*/ 129 h 167"/>
                <a:gd name="T36" fmla="*/ 116 w 168"/>
                <a:gd name="T37" fmla="*/ 116 h 167"/>
                <a:gd name="T38" fmla="*/ 75 w 168"/>
                <a:gd name="T39" fmla="*/ 133 h 167"/>
                <a:gd name="T40" fmla="*/ 33 w 168"/>
                <a:gd name="T41" fmla="*/ 116 h 167"/>
                <a:gd name="T42" fmla="*/ 16 w 168"/>
                <a:gd name="T43" fmla="*/ 74 h 167"/>
                <a:gd name="T44" fmla="*/ 33 w 168"/>
                <a:gd name="T45" fmla="*/ 33 h 167"/>
                <a:gd name="T46" fmla="*/ 75 w 168"/>
                <a:gd name="T47" fmla="*/ 15 h 167"/>
                <a:gd name="T48" fmla="*/ 116 w 168"/>
                <a:gd name="T49" fmla="*/ 33 h 167"/>
                <a:gd name="T50" fmla="*/ 133 w 168"/>
                <a:gd name="T51" fmla="*/ 74 h 167"/>
                <a:gd name="T52" fmla="*/ 116 w 168"/>
                <a:gd name="T53" fmla="*/ 116 h 167"/>
                <a:gd name="T54" fmla="*/ 116 w 168"/>
                <a:gd name="T55" fmla="*/ 116 h 167"/>
                <a:gd name="T56" fmla="*/ 116 w 168"/>
                <a:gd name="T57" fmla="*/ 11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8" h="167">
                  <a:moveTo>
                    <a:pt x="140" y="129"/>
                  </a:moveTo>
                  <a:cubicBezTo>
                    <a:pt x="138" y="127"/>
                    <a:pt x="136" y="126"/>
                    <a:pt x="134" y="127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42" y="110"/>
                    <a:pt x="149" y="92"/>
                    <a:pt x="149" y="74"/>
                  </a:cubicBezTo>
                  <a:cubicBezTo>
                    <a:pt x="149" y="54"/>
                    <a:pt x="141" y="36"/>
                    <a:pt x="127" y="22"/>
                  </a:cubicBezTo>
                  <a:cubicBezTo>
                    <a:pt x="113" y="8"/>
                    <a:pt x="94" y="0"/>
                    <a:pt x="75" y="0"/>
                  </a:cubicBezTo>
                  <a:cubicBezTo>
                    <a:pt x="55" y="0"/>
                    <a:pt x="36" y="8"/>
                    <a:pt x="22" y="22"/>
                  </a:cubicBezTo>
                  <a:cubicBezTo>
                    <a:pt x="8" y="36"/>
                    <a:pt x="0" y="54"/>
                    <a:pt x="0" y="74"/>
                  </a:cubicBezTo>
                  <a:cubicBezTo>
                    <a:pt x="0" y="94"/>
                    <a:pt x="8" y="113"/>
                    <a:pt x="22" y="127"/>
                  </a:cubicBezTo>
                  <a:cubicBezTo>
                    <a:pt x="36" y="141"/>
                    <a:pt x="55" y="148"/>
                    <a:pt x="75" y="148"/>
                  </a:cubicBezTo>
                  <a:cubicBezTo>
                    <a:pt x="93" y="148"/>
                    <a:pt x="110" y="142"/>
                    <a:pt x="123" y="130"/>
                  </a:cubicBezTo>
                  <a:cubicBezTo>
                    <a:pt x="127" y="133"/>
                    <a:pt x="127" y="133"/>
                    <a:pt x="127" y="133"/>
                  </a:cubicBezTo>
                  <a:cubicBezTo>
                    <a:pt x="127" y="136"/>
                    <a:pt x="127" y="138"/>
                    <a:pt x="129" y="140"/>
                  </a:cubicBezTo>
                  <a:cubicBezTo>
                    <a:pt x="155" y="165"/>
                    <a:pt x="155" y="165"/>
                    <a:pt x="155" y="165"/>
                  </a:cubicBezTo>
                  <a:cubicBezTo>
                    <a:pt x="156" y="167"/>
                    <a:pt x="158" y="167"/>
                    <a:pt x="160" y="167"/>
                  </a:cubicBezTo>
                  <a:cubicBezTo>
                    <a:pt x="162" y="167"/>
                    <a:pt x="164" y="167"/>
                    <a:pt x="165" y="165"/>
                  </a:cubicBezTo>
                  <a:cubicBezTo>
                    <a:pt x="168" y="162"/>
                    <a:pt x="168" y="157"/>
                    <a:pt x="165" y="154"/>
                  </a:cubicBezTo>
                  <a:lnTo>
                    <a:pt x="140" y="129"/>
                  </a:lnTo>
                  <a:close/>
                  <a:moveTo>
                    <a:pt x="116" y="116"/>
                  </a:moveTo>
                  <a:cubicBezTo>
                    <a:pt x="105" y="127"/>
                    <a:pt x="90" y="133"/>
                    <a:pt x="75" y="133"/>
                  </a:cubicBezTo>
                  <a:cubicBezTo>
                    <a:pt x="59" y="133"/>
                    <a:pt x="44" y="127"/>
                    <a:pt x="33" y="116"/>
                  </a:cubicBezTo>
                  <a:cubicBezTo>
                    <a:pt x="22" y="105"/>
                    <a:pt x="16" y="90"/>
                    <a:pt x="16" y="74"/>
                  </a:cubicBezTo>
                  <a:cubicBezTo>
                    <a:pt x="16" y="59"/>
                    <a:pt x="22" y="44"/>
                    <a:pt x="33" y="33"/>
                  </a:cubicBezTo>
                  <a:cubicBezTo>
                    <a:pt x="44" y="22"/>
                    <a:pt x="59" y="15"/>
                    <a:pt x="75" y="15"/>
                  </a:cubicBezTo>
                  <a:cubicBezTo>
                    <a:pt x="90" y="15"/>
                    <a:pt x="105" y="22"/>
                    <a:pt x="116" y="33"/>
                  </a:cubicBezTo>
                  <a:cubicBezTo>
                    <a:pt x="127" y="44"/>
                    <a:pt x="133" y="59"/>
                    <a:pt x="133" y="74"/>
                  </a:cubicBezTo>
                  <a:cubicBezTo>
                    <a:pt x="133" y="90"/>
                    <a:pt x="127" y="105"/>
                    <a:pt x="116" y="116"/>
                  </a:cubicBezTo>
                  <a:close/>
                  <a:moveTo>
                    <a:pt x="116" y="116"/>
                  </a:moveTo>
                  <a:cubicBezTo>
                    <a:pt x="116" y="116"/>
                    <a:pt x="116" y="116"/>
                    <a:pt x="116" y="1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147982" y="2171279"/>
            <a:ext cx="1565172" cy="301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b="1" dirty="0">
                <a:solidFill>
                  <a:schemeClr val="bg1"/>
                </a:solidFill>
              </a:rPr>
              <a:t>(full-service)</a:t>
            </a:r>
            <a:endParaRPr lang="en-US" altLang="ko-KR" dirty="0">
              <a:solidFill>
                <a:schemeClr val="bg1"/>
              </a:solidFill>
            </a:endParaRPr>
          </a:p>
        </p:txBody>
      </p:sp>
      <p:cxnSp>
        <p:nvCxnSpPr>
          <p:cNvPr id="23" name="직선 연결선 22"/>
          <p:cNvCxnSpPr/>
          <p:nvPr/>
        </p:nvCxnSpPr>
        <p:spPr>
          <a:xfrm>
            <a:off x="108678" y="3284984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23"/>
          <p:cNvGrpSpPr/>
          <p:nvPr/>
        </p:nvGrpSpPr>
        <p:grpSpPr>
          <a:xfrm>
            <a:off x="251520" y="1866310"/>
            <a:ext cx="3183025" cy="338554"/>
            <a:chOff x="251520" y="1776922"/>
            <a:chExt cx="3183025" cy="338554"/>
          </a:xfrm>
        </p:grpSpPr>
        <p:sp>
          <p:nvSpPr>
            <p:cNvPr id="25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645320" y="1776922"/>
              <a:ext cx="2789225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사회적 </a:t>
              </a:r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가치실현 </a:t>
              </a:r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협의체 </a:t>
              </a:r>
              <a:endParaRPr lang="en-US" altLang="ko-KR" sz="22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323528" y="2224896"/>
            <a:ext cx="8677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사회적 경제기업</a:t>
            </a:r>
            <a:r>
              <a:rPr lang="en-US" altLang="ko-KR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·</a:t>
            </a: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사회적 약자 관련 기관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및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단체와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협의체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운영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    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    ※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협의체 기관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한국사회적기업진흥원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한국장애인직업재활시설협회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중앙자활센터 등</a:t>
            </a:r>
            <a:endParaRPr lang="en-US" altLang="ko-KR" dirty="0">
              <a:latin typeface="10X10" pitchFamily="50" charset="-127"/>
              <a:ea typeface="10X10" pitchFamily="50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108678" y="6525344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그룹 28"/>
          <p:cNvGrpSpPr/>
          <p:nvPr/>
        </p:nvGrpSpPr>
        <p:grpSpPr>
          <a:xfrm>
            <a:off x="251520" y="5226369"/>
            <a:ext cx="3359355" cy="338554"/>
            <a:chOff x="251520" y="1776922"/>
            <a:chExt cx="3359355" cy="338554"/>
          </a:xfrm>
        </p:grpSpPr>
        <p:sp>
          <p:nvSpPr>
            <p:cNvPr id="30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645320" y="1776922"/>
              <a:ext cx="2965555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사회적 가치실현 기술지원 </a:t>
              </a:r>
              <a:endParaRPr lang="en-US" altLang="ko-KR" sz="22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323528" y="5564053"/>
            <a:ext cx="867715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사회적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경제기업 및 장애인 직업재활 시설 등 사회적 가치 실현 대상 </a:t>
            </a:r>
            <a:r>
              <a:rPr lang="ko-KR" altLang="en-US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우선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지원</a:t>
            </a:r>
            <a:endParaRPr lang="en-US" altLang="ko-KR" b="1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      ※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사업 참여 신청 시 사회적 가치 대상 표기</a:t>
            </a:r>
            <a:endParaRPr lang="ko-KR" altLang="en-US" sz="2000" b="1" dirty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</p:txBody>
      </p:sp>
      <p:cxnSp>
        <p:nvCxnSpPr>
          <p:cNvPr id="33" name="직선 연결선 32"/>
          <p:cNvCxnSpPr/>
          <p:nvPr/>
        </p:nvCxnSpPr>
        <p:spPr>
          <a:xfrm>
            <a:off x="107504" y="4988859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33"/>
          <p:cNvGrpSpPr/>
          <p:nvPr/>
        </p:nvGrpSpPr>
        <p:grpSpPr>
          <a:xfrm>
            <a:off x="251520" y="3548699"/>
            <a:ext cx="3611027" cy="338554"/>
            <a:chOff x="251520" y="1776922"/>
            <a:chExt cx="3611027" cy="338554"/>
          </a:xfrm>
        </p:grpSpPr>
        <p:sp>
          <p:nvSpPr>
            <p:cNvPr id="35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45320" y="1776922"/>
              <a:ext cx="3217227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사회적 가치실현 사업설명회 </a:t>
              </a:r>
              <a:endParaRPr lang="en-US" altLang="ko-KR" sz="2200" b="1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37" name="직사각형 36"/>
          <p:cNvSpPr/>
          <p:nvPr/>
        </p:nvSpPr>
        <p:spPr>
          <a:xfrm>
            <a:off x="323528" y="3908739"/>
            <a:ext cx="86771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sz="2000" b="1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연</a:t>
            </a:r>
            <a:r>
              <a:rPr lang="ko-KR" altLang="en-US" sz="2000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sz="2000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1</a:t>
            </a:r>
            <a:r>
              <a:rPr lang="ko-KR" altLang="en-US" sz="2000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회 </a:t>
            </a:r>
            <a:r>
              <a:rPr lang="ko-KR" altLang="en-US" sz="2000" b="1" dirty="0" err="1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사회적가치</a:t>
            </a:r>
            <a:r>
              <a:rPr lang="ko-KR" altLang="en-US" sz="2000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 실현  사업설명회 별도 운영</a:t>
            </a:r>
            <a:r>
              <a:rPr lang="en-US" altLang="ko-KR" sz="2000" b="1" dirty="0" smtClean="0">
                <a:latin typeface="10X10" pitchFamily="50" charset="-127"/>
                <a:ea typeface="10X10" pitchFamily="50" charset="-127"/>
              </a:rPr>
              <a:t>(3</a:t>
            </a:r>
            <a:r>
              <a:rPr lang="ko-KR" altLang="en-US" sz="2000" b="1" dirty="0" smtClean="0">
                <a:latin typeface="10X10" pitchFamily="50" charset="-127"/>
                <a:ea typeface="10X10" pitchFamily="50" charset="-127"/>
              </a:rPr>
              <a:t>월</a:t>
            </a:r>
            <a:r>
              <a:rPr lang="en-US" altLang="ko-KR" sz="2000" b="1" dirty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z="2000" b="1" dirty="0" smtClean="0">
                <a:latin typeface="10X10" pitchFamily="50" charset="-127"/>
                <a:ea typeface="10X10" pitchFamily="50" charset="-127"/>
              </a:rPr>
              <a:t>예정</a:t>
            </a:r>
            <a:r>
              <a:rPr lang="en-US" altLang="ko-KR" sz="2000" b="1" dirty="0" smtClean="0">
                <a:latin typeface="10X10" pitchFamily="50" charset="-127"/>
                <a:ea typeface="10X10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     </a:t>
            </a:r>
            <a:r>
              <a:rPr lang="en-US" altLang="ko-KR" sz="2000" dirty="0">
                <a:latin typeface="10X10" pitchFamily="50" charset="-127"/>
                <a:ea typeface="10X10" pitchFamily="50" charset="-127"/>
              </a:rPr>
              <a:t>※ HACCP </a:t>
            </a:r>
            <a:r>
              <a:rPr lang="ko-KR" altLang="en-US" sz="2000" dirty="0">
                <a:latin typeface="10X10" pitchFamily="50" charset="-127"/>
                <a:ea typeface="10X10" pitchFamily="50" charset="-127"/>
              </a:rPr>
              <a:t>소개</a:t>
            </a:r>
            <a:r>
              <a:rPr lang="en-US" altLang="ko-KR" sz="2000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sz="2000" dirty="0">
                <a:latin typeface="10X10" pitchFamily="50" charset="-127"/>
                <a:ea typeface="10X10" pitchFamily="50" charset="-127"/>
              </a:rPr>
              <a:t>식품안전정책방향 설명</a:t>
            </a:r>
            <a:r>
              <a:rPr lang="en-US" altLang="ko-KR" sz="2000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sz="2000" dirty="0" err="1">
                <a:latin typeface="10X10" pitchFamily="50" charset="-127"/>
                <a:ea typeface="10X10" pitchFamily="50" charset="-127"/>
              </a:rPr>
              <a:t>인증원</a:t>
            </a:r>
            <a:r>
              <a:rPr lang="ko-KR" altLang="en-US" sz="2000" dirty="0">
                <a:latin typeface="10X10" pitchFamily="50" charset="-127"/>
                <a:ea typeface="10X10" pitchFamily="50" charset="-127"/>
              </a:rPr>
              <a:t> 사업 안내 등</a:t>
            </a:r>
            <a:endParaRPr lang="ko-KR" altLang="en-US" sz="2000" b="1" dirty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277597" y="870620"/>
            <a:ext cx="5760000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맞춤형 현장 기술지도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–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사회적 약자 지원 확대</a:t>
            </a:r>
            <a:endParaRPr lang="en-US" altLang="ko-KR" sz="22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52480" y="1041288"/>
            <a:ext cx="2340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관할지원 접수 및 운영</a:t>
            </a:r>
            <a:endParaRPr lang="ko-KR" altLang="en-US" b="1" dirty="0">
              <a:solidFill>
                <a:schemeClr val="bg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40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15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4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/>
          <p:cNvSpPr/>
          <p:nvPr/>
        </p:nvSpPr>
        <p:spPr>
          <a:xfrm>
            <a:off x="179512" y="4005471"/>
            <a:ext cx="4320480" cy="230425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79512" y="1629207"/>
            <a:ext cx="4320480" cy="230425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4572000" y="4005471"/>
            <a:ext cx="4320480" cy="23042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4572000" y="1629207"/>
            <a:ext cx="4320480" cy="230425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grpSp>
        <p:nvGrpSpPr>
          <p:cNvPr id="7" name="그룹 4"/>
          <p:cNvGrpSpPr>
            <a:grpSpLocks/>
          </p:cNvGrpSpPr>
          <p:nvPr/>
        </p:nvGrpSpPr>
        <p:grpSpPr bwMode="auto">
          <a:xfrm>
            <a:off x="3600832" y="2960415"/>
            <a:ext cx="1961628" cy="1959372"/>
            <a:chOff x="927502" y="1770030"/>
            <a:chExt cx="1625198" cy="1624078"/>
          </a:xfrm>
        </p:grpSpPr>
        <p:sp>
          <p:nvSpPr>
            <p:cNvPr id="8" name="타원 7"/>
            <p:cNvSpPr/>
            <p:nvPr/>
          </p:nvSpPr>
          <p:spPr bwMode="auto">
            <a:xfrm>
              <a:off x="927502" y="1770030"/>
              <a:ext cx="1625198" cy="1624078"/>
            </a:xfrm>
            <a:prstGeom prst="ellipse">
              <a:avLst/>
            </a:prstGeom>
            <a:gradFill>
              <a:gsLst>
                <a:gs pos="100000">
                  <a:srgbClr val="E3637C">
                    <a:alpha val="82745"/>
                  </a:srgbClr>
                </a:gs>
                <a:gs pos="1000">
                  <a:srgbClr val="D63658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9" name="타원 8"/>
            <p:cNvSpPr/>
            <p:nvPr/>
          </p:nvSpPr>
          <p:spPr>
            <a:xfrm>
              <a:off x="1080682" y="1921411"/>
              <a:ext cx="1318839" cy="13213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10" name="타원 9"/>
            <p:cNvSpPr/>
            <p:nvPr/>
          </p:nvSpPr>
          <p:spPr bwMode="auto">
            <a:xfrm>
              <a:off x="1155403" y="1998036"/>
              <a:ext cx="1169395" cy="1168065"/>
            </a:xfrm>
            <a:prstGeom prst="ellipse">
              <a:avLst/>
            </a:prstGeom>
            <a:gradFill>
              <a:gsLst>
                <a:gs pos="97917">
                  <a:schemeClr val="bg1">
                    <a:lumMod val="95000"/>
                  </a:schemeClr>
                </a:gs>
                <a:gs pos="0">
                  <a:schemeClr val="bg1">
                    <a:lumMod val="65000"/>
                  </a:schemeClr>
                </a:gs>
                <a:gs pos="16000">
                  <a:schemeClr val="bg1">
                    <a:lumMod val="75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 bwMode="auto">
            <a:xfrm>
              <a:off x="1291745" y="2019301"/>
              <a:ext cx="896712" cy="811542"/>
            </a:xfrm>
            <a:prstGeom prst="ellipse">
              <a:avLst/>
            </a:prstGeom>
            <a:gradFill>
              <a:gsLst>
                <a:gs pos="3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13" name="Freeform 105"/>
          <p:cNvSpPr>
            <a:spLocks/>
          </p:cNvSpPr>
          <p:nvPr/>
        </p:nvSpPr>
        <p:spPr bwMode="auto">
          <a:xfrm>
            <a:off x="2391346" y="1705829"/>
            <a:ext cx="3268662" cy="1819275"/>
          </a:xfrm>
          <a:custGeom>
            <a:avLst/>
            <a:gdLst/>
            <a:ahLst/>
            <a:cxnLst>
              <a:cxn ang="0">
                <a:pos x="1161" y="5"/>
              </a:cxn>
              <a:cxn ang="0">
                <a:pos x="1364" y="47"/>
              </a:cxn>
              <a:cxn ang="0">
                <a:pos x="1549" y="122"/>
              </a:cxn>
              <a:cxn ang="0">
                <a:pos x="1715" y="232"/>
              </a:cxn>
              <a:cxn ang="0">
                <a:pos x="1858" y="371"/>
              </a:cxn>
              <a:cxn ang="0">
                <a:pos x="1971" y="532"/>
              </a:cxn>
              <a:cxn ang="0">
                <a:pos x="2054" y="716"/>
              </a:cxn>
              <a:cxn ang="0">
                <a:pos x="2100" y="915"/>
              </a:cxn>
              <a:cxn ang="0">
                <a:pos x="2371" y="896"/>
              </a:cxn>
              <a:cxn ang="0">
                <a:pos x="2651" y="917"/>
              </a:cxn>
              <a:cxn ang="0">
                <a:pos x="2919" y="980"/>
              </a:cxn>
              <a:cxn ang="0">
                <a:pos x="3168" y="1080"/>
              </a:cxn>
              <a:cxn ang="0">
                <a:pos x="3398" y="1214"/>
              </a:cxn>
              <a:cxn ang="0">
                <a:pos x="3606" y="1381"/>
              </a:cxn>
              <a:cxn ang="0">
                <a:pos x="3784" y="1575"/>
              </a:cxn>
              <a:cxn ang="0">
                <a:pos x="3935" y="1793"/>
              </a:cxn>
              <a:cxn ang="0">
                <a:pos x="4093" y="1770"/>
              </a:cxn>
              <a:cxn ang="0">
                <a:pos x="3755" y="1930"/>
              </a:cxn>
              <a:cxn ang="0">
                <a:pos x="3865" y="1822"/>
              </a:cxn>
              <a:cxn ang="0">
                <a:pos x="3700" y="1624"/>
              </a:cxn>
              <a:cxn ang="0">
                <a:pos x="3508" y="1451"/>
              </a:cxn>
              <a:cxn ang="0">
                <a:pos x="3292" y="1307"/>
              </a:cxn>
              <a:cxn ang="0">
                <a:pos x="3056" y="1193"/>
              </a:cxn>
              <a:cxn ang="0">
                <a:pos x="2802" y="1116"/>
              </a:cxn>
              <a:cxn ang="0">
                <a:pos x="2533" y="1075"/>
              </a:cxn>
              <a:cxn ang="0">
                <a:pos x="2255" y="1075"/>
              </a:cxn>
              <a:cxn ang="0">
                <a:pos x="1983" y="1118"/>
              </a:cxn>
              <a:cxn ang="0">
                <a:pos x="1726" y="1197"/>
              </a:cxn>
              <a:cxn ang="0">
                <a:pos x="1487" y="1312"/>
              </a:cxn>
              <a:cxn ang="0">
                <a:pos x="1269" y="1460"/>
              </a:cxn>
              <a:cxn ang="0">
                <a:pos x="1077" y="1636"/>
              </a:cxn>
              <a:cxn ang="0">
                <a:pos x="910" y="1841"/>
              </a:cxn>
              <a:cxn ang="0">
                <a:pos x="776" y="2066"/>
              </a:cxn>
              <a:cxn ang="0">
                <a:pos x="684" y="2045"/>
              </a:cxn>
              <a:cxn ang="0">
                <a:pos x="594" y="2004"/>
              </a:cxn>
              <a:cxn ang="0">
                <a:pos x="428" y="1902"/>
              </a:cxn>
              <a:cxn ang="0">
                <a:pos x="284" y="1774"/>
              </a:cxn>
              <a:cxn ang="0">
                <a:pos x="165" y="1621"/>
              </a:cxn>
              <a:cxn ang="0">
                <a:pos x="76" y="1447"/>
              </a:cxn>
              <a:cxn ang="0">
                <a:pos x="19" y="1259"/>
              </a:cxn>
              <a:cxn ang="0">
                <a:pos x="0" y="1054"/>
              </a:cxn>
              <a:cxn ang="0">
                <a:pos x="23" y="843"/>
              </a:cxn>
              <a:cxn ang="0">
                <a:pos x="83" y="644"/>
              </a:cxn>
              <a:cxn ang="0">
                <a:pos x="181" y="465"/>
              </a:cxn>
              <a:cxn ang="0">
                <a:pos x="309" y="309"/>
              </a:cxn>
              <a:cxn ang="0">
                <a:pos x="466" y="180"/>
              </a:cxn>
              <a:cxn ang="0">
                <a:pos x="644" y="83"/>
              </a:cxn>
              <a:cxn ang="0">
                <a:pos x="843" y="21"/>
              </a:cxn>
              <a:cxn ang="0">
                <a:pos x="1054" y="0"/>
              </a:cxn>
            </a:cxnLst>
            <a:rect l="0" t="0" r="r" b="b"/>
            <a:pathLst>
              <a:path w="4117" h="2294">
                <a:moveTo>
                  <a:pt x="1054" y="0"/>
                </a:moveTo>
                <a:lnTo>
                  <a:pt x="1161" y="5"/>
                </a:lnTo>
                <a:lnTo>
                  <a:pt x="1264" y="21"/>
                </a:lnTo>
                <a:lnTo>
                  <a:pt x="1364" y="47"/>
                </a:lnTo>
                <a:lnTo>
                  <a:pt x="1458" y="79"/>
                </a:lnTo>
                <a:lnTo>
                  <a:pt x="1549" y="122"/>
                </a:lnTo>
                <a:lnTo>
                  <a:pt x="1635" y="174"/>
                </a:lnTo>
                <a:lnTo>
                  <a:pt x="1715" y="232"/>
                </a:lnTo>
                <a:lnTo>
                  <a:pt x="1789" y="297"/>
                </a:lnTo>
                <a:lnTo>
                  <a:pt x="1858" y="371"/>
                </a:lnTo>
                <a:lnTo>
                  <a:pt x="1918" y="448"/>
                </a:lnTo>
                <a:lnTo>
                  <a:pt x="1971" y="532"/>
                </a:lnTo>
                <a:lnTo>
                  <a:pt x="2018" y="622"/>
                </a:lnTo>
                <a:lnTo>
                  <a:pt x="2054" y="716"/>
                </a:lnTo>
                <a:lnTo>
                  <a:pt x="2081" y="814"/>
                </a:lnTo>
                <a:lnTo>
                  <a:pt x="2100" y="915"/>
                </a:lnTo>
                <a:lnTo>
                  <a:pt x="2234" y="902"/>
                </a:lnTo>
                <a:lnTo>
                  <a:pt x="2371" y="896"/>
                </a:lnTo>
                <a:lnTo>
                  <a:pt x="2512" y="902"/>
                </a:lnTo>
                <a:lnTo>
                  <a:pt x="2651" y="917"/>
                </a:lnTo>
                <a:lnTo>
                  <a:pt x="2787" y="944"/>
                </a:lnTo>
                <a:lnTo>
                  <a:pt x="2919" y="980"/>
                </a:lnTo>
                <a:lnTo>
                  <a:pt x="3046" y="1025"/>
                </a:lnTo>
                <a:lnTo>
                  <a:pt x="3168" y="1080"/>
                </a:lnTo>
                <a:lnTo>
                  <a:pt x="3286" y="1144"/>
                </a:lnTo>
                <a:lnTo>
                  <a:pt x="3398" y="1214"/>
                </a:lnTo>
                <a:lnTo>
                  <a:pt x="3504" y="1293"/>
                </a:lnTo>
                <a:lnTo>
                  <a:pt x="3606" y="1381"/>
                </a:lnTo>
                <a:lnTo>
                  <a:pt x="3698" y="1473"/>
                </a:lnTo>
                <a:lnTo>
                  <a:pt x="3784" y="1575"/>
                </a:lnTo>
                <a:lnTo>
                  <a:pt x="3863" y="1679"/>
                </a:lnTo>
                <a:lnTo>
                  <a:pt x="3935" y="1793"/>
                </a:lnTo>
                <a:lnTo>
                  <a:pt x="3997" y="1909"/>
                </a:lnTo>
                <a:lnTo>
                  <a:pt x="4093" y="1770"/>
                </a:lnTo>
                <a:lnTo>
                  <a:pt x="4117" y="2294"/>
                </a:lnTo>
                <a:lnTo>
                  <a:pt x="3755" y="1930"/>
                </a:lnTo>
                <a:lnTo>
                  <a:pt x="3937" y="1930"/>
                </a:lnTo>
                <a:lnTo>
                  <a:pt x="3865" y="1822"/>
                </a:lnTo>
                <a:lnTo>
                  <a:pt x="3786" y="1720"/>
                </a:lnTo>
                <a:lnTo>
                  <a:pt x="3700" y="1624"/>
                </a:lnTo>
                <a:lnTo>
                  <a:pt x="3608" y="1533"/>
                </a:lnTo>
                <a:lnTo>
                  <a:pt x="3508" y="1451"/>
                </a:lnTo>
                <a:lnTo>
                  <a:pt x="3403" y="1375"/>
                </a:lnTo>
                <a:lnTo>
                  <a:pt x="3292" y="1307"/>
                </a:lnTo>
                <a:lnTo>
                  <a:pt x="3177" y="1247"/>
                </a:lnTo>
                <a:lnTo>
                  <a:pt x="3056" y="1193"/>
                </a:lnTo>
                <a:lnTo>
                  <a:pt x="2931" y="1150"/>
                </a:lnTo>
                <a:lnTo>
                  <a:pt x="2802" y="1116"/>
                </a:lnTo>
                <a:lnTo>
                  <a:pt x="2670" y="1090"/>
                </a:lnTo>
                <a:lnTo>
                  <a:pt x="2533" y="1075"/>
                </a:lnTo>
                <a:lnTo>
                  <a:pt x="2395" y="1070"/>
                </a:lnTo>
                <a:lnTo>
                  <a:pt x="2255" y="1075"/>
                </a:lnTo>
                <a:lnTo>
                  <a:pt x="2117" y="1092"/>
                </a:lnTo>
                <a:lnTo>
                  <a:pt x="1983" y="1118"/>
                </a:lnTo>
                <a:lnTo>
                  <a:pt x="1853" y="1152"/>
                </a:lnTo>
                <a:lnTo>
                  <a:pt x="1726" y="1197"/>
                </a:lnTo>
                <a:lnTo>
                  <a:pt x="1604" y="1250"/>
                </a:lnTo>
                <a:lnTo>
                  <a:pt x="1487" y="1312"/>
                </a:lnTo>
                <a:lnTo>
                  <a:pt x="1376" y="1382"/>
                </a:lnTo>
                <a:lnTo>
                  <a:pt x="1269" y="1460"/>
                </a:lnTo>
                <a:lnTo>
                  <a:pt x="1169" y="1545"/>
                </a:lnTo>
                <a:lnTo>
                  <a:pt x="1077" y="1636"/>
                </a:lnTo>
                <a:lnTo>
                  <a:pt x="989" y="1736"/>
                </a:lnTo>
                <a:lnTo>
                  <a:pt x="910" y="1841"/>
                </a:lnTo>
                <a:lnTo>
                  <a:pt x="840" y="1951"/>
                </a:lnTo>
                <a:lnTo>
                  <a:pt x="776" y="2066"/>
                </a:lnTo>
                <a:lnTo>
                  <a:pt x="728" y="2055"/>
                </a:lnTo>
                <a:lnTo>
                  <a:pt x="684" y="2045"/>
                </a:lnTo>
                <a:lnTo>
                  <a:pt x="684" y="2042"/>
                </a:lnTo>
                <a:lnTo>
                  <a:pt x="594" y="2004"/>
                </a:lnTo>
                <a:lnTo>
                  <a:pt x="508" y="1957"/>
                </a:lnTo>
                <a:lnTo>
                  <a:pt x="428" y="1902"/>
                </a:lnTo>
                <a:lnTo>
                  <a:pt x="354" y="1842"/>
                </a:lnTo>
                <a:lnTo>
                  <a:pt x="284" y="1774"/>
                </a:lnTo>
                <a:lnTo>
                  <a:pt x="222" y="1700"/>
                </a:lnTo>
                <a:lnTo>
                  <a:pt x="165" y="1621"/>
                </a:lnTo>
                <a:lnTo>
                  <a:pt x="117" y="1537"/>
                </a:lnTo>
                <a:lnTo>
                  <a:pt x="76" y="1447"/>
                </a:lnTo>
                <a:lnTo>
                  <a:pt x="43" y="1355"/>
                </a:lnTo>
                <a:lnTo>
                  <a:pt x="19" y="1259"/>
                </a:lnTo>
                <a:lnTo>
                  <a:pt x="5" y="1157"/>
                </a:lnTo>
                <a:lnTo>
                  <a:pt x="0" y="1054"/>
                </a:lnTo>
                <a:lnTo>
                  <a:pt x="5" y="948"/>
                </a:lnTo>
                <a:lnTo>
                  <a:pt x="23" y="843"/>
                </a:lnTo>
                <a:lnTo>
                  <a:pt x="48" y="742"/>
                </a:lnTo>
                <a:lnTo>
                  <a:pt x="83" y="644"/>
                </a:lnTo>
                <a:lnTo>
                  <a:pt x="127" y="551"/>
                </a:lnTo>
                <a:lnTo>
                  <a:pt x="181" y="465"/>
                </a:lnTo>
                <a:lnTo>
                  <a:pt x="241" y="385"/>
                </a:lnTo>
                <a:lnTo>
                  <a:pt x="309" y="309"/>
                </a:lnTo>
                <a:lnTo>
                  <a:pt x="385" y="241"/>
                </a:lnTo>
                <a:lnTo>
                  <a:pt x="466" y="180"/>
                </a:lnTo>
                <a:lnTo>
                  <a:pt x="553" y="127"/>
                </a:lnTo>
                <a:lnTo>
                  <a:pt x="644" y="83"/>
                </a:lnTo>
                <a:lnTo>
                  <a:pt x="742" y="48"/>
                </a:lnTo>
                <a:lnTo>
                  <a:pt x="843" y="21"/>
                </a:lnTo>
                <a:lnTo>
                  <a:pt x="948" y="5"/>
                </a:lnTo>
                <a:lnTo>
                  <a:pt x="1054" y="0"/>
                </a:lnTo>
                <a:close/>
              </a:path>
            </a:pathLst>
          </a:custGeom>
          <a:solidFill>
            <a:srgbClr val="00990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4" name="Freeform 106"/>
          <p:cNvSpPr>
            <a:spLocks/>
          </p:cNvSpPr>
          <p:nvPr/>
        </p:nvSpPr>
        <p:spPr bwMode="auto">
          <a:xfrm>
            <a:off x="2503480" y="1804254"/>
            <a:ext cx="1414463" cy="1393825"/>
          </a:xfrm>
          <a:custGeom>
            <a:avLst/>
            <a:gdLst/>
            <a:ahLst/>
            <a:cxnLst>
              <a:cxn ang="0">
                <a:pos x="989" y="6"/>
              </a:cxn>
              <a:cxn ang="0">
                <a:pos x="1173" y="45"/>
              </a:cxn>
              <a:cxn ang="0">
                <a:pos x="1341" y="122"/>
              </a:cxn>
              <a:cxn ang="0">
                <a:pos x="1489" y="231"/>
              </a:cxn>
              <a:cxn ang="0">
                <a:pos x="1610" y="364"/>
              </a:cxn>
              <a:cxn ang="0">
                <a:pos x="1703" y="522"/>
              </a:cxn>
              <a:cxn ang="0">
                <a:pos x="1762" y="699"/>
              </a:cxn>
              <a:cxn ang="0">
                <a:pos x="1782" y="890"/>
              </a:cxn>
              <a:cxn ang="0">
                <a:pos x="1762" y="904"/>
              </a:cxn>
              <a:cxn ang="0">
                <a:pos x="1703" y="926"/>
              </a:cxn>
              <a:cxn ang="0">
                <a:pos x="1612" y="962"/>
              </a:cxn>
              <a:cxn ang="0">
                <a:pos x="1499" y="1013"/>
              </a:cxn>
              <a:cxn ang="0">
                <a:pos x="1367" y="1082"/>
              </a:cxn>
              <a:cxn ang="0">
                <a:pos x="1226" y="1170"/>
              </a:cxn>
              <a:cxn ang="0">
                <a:pos x="1080" y="1278"/>
              </a:cxn>
              <a:cxn ang="0">
                <a:pos x="936" y="1412"/>
              </a:cxn>
              <a:cxn ang="0">
                <a:pos x="804" y="1570"/>
              </a:cxn>
              <a:cxn ang="0">
                <a:pos x="687" y="1757"/>
              </a:cxn>
              <a:cxn ang="0">
                <a:pos x="513" y="1697"/>
              </a:cxn>
              <a:cxn ang="0">
                <a:pos x="357" y="1604"/>
              </a:cxn>
              <a:cxn ang="0">
                <a:pos x="225" y="1482"/>
              </a:cxn>
              <a:cxn ang="0">
                <a:pos x="118" y="1335"/>
              </a:cxn>
              <a:cxn ang="0">
                <a:pos x="45" y="1170"/>
              </a:cxn>
              <a:cxn ang="0">
                <a:pos x="5" y="986"/>
              </a:cxn>
              <a:cxn ang="0">
                <a:pos x="5" y="794"/>
              </a:cxn>
              <a:cxn ang="0">
                <a:pos x="45" y="608"/>
              </a:cxn>
              <a:cxn ang="0">
                <a:pos x="122" y="442"/>
              </a:cxn>
              <a:cxn ang="0">
                <a:pos x="230" y="294"/>
              </a:cxn>
              <a:cxn ang="0">
                <a:pos x="364" y="172"/>
              </a:cxn>
              <a:cxn ang="0">
                <a:pos x="524" y="79"/>
              </a:cxn>
              <a:cxn ang="0">
                <a:pos x="701" y="21"/>
              </a:cxn>
              <a:cxn ang="0">
                <a:pos x="891" y="0"/>
              </a:cxn>
            </a:cxnLst>
            <a:rect l="0" t="0" r="r" b="b"/>
            <a:pathLst>
              <a:path w="1782" h="1757">
                <a:moveTo>
                  <a:pt x="891" y="0"/>
                </a:moveTo>
                <a:lnTo>
                  <a:pt x="989" y="6"/>
                </a:lnTo>
                <a:lnTo>
                  <a:pt x="1082" y="21"/>
                </a:lnTo>
                <a:lnTo>
                  <a:pt x="1173" y="45"/>
                </a:lnTo>
                <a:lnTo>
                  <a:pt x="1260" y="79"/>
                </a:lnTo>
                <a:lnTo>
                  <a:pt x="1341" y="122"/>
                </a:lnTo>
                <a:lnTo>
                  <a:pt x="1418" y="172"/>
                </a:lnTo>
                <a:lnTo>
                  <a:pt x="1489" y="231"/>
                </a:lnTo>
                <a:lnTo>
                  <a:pt x="1554" y="294"/>
                </a:lnTo>
                <a:lnTo>
                  <a:pt x="1610" y="364"/>
                </a:lnTo>
                <a:lnTo>
                  <a:pt x="1660" y="442"/>
                </a:lnTo>
                <a:lnTo>
                  <a:pt x="1703" y="522"/>
                </a:lnTo>
                <a:lnTo>
                  <a:pt x="1738" y="608"/>
                </a:lnTo>
                <a:lnTo>
                  <a:pt x="1762" y="699"/>
                </a:lnTo>
                <a:lnTo>
                  <a:pt x="1777" y="794"/>
                </a:lnTo>
                <a:lnTo>
                  <a:pt x="1782" y="890"/>
                </a:lnTo>
                <a:lnTo>
                  <a:pt x="1777" y="895"/>
                </a:lnTo>
                <a:lnTo>
                  <a:pt x="1762" y="904"/>
                </a:lnTo>
                <a:lnTo>
                  <a:pt x="1736" y="912"/>
                </a:lnTo>
                <a:lnTo>
                  <a:pt x="1703" y="926"/>
                </a:lnTo>
                <a:lnTo>
                  <a:pt x="1662" y="943"/>
                </a:lnTo>
                <a:lnTo>
                  <a:pt x="1612" y="962"/>
                </a:lnTo>
                <a:lnTo>
                  <a:pt x="1559" y="986"/>
                </a:lnTo>
                <a:lnTo>
                  <a:pt x="1499" y="1013"/>
                </a:lnTo>
                <a:lnTo>
                  <a:pt x="1435" y="1044"/>
                </a:lnTo>
                <a:lnTo>
                  <a:pt x="1367" y="1082"/>
                </a:lnTo>
                <a:lnTo>
                  <a:pt x="1296" y="1123"/>
                </a:lnTo>
                <a:lnTo>
                  <a:pt x="1226" y="1170"/>
                </a:lnTo>
                <a:lnTo>
                  <a:pt x="1152" y="1221"/>
                </a:lnTo>
                <a:lnTo>
                  <a:pt x="1080" y="1278"/>
                </a:lnTo>
                <a:lnTo>
                  <a:pt x="1008" y="1341"/>
                </a:lnTo>
                <a:lnTo>
                  <a:pt x="936" y="1412"/>
                </a:lnTo>
                <a:lnTo>
                  <a:pt x="869" y="1487"/>
                </a:lnTo>
                <a:lnTo>
                  <a:pt x="804" y="1570"/>
                </a:lnTo>
                <a:lnTo>
                  <a:pt x="743" y="1659"/>
                </a:lnTo>
                <a:lnTo>
                  <a:pt x="687" y="1757"/>
                </a:lnTo>
                <a:lnTo>
                  <a:pt x="598" y="1731"/>
                </a:lnTo>
                <a:lnTo>
                  <a:pt x="513" y="1697"/>
                </a:lnTo>
                <a:lnTo>
                  <a:pt x="433" y="1654"/>
                </a:lnTo>
                <a:lnTo>
                  <a:pt x="357" y="1604"/>
                </a:lnTo>
                <a:lnTo>
                  <a:pt x="288" y="1546"/>
                </a:lnTo>
                <a:lnTo>
                  <a:pt x="225" y="1482"/>
                </a:lnTo>
                <a:lnTo>
                  <a:pt x="168" y="1412"/>
                </a:lnTo>
                <a:lnTo>
                  <a:pt x="118" y="1335"/>
                </a:lnTo>
                <a:lnTo>
                  <a:pt x="77" y="1254"/>
                </a:lnTo>
                <a:lnTo>
                  <a:pt x="45" y="1170"/>
                </a:lnTo>
                <a:lnTo>
                  <a:pt x="19" y="1079"/>
                </a:lnTo>
                <a:lnTo>
                  <a:pt x="5" y="986"/>
                </a:lnTo>
                <a:lnTo>
                  <a:pt x="0" y="890"/>
                </a:lnTo>
                <a:lnTo>
                  <a:pt x="5" y="794"/>
                </a:lnTo>
                <a:lnTo>
                  <a:pt x="21" y="699"/>
                </a:lnTo>
                <a:lnTo>
                  <a:pt x="45" y="608"/>
                </a:lnTo>
                <a:lnTo>
                  <a:pt x="79" y="522"/>
                </a:lnTo>
                <a:lnTo>
                  <a:pt x="122" y="442"/>
                </a:lnTo>
                <a:lnTo>
                  <a:pt x="172" y="364"/>
                </a:lnTo>
                <a:lnTo>
                  <a:pt x="230" y="294"/>
                </a:lnTo>
                <a:lnTo>
                  <a:pt x="294" y="231"/>
                </a:lnTo>
                <a:lnTo>
                  <a:pt x="364" y="172"/>
                </a:lnTo>
                <a:lnTo>
                  <a:pt x="441" y="122"/>
                </a:lnTo>
                <a:lnTo>
                  <a:pt x="524" y="79"/>
                </a:lnTo>
                <a:lnTo>
                  <a:pt x="610" y="45"/>
                </a:lnTo>
                <a:lnTo>
                  <a:pt x="701" y="21"/>
                </a:lnTo>
                <a:lnTo>
                  <a:pt x="793" y="6"/>
                </a:lnTo>
                <a:lnTo>
                  <a:pt x="89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5" name="Freeform 107"/>
          <p:cNvSpPr>
            <a:spLocks/>
          </p:cNvSpPr>
          <p:nvPr/>
        </p:nvSpPr>
        <p:spPr bwMode="auto">
          <a:xfrm>
            <a:off x="5026596" y="1767741"/>
            <a:ext cx="1804987" cy="3273425"/>
          </a:xfrm>
          <a:custGeom>
            <a:avLst/>
            <a:gdLst/>
            <a:ahLst/>
            <a:cxnLst>
              <a:cxn ang="0">
                <a:pos x="1320" y="4"/>
              </a:cxn>
              <a:cxn ang="0">
                <a:pos x="1526" y="45"/>
              </a:cxn>
              <a:cxn ang="0">
                <a:pos x="1715" y="124"/>
              </a:cxn>
              <a:cxn ang="0">
                <a:pos x="1885" y="235"/>
              </a:cxn>
              <a:cxn ang="0">
                <a:pos x="2027" y="378"/>
              </a:cxn>
              <a:cxn ang="0">
                <a:pos x="2142" y="546"/>
              </a:cxn>
              <a:cxn ang="0">
                <a:pos x="2223" y="733"/>
              </a:cxn>
              <a:cxn ang="0">
                <a:pos x="2268" y="939"/>
              </a:cxn>
              <a:cxn ang="0">
                <a:pos x="2270" y="1154"/>
              </a:cxn>
              <a:cxn ang="0">
                <a:pos x="2230" y="1355"/>
              </a:cxn>
              <a:cxn ang="0">
                <a:pos x="2154" y="1542"/>
              </a:cxn>
              <a:cxn ang="0">
                <a:pos x="2046" y="1708"/>
              </a:cxn>
              <a:cxn ang="0">
                <a:pos x="1909" y="1853"/>
              </a:cxn>
              <a:cxn ang="0">
                <a:pos x="1746" y="1968"/>
              </a:cxn>
              <a:cxn ang="0">
                <a:pos x="1564" y="2050"/>
              </a:cxn>
              <a:cxn ang="0">
                <a:pos x="1365" y="2098"/>
              </a:cxn>
              <a:cxn ang="0">
                <a:pos x="1387" y="2369"/>
              </a:cxn>
              <a:cxn ang="0">
                <a:pos x="1366" y="2649"/>
              </a:cxn>
              <a:cxn ang="0">
                <a:pos x="1306" y="2917"/>
              </a:cxn>
              <a:cxn ang="0">
                <a:pos x="1207" y="3168"/>
              </a:cxn>
              <a:cxn ang="0">
                <a:pos x="1075" y="3398"/>
              </a:cxn>
              <a:cxn ang="0">
                <a:pos x="910" y="3606"/>
              </a:cxn>
              <a:cxn ang="0">
                <a:pos x="717" y="3788"/>
              </a:cxn>
              <a:cxn ang="0">
                <a:pos x="501" y="3939"/>
              </a:cxn>
              <a:cxn ang="0">
                <a:pos x="523" y="4097"/>
              </a:cxn>
              <a:cxn ang="0">
                <a:pos x="362" y="3760"/>
              </a:cxn>
              <a:cxn ang="0">
                <a:pos x="470" y="3870"/>
              </a:cxn>
              <a:cxn ang="0">
                <a:pos x="668" y="3703"/>
              </a:cxn>
              <a:cxn ang="0">
                <a:pos x="839" y="3509"/>
              </a:cxn>
              <a:cxn ang="0">
                <a:pos x="982" y="3293"/>
              </a:cxn>
              <a:cxn ang="0">
                <a:pos x="1093" y="3056"/>
              </a:cxn>
              <a:cxn ang="0">
                <a:pos x="1169" y="2802"/>
              </a:cxn>
              <a:cxn ang="0">
                <a:pos x="1208" y="2533"/>
              </a:cxn>
              <a:cxn ang="0">
                <a:pos x="1207" y="2254"/>
              </a:cxn>
              <a:cxn ang="0">
                <a:pos x="1162" y="1981"/>
              </a:cxn>
              <a:cxn ang="0">
                <a:pos x="1081" y="1726"/>
              </a:cxn>
              <a:cxn ang="0">
                <a:pos x="965" y="1489"/>
              </a:cxn>
              <a:cxn ang="0">
                <a:pos x="815" y="1271"/>
              </a:cxn>
              <a:cxn ang="0">
                <a:pos x="637" y="1080"/>
              </a:cxn>
              <a:cxn ang="0">
                <a:pos x="432" y="915"/>
              </a:cxn>
              <a:cxn ang="0">
                <a:pos x="206" y="781"/>
              </a:cxn>
              <a:cxn ang="0">
                <a:pos x="226" y="689"/>
              </a:cxn>
              <a:cxn ang="0">
                <a:pos x="268" y="599"/>
              </a:cxn>
              <a:cxn ang="0">
                <a:pos x="367" y="433"/>
              </a:cxn>
              <a:cxn ang="0">
                <a:pos x="494" y="289"/>
              </a:cxn>
              <a:cxn ang="0">
                <a:pos x="647" y="168"/>
              </a:cxn>
              <a:cxn ang="0">
                <a:pos x="819" y="77"/>
              </a:cxn>
              <a:cxn ang="0">
                <a:pos x="1009" y="21"/>
              </a:cxn>
              <a:cxn ang="0">
                <a:pos x="1212" y="0"/>
              </a:cxn>
            </a:cxnLst>
            <a:rect l="0" t="0" r="r" b="b"/>
            <a:pathLst>
              <a:path w="2273" h="4124">
                <a:moveTo>
                  <a:pt x="1212" y="0"/>
                </a:moveTo>
                <a:lnTo>
                  <a:pt x="1320" y="4"/>
                </a:lnTo>
                <a:lnTo>
                  <a:pt x="1425" y="19"/>
                </a:lnTo>
                <a:lnTo>
                  <a:pt x="1526" y="45"/>
                </a:lnTo>
                <a:lnTo>
                  <a:pt x="1622" y="79"/>
                </a:lnTo>
                <a:lnTo>
                  <a:pt x="1715" y="124"/>
                </a:lnTo>
                <a:lnTo>
                  <a:pt x="1803" y="175"/>
                </a:lnTo>
                <a:lnTo>
                  <a:pt x="1885" y="235"/>
                </a:lnTo>
                <a:lnTo>
                  <a:pt x="1960" y="304"/>
                </a:lnTo>
                <a:lnTo>
                  <a:pt x="2027" y="378"/>
                </a:lnTo>
                <a:lnTo>
                  <a:pt x="2089" y="459"/>
                </a:lnTo>
                <a:lnTo>
                  <a:pt x="2142" y="546"/>
                </a:lnTo>
                <a:lnTo>
                  <a:pt x="2187" y="637"/>
                </a:lnTo>
                <a:lnTo>
                  <a:pt x="2223" y="733"/>
                </a:lnTo>
                <a:lnTo>
                  <a:pt x="2251" y="835"/>
                </a:lnTo>
                <a:lnTo>
                  <a:pt x="2268" y="939"/>
                </a:lnTo>
                <a:lnTo>
                  <a:pt x="2273" y="1047"/>
                </a:lnTo>
                <a:lnTo>
                  <a:pt x="2270" y="1154"/>
                </a:lnTo>
                <a:lnTo>
                  <a:pt x="2254" y="1257"/>
                </a:lnTo>
                <a:lnTo>
                  <a:pt x="2230" y="1355"/>
                </a:lnTo>
                <a:lnTo>
                  <a:pt x="2196" y="1451"/>
                </a:lnTo>
                <a:lnTo>
                  <a:pt x="2154" y="1542"/>
                </a:lnTo>
                <a:lnTo>
                  <a:pt x="2103" y="1628"/>
                </a:lnTo>
                <a:lnTo>
                  <a:pt x="2046" y="1708"/>
                </a:lnTo>
                <a:lnTo>
                  <a:pt x="1981" y="1784"/>
                </a:lnTo>
                <a:lnTo>
                  <a:pt x="1909" y="1853"/>
                </a:lnTo>
                <a:lnTo>
                  <a:pt x="1830" y="1913"/>
                </a:lnTo>
                <a:lnTo>
                  <a:pt x="1746" y="1968"/>
                </a:lnTo>
                <a:lnTo>
                  <a:pt x="1658" y="2014"/>
                </a:lnTo>
                <a:lnTo>
                  <a:pt x="1564" y="2050"/>
                </a:lnTo>
                <a:lnTo>
                  <a:pt x="1466" y="2079"/>
                </a:lnTo>
                <a:lnTo>
                  <a:pt x="1365" y="2098"/>
                </a:lnTo>
                <a:lnTo>
                  <a:pt x="1380" y="2232"/>
                </a:lnTo>
                <a:lnTo>
                  <a:pt x="1387" y="2369"/>
                </a:lnTo>
                <a:lnTo>
                  <a:pt x="1382" y="2510"/>
                </a:lnTo>
                <a:lnTo>
                  <a:pt x="1366" y="2649"/>
                </a:lnTo>
                <a:lnTo>
                  <a:pt x="1341" y="2785"/>
                </a:lnTo>
                <a:lnTo>
                  <a:pt x="1306" y="2917"/>
                </a:lnTo>
                <a:lnTo>
                  <a:pt x="1262" y="3044"/>
                </a:lnTo>
                <a:lnTo>
                  <a:pt x="1207" y="3168"/>
                </a:lnTo>
                <a:lnTo>
                  <a:pt x="1145" y="3286"/>
                </a:lnTo>
                <a:lnTo>
                  <a:pt x="1075" y="3398"/>
                </a:lnTo>
                <a:lnTo>
                  <a:pt x="996" y="3506"/>
                </a:lnTo>
                <a:lnTo>
                  <a:pt x="910" y="3606"/>
                </a:lnTo>
                <a:lnTo>
                  <a:pt x="817" y="3700"/>
                </a:lnTo>
                <a:lnTo>
                  <a:pt x="717" y="3788"/>
                </a:lnTo>
                <a:lnTo>
                  <a:pt x="613" y="3867"/>
                </a:lnTo>
                <a:lnTo>
                  <a:pt x="501" y="3939"/>
                </a:lnTo>
                <a:lnTo>
                  <a:pt x="384" y="4002"/>
                </a:lnTo>
                <a:lnTo>
                  <a:pt x="523" y="4097"/>
                </a:lnTo>
                <a:lnTo>
                  <a:pt x="0" y="4124"/>
                </a:lnTo>
                <a:lnTo>
                  <a:pt x="362" y="3760"/>
                </a:lnTo>
                <a:lnTo>
                  <a:pt x="362" y="3942"/>
                </a:lnTo>
                <a:lnTo>
                  <a:pt x="470" y="3870"/>
                </a:lnTo>
                <a:lnTo>
                  <a:pt x="572" y="3789"/>
                </a:lnTo>
                <a:lnTo>
                  <a:pt x="668" y="3703"/>
                </a:lnTo>
                <a:lnTo>
                  <a:pt x="757" y="3609"/>
                </a:lnTo>
                <a:lnTo>
                  <a:pt x="839" y="3509"/>
                </a:lnTo>
                <a:lnTo>
                  <a:pt x="913" y="3405"/>
                </a:lnTo>
                <a:lnTo>
                  <a:pt x="982" y="3293"/>
                </a:lnTo>
                <a:lnTo>
                  <a:pt x="1042" y="3176"/>
                </a:lnTo>
                <a:lnTo>
                  <a:pt x="1093" y="3056"/>
                </a:lnTo>
                <a:lnTo>
                  <a:pt x="1135" y="2931"/>
                </a:lnTo>
                <a:lnTo>
                  <a:pt x="1169" y="2802"/>
                </a:lnTo>
                <a:lnTo>
                  <a:pt x="1193" y="2668"/>
                </a:lnTo>
                <a:lnTo>
                  <a:pt x="1208" y="2533"/>
                </a:lnTo>
                <a:lnTo>
                  <a:pt x="1212" y="2393"/>
                </a:lnTo>
                <a:lnTo>
                  <a:pt x="1207" y="2254"/>
                </a:lnTo>
                <a:lnTo>
                  <a:pt x="1190" y="2115"/>
                </a:lnTo>
                <a:lnTo>
                  <a:pt x="1162" y="1981"/>
                </a:lnTo>
                <a:lnTo>
                  <a:pt x="1126" y="1853"/>
                </a:lnTo>
                <a:lnTo>
                  <a:pt x="1081" y="1726"/>
                </a:lnTo>
                <a:lnTo>
                  <a:pt x="1026" y="1604"/>
                </a:lnTo>
                <a:lnTo>
                  <a:pt x="965" y="1489"/>
                </a:lnTo>
                <a:lnTo>
                  <a:pt x="893" y="1377"/>
                </a:lnTo>
                <a:lnTo>
                  <a:pt x="815" y="1271"/>
                </a:lnTo>
                <a:lnTo>
                  <a:pt x="729" y="1173"/>
                </a:lnTo>
                <a:lnTo>
                  <a:pt x="637" y="1080"/>
                </a:lnTo>
                <a:lnTo>
                  <a:pt x="537" y="994"/>
                </a:lnTo>
                <a:lnTo>
                  <a:pt x="432" y="915"/>
                </a:lnTo>
                <a:lnTo>
                  <a:pt x="323" y="845"/>
                </a:lnTo>
                <a:lnTo>
                  <a:pt x="206" y="781"/>
                </a:lnTo>
                <a:lnTo>
                  <a:pt x="216" y="733"/>
                </a:lnTo>
                <a:lnTo>
                  <a:pt x="226" y="689"/>
                </a:lnTo>
                <a:lnTo>
                  <a:pt x="228" y="690"/>
                </a:lnTo>
                <a:lnTo>
                  <a:pt x="268" y="599"/>
                </a:lnTo>
                <a:lnTo>
                  <a:pt x="312" y="513"/>
                </a:lnTo>
                <a:lnTo>
                  <a:pt x="367" y="433"/>
                </a:lnTo>
                <a:lnTo>
                  <a:pt x="427" y="357"/>
                </a:lnTo>
                <a:lnTo>
                  <a:pt x="494" y="289"/>
                </a:lnTo>
                <a:lnTo>
                  <a:pt x="568" y="225"/>
                </a:lnTo>
                <a:lnTo>
                  <a:pt x="647" y="168"/>
                </a:lnTo>
                <a:lnTo>
                  <a:pt x="729" y="119"/>
                </a:lnTo>
                <a:lnTo>
                  <a:pt x="819" y="77"/>
                </a:lnTo>
                <a:lnTo>
                  <a:pt x="911" y="45"/>
                </a:lnTo>
                <a:lnTo>
                  <a:pt x="1009" y="21"/>
                </a:lnTo>
                <a:lnTo>
                  <a:pt x="1109" y="5"/>
                </a:lnTo>
                <a:lnTo>
                  <a:pt x="121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6" name="Freeform 108"/>
          <p:cNvSpPr>
            <a:spLocks/>
          </p:cNvSpPr>
          <p:nvPr/>
        </p:nvSpPr>
        <p:spPr bwMode="auto">
          <a:xfrm>
            <a:off x="5336158" y="1859816"/>
            <a:ext cx="1395413" cy="1416050"/>
          </a:xfrm>
          <a:custGeom>
            <a:avLst/>
            <a:gdLst/>
            <a:ahLst/>
            <a:cxnLst>
              <a:cxn ang="0">
                <a:pos x="959" y="5"/>
              </a:cxn>
              <a:cxn ang="0">
                <a:pos x="1143" y="45"/>
              </a:cxn>
              <a:cxn ang="0">
                <a:pos x="1311" y="119"/>
              </a:cxn>
              <a:cxn ang="0">
                <a:pos x="1461" y="227"/>
              </a:cxn>
              <a:cxn ang="0">
                <a:pos x="1583" y="361"/>
              </a:cxn>
              <a:cxn ang="0">
                <a:pos x="1677" y="519"/>
              </a:cxn>
              <a:cxn ang="0">
                <a:pos x="1735" y="695"/>
              </a:cxn>
              <a:cxn ang="0">
                <a:pos x="1758" y="886"/>
              </a:cxn>
              <a:cxn ang="0">
                <a:pos x="1739" y="1078"/>
              </a:cxn>
              <a:cxn ang="0">
                <a:pos x="1680" y="1255"/>
              </a:cxn>
              <a:cxn ang="0">
                <a:pos x="1589" y="1415"/>
              </a:cxn>
              <a:cxn ang="0">
                <a:pos x="1469" y="1551"/>
              </a:cxn>
              <a:cxn ang="0">
                <a:pos x="1322" y="1659"/>
              </a:cxn>
              <a:cxn ang="0">
                <a:pos x="1155" y="1736"/>
              </a:cxn>
              <a:cxn ang="0">
                <a:pos x="971" y="1777"/>
              </a:cxn>
              <a:cxn ang="0">
                <a:pos x="868" y="1779"/>
              </a:cxn>
              <a:cxn ang="0">
                <a:pos x="851" y="1738"/>
              </a:cxn>
              <a:cxn ang="0">
                <a:pos x="820" y="1662"/>
              </a:cxn>
              <a:cxn ang="0">
                <a:pos x="777" y="1559"/>
              </a:cxn>
              <a:cxn ang="0">
                <a:pos x="717" y="1437"/>
              </a:cxn>
              <a:cxn ang="0">
                <a:pos x="638" y="1300"/>
              </a:cxn>
              <a:cxn ang="0">
                <a:pos x="539" y="1156"/>
              </a:cxn>
              <a:cxn ang="0">
                <a:pos x="417" y="1011"/>
              </a:cxn>
              <a:cxn ang="0">
                <a:pos x="271" y="874"/>
              </a:cxn>
              <a:cxn ang="0">
                <a:pos x="97" y="749"/>
              </a:cxn>
              <a:cxn ang="0">
                <a:pos x="25" y="605"/>
              </a:cxn>
              <a:cxn ang="0">
                <a:pos x="101" y="440"/>
              </a:cxn>
              <a:cxn ang="0">
                <a:pos x="209" y="294"/>
              </a:cxn>
              <a:cxn ang="0">
                <a:pos x="343" y="172"/>
              </a:cxn>
              <a:cxn ang="0">
                <a:pos x="499" y="81"/>
              </a:cxn>
              <a:cxn ang="0">
                <a:pos x="673" y="22"/>
              </a:cxn>
              <a:cxn ang="0">
                <a:pos x="861" y="0"/>
              </a:cxn>
            </a:cxnLst>
            <a:rect l="0" t="0" r="r" b="b"/>
            <a:pathLst>
              <a:path w="1758" h="1784">
                <a:moveTo>
                  <a:pt x="861" y="0"/>
                </a:moveTo>
                <a:lnTo>
                  <a:pt x="959" y="5"/>
                </a:lnTo>
                <a:lnTo>
                  <a:pt x="1054" y="21"/>
                </a:lnTo>
                <a:lnTo>
                  <a:pt x="1143" y="45"/>
                </a:lnTo>
                <a:lnTo>
                  <a:pt x="1231" y="77"/>
                </a:lnTo>
                <a:lnTo>
                  <a:pt x="1311" y="119"/>
                </a:lnTo>
                <a:lnTo>
                  <a:pt x="1388" y="168"/>
                </a:lnTo>
                <a:lnTo>
                  <a:pt x="1461" y="227"/>
                </a:lnTo>
                <a:lnTo>
                  <a:pt x="1524" y="290"/>
                </a:lnTo>
                <a:lnTo>
                  <a:pt x="1583" y="361"/>
                </a:lnTo>
                <a:lnTo>
                  <a:pt x="1634" y="438"/>
                </a:lnTo>
                <a:lnTo>
                  <a:pt x="1677" y="519"/>
                </a:lnTo>
                <a:lnTo>
                  <a:pt x="1711" y="605"/>
                </a:lnTo>
                <a:lnTo>
                  <a:pt x="1735" y="695"/>
                </a:lnTo>
                <a:lnTo>
                  <a:pt x="1752" y="790"/>
                </a:lnTo>
                <a:lnTo>
                  <a:pt x="1758" y="886"/>
                </a:lnTo>
                <a:lnTo>
                  <a:pt x="1752" y="984"/>
                </a:lnTo>
                <a:lnTo>
                  <a:pt x="1739" y="1078"/>
                </a:lnTo>
                <a:lnTo>
                  <a:pt x="1715" y="1168"/>
                </a:lnTo>
                <a:lnTo>
                  <a:pt x="1680" y="1255"/>
                </a:lnTo>
                <a:lnTo>
                  <a:pt x="1639" y="1338"/>
                </a:lnTo>
                <a:lnTo>
                  <a:pt x="1589" y="1415"/>
                </a:lnTo>
                <a:lnTo>
                  <a:pt x="1533" y="1485"/>
                </a:lnTo>
                <a:lnTo>
                  <a:pt x="1469" y="1551"/>
                </a:lnTo>
                <a:lnTo>
                  <a:pt x="1399" y="1609"/>
                </a:lnTo>
                <a:lnTo>
                  <a:pt x="1322" y="1659"/>
                </a:lnTo>
                <a:lnTo>
                  <a:pt x="1241" y="1702"/>
                </a:lnTo>
                <a:lnTo>
                  <a:pt x="1155" y="1736"/>
                </a:lnTo>
                <a:lnTo>
                  <a:pt x="1064" y="1762"/>
                </a:lnTo>
                <a:lnTo>
                  <a:pt x="971" y="1777"/>
                </a:lnTo>
                <a:lnTo>
                  <a:pt x="873" y="1784"/>
                </a:lnTo>
                <a:lnTo>
                  <a:pt x="868" y="1779"/>
                </a:lnTo>
                <a:lnTo>
                  <a:pt x="861" y="1763"/>
                </a:lnTo>
                <a:lnTo>
                  <a:pt x="851" y="1738"/>
                </a:lnTo>
                <a:lnTo>
                  <a:pt x="837" y="1703"/>
                </a:lnTo>
                <a:lnTo>
                  <a:pt x="820" y="1662"/>
                </a:lnTo>
                <a:lnTo>
                  <a:pt x="801" y="1614"/>
                </a:lnTo>
                <a:lnTo>
                  <a:pt x="777" y="1559"/>
                </a:lnTo>
                <a:lnTo>
                  <a:pt x="750" y="1501"/>
                </a:lnTo>
                <a:lnTo>
                  <a:pt x="717" y="1437"/>
                </a:lnTo>
                <a:lnTo>
                  <a:pt x="679" y="1369"/>
                </a:lnTo>
                <a:lnTo>
                  <a:pt x="638" y="1300"/>
                </a:lnTo>
                <a:lnTo>
                  <a:pt x="592" y="1228"/>
                </a:lnTo>
                <a:lnTo>
                  <a:pt x="539" y="1156"/>
                </a:lnTo>
                <a:lnTo>
                  <a:pt x="480" y="1084"/>
                </a:lnTo>
                <a:lnTo>
                  <a:pt x="417" y="1011"/>
                </a:lnTo>
                <a:lnTo>
                  <a:pt x="346" y="941"/>
                </a:lnTo>
                <a:lnTo>
                  <a:pt x="271" y="874"/>
                </a:lnTo>
                <a:lnTo>
                  <a:pt x="188" y="809"/>
                </a:lnTo>
                <a:lnTo>
                  <a:pt x="97" y="749"/>
                </a:lnTo>
                <a:lnTo>
                  <a:pt x="0" y="694"/>
                </a:lnTo>
                <a:lnTo>
                  <a:pt x="25" y="605"/>
                </a:lnTo>
                <a:lnTo>
                  <a:pt x="60" y="519"/>
                </a:lnTo>
                <a:lnTo>
                  <a:pt x="101" y="440"/>
                </a:lnTo>
                <a:lnTo>
                  <a:pt x="152" y="364"/>
                </a:lnTo>
                <a:lnTo>
                  <a:pt x="209" y="294"/>
                </a:lnTo>
                <a:lnTo>
                  <a:pt x="273" y="230"/>
                </a:lnTo>
                <a:lnTo>
                  <a:pt x="343" y="172"/>
                </a:lnTo>
                <a:lnTo>
                  <a:pt x="418" y="122"/>
                </a:lnTo>
                <a:lnTo>
                  <a:pt x="499" y="81"/>
                </a:lnTo>
                <a:lnTo>
                  <a:pt x="583" y="47"/>
                </a:lnTo>
                <a:lnTo>
                  <a:pt x="673" y="22"/>
                </a:lnTo>
                <a:lnTo>
                  <a:pt x="767" y="7"/>
                </a:lnTo>
                <a:lnTo>
                  <a:pt x="86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7" name="Freeform 109"/>
          <p:cNvSpPr>
            <a:spLocks/>
          </p:cNvSpPr>
          <p:nvPr/>
        </p:nvSpPr>
        <p:spPr bwMode="auto">
          <a:xfrm>
            <a:off x="3513708" y="4420454"/>
            <a:ext cx="3316288" cy="1684337"/>
          </a:xfrm>
          <a:custGeom>
            <a:avLst/>
            <a:gdLst/>
            <a:ahLst/>
            <a:cxnLst>
              <a:cxn ang="0">
                <a:pos x="381" y="344"/>
              </a:cxn>
              <a:cxn ang="0">
                <a:pos x="277" y="459"/>
              </a:cxn>
              <a:cxn ang="0">
                <a:pos x="454" y="647"/>
              </a:cxn>
              <a:cxn ang="0">
                <a:pos x="654" y="809"/>
              </a:cxn>
              <a:cxn ang="0">
                <a:pos x="878" y="941"/>
              </a:cxn>
              <a:cxn ang="0">
                <a:pos x="1120" y="1041"/>
              </a:cxn>
              <a:cxn ang="0">
                <a:pos x="1379" y="1104"/>
              </a:cxn>
              <a:cxn ang="0">
                <a:pos x="1649" y="1130"/>
              </a:cxn>
              <a:cxn ang="0">
                <a:pos x="1918" y="1116"/>
              </a:cxn>
              <a:cxn ang="0">
                <a:pos x="2172" y="1066"/>
              </a:cxn>
              <a:cxn ang="0">
                <a:pos x="2411" y="982"/>
              </a:cxn>
              <a:cxn ang="0">
                <a:pos x="2632" y="867"/>
              </a:cxn>
              <a:cxn ang="0">
                <a:pos x="2833" y="725"/>
              </a:cxn>
              <a:cxn ang="0">
                <a:pos x="3013" y="556"/>
              </a:cxn>
              <a:cxn ang="0">
                <a:pos x="3168" y="366"/>
              </a:cxn>
              <a:cxn ang="0">
                <a:pos x="3297" y="156"/>
              </a:cxn>
              <a:cxn ang="0">
                <a:pos x="3398" y="52"/>
              </a:cxn>
              <a:cxn ang="0">
                <a:pos x="3441" y="64"/>
              </a:cxn>
              <a:cxn ang="0">
                <a:pos x="3621" y="139"/>
              </a:cxn>
              <a:cxn ang="0">
                <a:pos x="3783" y="246"/>
              </a:cxn>
              <a:cxn ang="0">
                <a:pos x="3923" y="380"/>
              </a:cxn>
              <a:cxn ang="0">
                <a:pos x="4037" y="536"/>
              </a:cxn>
              <a:cxn ang="0">
                <a:pos x="4119" y="714"/>
              </a:cxn>
              <a:cxn ang="0">
                <a:pos x="4169" y="908"/>
              </a:cxn>
              <a:cxn ang="0">
                <a:pos x="4179" y="1113"/>
              </a:cxn>
              <a:cxn ang="0">
                <a:pos x="4153" y="1310"/>
              </a:cxn>
              <a:cxn ang="0">
                <a:pos x="4092" y="1494"/>
              </a:cxn>
              <a:cxn ang="0">
                <a:pos x="3999" y="1660"/>
              </a:cxn>
              <a:cxn ang="0">
                <a:pos x="3879" y="1808"/>
              </a:cxn>
              <a:cxn ang="0">
                <a:pos x="3735" y="1932"/>
              </a:cxn>
              <a:cxn ang="0">
                <a:pos x="3568" y="2028"/>
              </a:cxn>
              <a:cxn ang="0">
                <a:pos x="3383" y="2093"/>
              </a:cxn>
              <a:cxn ang="0">
                <a:pos x="3183" y="2122"/>
              </a:cxn>
              <a:cxn ang="0">
                <a:pos x="2974" y="2114"/>
              </a:cxn>
              <a:cxn ang="0">
                <a:pos x="2777" y="2066"/>
              </a:cxn>
              <a:cxn ang="0">
                <a:pos x="2596" y="1981"/>
              </a:cxn>
              <a:cxn ang="0">
                <a:pos x="2435" y="1866"/>
              </a:cxn>
              <a:cxn ang="0">
                <a:pos x="2298" y="1722"/>
              </a:cxn>
              <a:cxn ang="0">
                <a:pos x="2189" y="1554"/>
              </a:cxn>
              <a:cxn ang="0">
                <a:pos x="2114" y="1367"/>
              </a:cxn>
              <a:cxn ang="0">
                <a:pos x="1958" y="1288"/>
              </a:cxn>
              <a:cxn ang="0">
                <a:pos x="1688" y="1303"/>
              </a:cxn>
              <a:cxn ang="0">
                <a:pos x="1429" y="1279"/>
              </a:cxn>
              <a:cxn ang="0">
                <a:pos x="1180" y="1221"/>
              </a:cxn>
              <a:cxn ang="0">
                <a:pos x="946" y="1130"/>
              </a:cxn>
              <a:cxn ang="0">
                <a:pos x="728" y="1008"/>
              </a:cxn>
              <a:cxn ang="0">
                <a:pos x="531" y="859"/>
              </a:cxn>
              <a:cxn ang="0">
                <a:pos x="356" y="684"/>
              </a:cxn>
              <a:cxn ang="0">
                <a:pos x="205" y="484"/>
              </a:cxn>
              <a:cxn ang="0">
                <a:pos x="54" y="522"/>
              </a:cxn>
            </a:cxnLst>
            <a:rect l="0" t="0" r="r" b="b"/>
            <a:pathLst>
              <a:path w="4179" h="2124">
                <a:moveTo>
                  <a:pt x="0" y="0"/>
                </a:moveTo>
                <a:lnTo>
                  <a:pt x="381" y="344"/>
                </a:lnTo>
                <a:lnTo>
                  <a:pt x="199" y="354"/>
                </a:lnTo>
                <a:lnTo>
                  <a:pt x="277" y="459"/>
                </a:lnTo>
                <a:lnTo>
                  <a:pt x="363" y="556"/>
                </a:lnTo>
                <a:lnTo>
                  <a:pt x="454" y="647"/>
                </a:lnTo>
                <a:lnTo>
                  <a:pt x="551" y="732"/>
                </a:lnTo>
                <a:lnTo>
                  <a:pt x="654" y="809"/>
                </a:lnTo>
                <a:lnTo>
                  <a:pt x="764" y="879"/>
                </a:lnTo>
                <a:lnTo>
                  <a:pt x="878" y="941"/>
                </a:lnTo>
                <a:lnTo>
                  <a:pt x="998" y="996"/>
                </a:lnTo>
                <a:lnTo>
                  <a:pt x="1120" y="1041"/>
                </a:lnTo>
                <a:lnTo>
                  <a:pt x="1247" y="1077"/>
                </a:lnTo>
                <a:lnTo>
                  <a:pt x="1379" y="1104"/>
                </a:lnTo>
                <a:lnTo>
                  <a:pt x="1511" y="1123"/>
                </a:lnTo>
                <a:lnTo>
                  <a:pt x="1649" y="1130"/>
                </a:lnTo>
                <a:lnTo>
                  <a:pt x="1788" y="1128"/>
                </a:lnTo>
                <a:lnTo>
                  <a:pt x="1918" y="1116"/>
                </a:lnTo>
                <a:lnTo>
                  <a:pt x="2047" y="1096"/>
                </a:lnTo>
                <a:lnTo>
                  <a:pt x="2172" y="1066"/>
                </a:lnTo>
                <a:lnTo>
                  <a:pt x="2292" y="1027"/>
                </a:lnTo>
                <a:lnTo>
                  <a:pt x="2411" y="982"/>
                </a:lnTo>
                <a:lnTo>
                  <a:pt x="2522" y="927"/>
                </a:lnTo>
                <a:lnTo>
                  <a:pt x="2632" y="867"/>
                </a:lnTo>
                <a:lnTo>
                  <a:pt x="2735" y="799"/>
                </a:lnTo>
                <a:lnTo>
                  <a:pt x="2833" y="725"/>
                </a:lnTo>
                <a:lnTo>
                  <a:pt x="2926" y="644"/>
                </a:lnTo>
                <a:lnTo>
                  <a:pt x="3013" y="556"/>
                </a:lnTo>
                <a:lnTo>
                  <a:pt x="3094" y="464"/>
                </a:lnTo>
                <a:lnTo>
                  <a:pt x="3168" y="366"/>
                </a:lnTo>
                <a:lnTo>
                  <a:pt x="3235" y="265"/>
                </a:lnTo>
                <a:lnTo>
                  <a:pt x="3297" y="156"/>
                </a:lnTo>
                <a:lnTo>
                  <a:pt x="3350" y="45"/>
                </a:lnTo>
                <a:lnTo>
                  <a:pt x="3398" y="52"/>
                </a:lnTo>
                <a:lnTo>
                  <a:pt x="3443" y="62"/>
                </a:lnTo>
                <a:lnTo>
                  <a:pt x="3441" y="64"/>
                </a:lnTo>
                <a:lnTo>
                  <a:pt x="3534" y="96"/>
                </a:lnTo>
                <a:lnTo>
                  <a:pt x="3621" y="139"/>
                </a:lnTo>
                <a:lnTo>
                  <a:pt x="3705" y="189"/>
                </a:lnTo>
                <a:lnTo>
                  <a:pt x="3783" y="246"/>
                </a:lnTo>
                <a:lnTo>
                  <a:pt x="3856" y="309"/>
                </a:lnTo>
                <a:lnTo>
                  <a:pt x="3923" y="380"/>
                </a:lnTo>
                <a:lnTo>
                  <a:pt x="3984" y="455"/>
                </a:lnTo>
                <a:lnTo>
                  <a:pt x="4037" y="536"/>
                </a:lnTo>
                <a:lnTo>
                  <a:pt x="4081" y="623"/>
                </a:lnTo>
                <a:lnTo>
                  <a:pt x="4119" y="714"/>
                </a:lnTo>
                <a:lnTo>
                  <a:pt x="4148" y="811"/>
                </a:lnTo>
                <a:lnTo>
                  <a:pt x="4169" y="908"/>
                </a:lnTo>
                <a:lnTo>
                  <a:pt x="4179" y="1011"/>
                </a:lnTo>
                <a:lnTo>
                  <a:pt x="4179" y="1113"/>
                </a:lnTo>
                <a:lnTo>
                  <a:pt x="4171" y="1212"/>
                </a:lnTo>
                <a:lnTo>
                  <a:pt x="4153" y="1310"/>
                </a:lnTo>
                <a:lnTo>
                  <a:pt x="4126" y="1403"/>
                </a:lnTo>
                <a:lnTo>
                  <a:pt x="4092" y="1494"/>
                </a:lnTo>
                <a:lnTo>
                  <a:pt x="4049" y="1580"/>
                </a:lnTo>
                <a:lnTo>
                  <a:pt x="3999" y="1660"/>
                </a:lnTo>
                <a:lnTo>
                  <a:pt x="3942" y="1738"/>
                </a:lnTo>
                <a:lnTo>
                  <a:pt x="3879" y="1808"/>
                </a:lnTo>
                <a:lnTo>
                  <a:pt x="3808" y="1873"/>
                </a:lnTo>
                <a:lnTo>
                  <a:pt x="3735" y="1932"/>
                </a:lnTo>
                <a:lnTo>
                  <a:pt x="3652" y="1983"/>
                </a:lnTo>
                <a:lnTo>
                  <a:pt x="3568" y="2028"/>
                </a:lnTo>
                <a:lnTo>
                  <a:pt x="3477" y="2064"/>
                </a:lnTo>
                <a:lnTo>
                  <a:pt x="3383" y="2093"/>
                </a:lnTo>
                <a:lnTo>
                  <a:pt x="3285" y="2112"/>
                </a:lnTo>
                <a:lnTo>
                  <a:pt x="3183" y="2122"/>
                </a:lnTo>
                <a:lnTo>
                  <a:pt x="3079" y="2124"/>
                </a:lnTo>
                <a:lnTo>
                  <a:pt x="2974" y="2114"/>
                </a:lnTo>
                <a:lnTo>
                  <a:pt x="2874" y="2095"/>
                </a:lnTo>
                <a:lnTo>
                  <a:pt x="2777" y="2066"/>
                </a:lnTo>
                <a:lnTo>
                  <a:pt x="2684" y="2028"/>
                </a:lnTo>
                <a:lnTo>
                  <a:pt x="2596" y="1981"/>
                </a:lnTo>
                <a:lnTo>
                  <a:pt x="2512" y="1927"/>
                </a:lnTo>
                <a:lnTo>
                  <a:pt x="2435" y="1866"/>
                </a:lnTo>
                <a:lnTo>
                  <a:pt x="2363" y="1798"/>
                </a:lnTo>
                <a:lnTo>
                  <a:pt x="2298" y="1722"/>
                </a:lnTo>
                <a:lnTo>
                  <a:pt x="2239" y="1642"/>
                </a:lnTo>
                <a:lnTo>
                  <a:pt x="2189" y="1554"/>
                </a:lnTo>
                <a:lnTo>
                  <a:pt x="2146" y="1463"/>
                </a:lnTo>
                <a:lnTo>
                  <a:pt x="2114" y="1367"/>
                </a:lnTo>
                <a:lnTo>
                  <a:pt x="2090" y="1266"/>
                </a:lnTo>
                <a:lnTo>
                  <a:pt x="1958" y="1288"/>
                </a:lnTo>
                <a:lnTo>
                  <a:pt x="1822" y="1300"/>
                </a:lnTo>
                <a:lnTo>
                  <a:pt x="1688" y="1303"/>
                </a:lnTo>
                <a:lnTo>
                  <a:pt x="1558" y="1296"/>
                </a:lnTo>
                <a:lnTo>
                  <a:pt x="1429" y="1279"/>
                </a:lnTo>
                <a:lnTo>
                  <a:pt x="1302" y="1255"/>
                </a:lnTo>
                <a:lnTo>
                  <a:pt x="1180" y="1221"/>
                </a:lnTo>
                <a:lnTo>
                  <a:pt x="1061" y="1180"/>
                </a:lnTo>
                <a:lnTo>
                  <a:pt x="946" y="1130"/>
                </a:lnTo>
                <a:lnTo>
                  <a:pt x="835" y="1073"/>
                </a:lnTo>
                <a:lnTo>
                  <a:pt x="728" y="1008"/>
                </a:lnTo>
                <a:lnTo>
                  <a:pt x="627" y="936"/>
                </a:lnTo>
                <a:lnTo>
                  <a:pt x="531" y="859"/>
                </a:lnTo>
                <a:lnTo>
                  <a:pt x="440" y="774"/>
                </a:lnTo>
                <a:lnTo>
                  <a:pt x="356" y="684"/>
                </a:lnTo>
                <a:lnTo>
                  <a:pt x="277" y="587"/>
                </a:lnTo>
                <a:lnTo>
                  <a:pt x="205" y="484"/>
                </a:lnTo>
                <a:lnTo>
                  <a:pt x="141" y="378"/>
                </a:lnTo>
                <a:lnTo>
                  <a:pt x="54" y="52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8" name="Freeform 110"/>
          <p:cNvSpPr>
            <a:spLocks/>
          </p:cNvSpPr>
          <p:nvPr/>
        </p:nvSpPr>
        <p:spPr bwMode="auto">
          <a:xfrm>
            <a:off x="5325046" y="4603016"/>
            <a:ext cx="1414462" cy="1400175"/>
          </a:xfrm>
          <a:custGeom>
            <a:avLst/>
            <a:gdLst/>
            <a:ahLst/>
            <a:cxnLst>
              <a:cxn ang="0">
                <a:pos x="1136" y="21"/>
              </a:cxn>
              <a:cxn ang="0">
                <a:pos x="1306" y="90"/>
              </a:cxn>
              <a:cxn ang="0">
                <a:pos x="1457" y="189"/>
              </a:cxn>
              <a:cxn ang="0">
                <a:pos x="1584" y="316"/>
              </a:cxn>
              <a:cxn ang="0">
                <a:pos x="1684" y="469"/>
              </a:cxn>
              <a:cxn ang="0">
                <a:pos x="1751" y="641"/>
              </a:cxn>
              <a:cxn ang="0">
                <a:pos x="1780" y="828"/>
              </a:cxn>
              <a:cxn ang="0">
                <a:pos x="1772" y="1020"/>
              </a:cxn>
              <a:cxn ang="0">
                <a:pos x="1722" y="1199"/>
              </a:cxn>
              <a:cxn ang="0">
                <a:pos x="1638" y="1362"/>
              </a:cxn>
              <a:cxn ang="0">
                <a:pos x="1524" y="1504"/>
              </a:cxn>
              <a:cxn ang="0">
                <a:pos x="1382" y="1619"/>
              </a:cxn>
              <a:cxn ang="0">
                <a:pos x="1219" y="1705"/>
              </a:cxn>
              <a:cxn ang="0">
                <a:pos x="1037" y="1755"/>
              </a:cxn>
              <a:cxn ang="0">
                <a:pos x="843" y="1765"/>
              </a:cxn>
              <a:cxn ang="0">
                <a:pos x="656" y="1736"/>
              </a:cxn>
              <a:cxn ang="0">
                <a:pos x="484" y="1669"/>
              </a:cxn>
              <a:cxn ang="0">
                <a:pos x="331" y="1569"/>
              </a:cxn>
              <a:cxn ang="0">
                <a:pos x="201" y="1441"/>
              </a:cxn>
              <a:cxn ang="0">
                <a:pos x="99" y="1288"/>
              </a:cxn>
              <a:cxn ang="0">
                <a:pos x="32" y="1115"/>
              </a:cxn>
              <a:cxn ang="0">
                <a:pos x="0" y="926"/>
              </a:cxn>
              <a:cxn ang="0">
                <a:pos x="19" y="914"/>
              </a:cxn>
              <a:cxn ang="0">
                <a:pos x="72" y="888"/>
              </a:cxn>
              <a:cxn ang="0">
                <a:pos x="153" y="852"/>
              </a:cxn>
              <a:cxn ang="0">
                <a:pos x="256" y="800"/>
              </a:cxn>
              <a:cxn ang="0">
                <a:pos x="374" y="732"/>
              </a:cxn>
              <a:cxn ang="0">
                <a:pos x="503" y="646"/>
              </a:cxn>
              <a:cxn ang="0">
                <a:pos x="635" y="541"/>
              </a:cxn>
              <a:cxn ang="0">
                <a:pos x="767" y="416"/>
              </a:cxn>
              <a:cxn ang="0">
                <a:pos x="889" y="268"/>
              </a:cxn>
              <a:cxn ang="0">
                <a:pos x="999" y="96"/>
              </a:cxn>
            </a:cxnLst>
            <a:rect l="0" t="0" r="r" b="b"/>
            <a:pathLst>
              <a:path w="1782" h="1765">
                <a:moveTo>
                  <a:pt x="1047" y="0"/>
                </a:moveTo>
                <a:lnTo>
                  <a:pt x="1136" y="21"/>
                </a:lnTo>
                <a:lnTo>
                  <a:pt x="1224" y="52"/>
                </a:lnTo>
                <a:lnTo>
                  <a:pt x="1306" y="90"/>
                </a:lnTo>
                <a:lnTo>
                  <a:pt x="1384" y="136"/>
                </a:lnTo>
                <a:lnTo>
                  <a:pt x="1457" y="189"/>
                </a:lnTo>
                <a:lnTo>
                  <a:pt x="1524" y="249"/>
                </a:lnTo>
                <a:lnTo>
                  <a:pt x="1584" y="316"/>
                </a:lnTo>
                <a:lnTo>
                  <a:pt x="1638" y="390"/>
                </a:lnTo>
                <a:lnTo>
                  <a:pt x="1684" y="469"/>
                </a:lnTo>
                <a:lnTo>
                  <a:pt x="1722" y="551"/>
                </a:lnTo>
                <a:lnTo>
                  <a:pt x="1751" y="641"/>
                </a:lnTo>
                <a:lnTo>
                  <a:pt x="1770" y="732"/>
                </a:lnTo>
                <a:lnTo>
                  <a:pt x="1780" y="828"/>
                </a:lnTo>
                <a:lnTo>
                  <a:pt x="1782" y="924"/>
                </a:lnTo>
                <a:lnTo>
                  <a:pt x="1772" y="1020"/>
                </a:lnTo>
                <a:lnTo>
                  <a:pt x="1751" y="1111"/>
                </a:lnTo>
                <a:lnTo>
                  <a:pt x="1722" y="1199"/>
                </a:lnTo>
                <a:lnTo>
                  <a:pt x="1684" y="1283"/>
                </a:lnTo>
                <a:lnTo>
                  <a:pt x="1638" y="1362"/>
                </a:lnTo>
                <a:lnTo>
                  <a:pt x="1584" y="1436"/>
                </a:lnTo>
                <a:lnTo>
                  <a:pt x="1524" y="1504"/>
                </a:lnTo>
                <a:lnTo>
                  <a:pt x="1456" y="1564"/>
                </a:lnTo>
                <a:lnTo>
                  <a:pt x="1382" y="1619"/>
                </a:lnTo>
                <a:lnTo>
                  <a:pt x="1303" y="1666"/>
                </a:lnTo>
                <a:lnTo>
                  <a:pt x="1219" y="1705"/>
                </a:lnTo>
                <a:lnTo>
                  <a:pt x="1130" y="1734"/>
                </a:lnTo>
                <a:lnTo>
                  <a:pt x="1037" y="1755"/>
                </a:lnTo>
                <a:lnTo>
                  <a:pt x="939" y="1765"/>
                </a:lnTo>
                <a:lnTo>
                  <a:pt x="843" y="1765"/>
                </a:lnTo>
                <a:lnTo>
                  <a:pt x="748" y="1755"/>
                </a:lnTo>
                <a:lnTo>
                  <a:pt x="656" y="1736"/>
                </a:lnTo>
                <a:lnTo>
                  <a:pt x="568" y="1707"/>
                </a:lnTo>
                <a:lnTo>
                  <a:pt x="484" y="1669"/>
                </a:lnTo>
                <a:lnTo>
                  <a:pt x="405" y="1623"/>
                </a:lnTo>
                <a:lnTo>
                  <a:pt x="331" y="1569"/>
                </a:lnTo>
                <a:lnTo>
                  <a:pt x="262" y="1508"/>
                </a:lnTo>
                <a:lnTo>
                  <a:pt x="201" y="1441"/>
                </a:lnTo>
                <a:lnTo>
                  <a:pt x="147" y="1367"/>
                </a:lnTo>
                <a:lnTo>
                  <a:pt x="99" y="1288"/>
                </a:lnTo>
                <a:lnTo>
                  <a:pt x="62" y="1204"/>
                </a:lnTo>
                <a:lnTo>
                  <a:pt x="32" y="1115"/>
                </a:lnTo>
                <a:lnTo>
                  <a:pt x="12" y="1022"/>
                </a:lnTo>
                <a:lnTo>
                  <a:pt x="0" y="926"/>
                </a:lnTo>
                <a:lnTo>
                  <a:pt x="5" y="920"/>
                </a:lnTo>
                <a:lnTo>
                  <a:pt x="19" y="914"/>
                </a:lnTo>
                <a:lnTo>
                  <a:pt x="41" y="902"/>
                </a:lnTo>
                <a:lnTo>
                  <a:pt x="72" y="888"/>
                </a:lnTo>
                <a:lnTo>
                  <a:pt x="110" y="872"/>
                </a:lnTo>
                <a:lnTo>
                  <a:pt x="153" y="852"/>
                </a:lnTo>
                <a:lnTo>
                  <a:pt x="201" y="828"/>
                </a:lnTo>
                <a:lnTo>
                  <a:pt x="256" y="800"/>
                </a:lnTo>
                <a:lnTo>
                  <a:pt x="312" y="768"/>
                </a:lnTo>
                <a:lnTo>
                  <a:pt x="374" y="732"/>
                </a:lnTo>
                <a:lnTo>
                  <a:pt x="438" y="690"/>
                </a:lnTo>
                <a:lnTo>
                  <a:pt x="503" y="646"/>
                </a:lnTo>
                <a:lnTo>
                  <a:pt x="568" y="596"/>
                </a:lnTo>
                <a:lnTo>
                  <a:pt x="635" y="541"/>
                </a:lnTo>
                <a:lnTo>
                  <a:pt x="702" y="481"/>
                </a:lnTo>
                <a:lnTo>
                  <a:pt x="767" y="416"/>
                </a:lnTo>
                <a:lnTo>
                  <a:pt x="829" y="344"/>
                </a:lnTo>
                <a:lnTo>
                  <a:pt x="889" y="268"/>
                </a:lnTo>
                <a:lnTo>
                  <a:pt x="946" y="184"/>
                </a:lnTo>
                <a:lnTo>
                  <a:pt x="999" y="96"/>
                </a:lnTo>
                <a:lnTo>
                  <a:pt x="104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9" name="Freeform 111"/>
          <p:cNvSpPr>
            <a:spLocks/>
          </p:cNvSpPr>
          <p:nvPr/>
        </p:nvSpPr>
        <p:spPr bwMode="auto">
          <a:xfrm>
            <a:off x="2392933" y="2874229"/>
            <a:ext cx="1670050" cy="3322637"/>
          </a:xfrm>
          <a:custGeom>
            <a:avLst/>
            <a:gdLst/>
            <a:ahLst/>
            <a:cxnLst>
              <a:cxn ang="0">
                <a:pos x="1763" y="383"/>
              </a:cxn>
              <a:cxn ang="0">
                <a:pos x="1648" y="278"/>
              </a:cxn>
              <a:cxn ang="0">
                <a:pos x="1461" y="457"/>
              </a:cxn>
              <a:cxn ang="0">
                <a:pos x="1300" y="660"/>
              </a:cxn>
              <a:cxn ang="0">
                <a:pos x="1169" y="883"/>
              </a:cxn>
              <a:cxn ang="0">
                <a:pos x="1071" y="1127"/>
              </a:cxn>
              <a:cxn ang="0">
                <a:pos x="1008" y="1384"/>
              </a:cxn>
              <a:cxn ang="0">
                <a:pos x="984" y="1654"/>
              </a:cxn>
              <a:cxn ang="0">
                <a:pos x="1001" y="1925"/>
              </a:cxn>
              <a:cxn ang="0">
                <a:pos x="1052" y="2177"/>
              </a:cxn>
              <a:cxn ang="0">
                <a:pos x="1138" y="2416"/>
              </a:cxn>
              <a:cxn ang="0">
                <a:pos x="1253" y="2636"/>
              </a:cxn>
              <a:cxn ang="0">
                <a:pos x="1398" y="2837"/>
              </a:cxn>
              <a:cxn ang="0">
                <a:pos x="1568" y="3015"/>
              </a:cxn>
              <a:cxn ang="0">
                <a:pos x="1758" y="3170"/>
              </a:cxn>
              <a:cxn ang="0">
                <a:pos x="1969" y="3295"/>
              </a:cxn>
              <a:cxn ang="0">
                <a:pos x="2074" y="3396"/>
              </a:cxn>
              <a:cxn ang="0">
                <a:pos x="2062" y="3441"/>
              </a:cxn>
              <a:cxn ang="0">
                <a:pos x="1988" y="3621"/>
              </a:cxn>
              <a:cxn ang="0">
                <a:pos x="1883" y="3784"/>
              </a:cxn>
              <a:cxn ang="0">
                <a:pos x="1750" y="3923"/>
              </a:cxn>
              <a:cxn ang="0">
                <a:pos x="1593" y="4038"/>
              </a:cxn>
              <a:cxn ang="0">
                <a:pos x="1416" y="4122"/>
              </a:cxn>
              <a:cxn ang="0">
                <a:pos x="1221" y="4172"/>
              </a:cxn>
              <a:cxn ang="0">
                <a:pos x="1018" y="4186"/>
              </a:cxn>
              <a:cxn ang="0">
                <a:pos x="821" y="4160"/>
              </a:cxn>
              <a:cxn ang="0">
                <a:pos x="637" y="4100"/>
              </a:cxn>
              <a:cxn ang="0">
                <a:pos x="469" y="4009"/>
              </a:cxn>
              <a:cxn ang="0">
                <a:pos x="321" y="3889"/>
              </a:cxn>
              <a:cxn ang="0">
                <a:pos x="196" y="3745"/>
              </a:cxn>
              <a:cxn ang="0">
                <a:pos x="100" y="3578"/>
              </a:cxn>
              <a:cxn ang="0">
                <a:pos x="33" y="3395"/>
              </a:cxn>
              <a:cxn ang="0">
                <a:pos x="2" y="3195"/>
              </a:cxn>
              <a:cxn ang="0">
                <a:pos x="10" y="2986"/>
              </a:cxn>
              <a:cxn ang="0">
                <a:pos x="57" y="2788"/>
              </a:cxn>
              <a:cxn ang="0">
                <a:pos x="139" y="2606"/>
              </a:cxn>
              <a:cxn ang="0">
                <a:pos x="254" y="2445"/>
              </a:cxn>
              <a:cxn ang="0">
                <a:pos x="397" y="2308"/>
              </a:cxn>
              <a:cxn ang="0">
                <a:pos x="563" y="2198"/>
              </a:cxn>
              <a:cxn ang="0">
                <a:pos x="752" y="2121"/>
              </a:cxn>
              <a:cxn ang="0">
                <a:pos x="829" y="1964"/>
              </a:cxn>
              <a:cxn ang="0">
                <a:pos x="812" y="1695"/>
              </a:cxn>
              <a:cxn ang="0">
                <a:pos x="834" y="1436"/>
              </a:cxn>
              <a:cxn ang="0">
                <a:pos x="891" y="1187"/>
              </a:cxn>
              <a:cxn ang="0">
                <a:pos x="980" y="951"/>
              </a:cxn>
              <a:cxn ang="0">
                <a:pos x="1101" y="733"/>
              </a:cxn>
              <a:cxn ang="0">
                <a:pos x="1250" y="534"/>
              </a:cxn>
              <a:cxn ang="0">
                <a:pos x="1423" y="357"/>
              </a:cxn>
              <a:cxn ang="0">
                <a:pos x="1621" y="206"/>
              </a:cxn>
              <a:cxn ang="0">
                <a:pos x="1583" y="55"/>
              </a:cxn>
            </a:cxnLst>
            <a:rect l="0" t="0" r="r" b="b"/>
            <a:pathLst>
              <a:path w="2105" h="4186">
                <a:moveTo>
                  <a:pt x="2105" y="0"/>
                </a:moveTo>
                <a:lnTo>
                  <a:pt x="1763" y="383"/>
                </a:lnTo>
                <a:lnTo>
                  <a:pt x="1751" y="201"/>
                </a:lnTo>
                <a:lnTo>
                  <a:pt x="1648" y="278"/>
                </a:lnTo>
                <a:lnTo>
                  <a:pt x="1552" y="364"/>
                </a:lnTo>
                <a:lnTo>
                  <a:pt x="1461" y="457"/>
                </a:lnTo>
                <a:lnTo>
                  <a:pt x="1377" y="555"/>
                </a:lnTo>
                <a:lnTo>
                  <a:pt x="1300" y="660"/>
                </a:lnTo>
                <a:lnTo>
                  <a:pt x="1231" y="768"/>
                </a:lnTo>
                <a:lnTo>
                  <a:pt x="1169" y="883"/>
                </a:lnTo>
                <a:lnTo>
                  <a:pt x="1116" y="1003"/>
                </a:lnTo>
                <a:lnTo>
                  <a:pt x="1071" y="1127"/>
                </a:lnTo>
                <a:lnTo>
                  <a:pt x="1035" y="1254"/>
                </a:lnTo>
                <a:lnTo>
                  <a:pt x="1008" y="1384"/>
                </a:lnTo>
                <a:lnTo>
                  <a:pt x="991" y="1518"/>
                </a:lnTo>
                <a:lnTo>
                  <a:pt x="984" y="1654"/>
                </a:lnTo>
                <a:lnTo>
                  <a:pt x="987" y="1793"/>
                </a:lnTo>
                <a:lnTo>
                  <a:pt x="1001" y="1925"/>
                </a:lnTo>
                <a:lnTo>
                  <a:pt x="1022" y="2052"/>
                </a:lnTo>
                <a:lnTo>
                  <a:pt x="1052" y="2177"/>
                </a:lnTo>
                <a:lnTo>
                  <a:pt x="1092" y="2297"/>
                </a:lnTo>
                <a:lnTo>
                  <a:pt x="1138" y="2416"/>
                </a:lnTo>
                <a:lnTo>
                  <a:pt x="1193" y="2527"/>
                </a:lnTo>
                <a:lnTo>
                  <a:pt x="1253" y="2636"/>
                </a:lnTo>
                <a:lnTo>
                  <a:pt x="1322" y="2739"/>
                </a:lnTo>
                <a:lnTo>
                  <a:pt x="1398" y="2837"/>
                </a:lnTo>
                <a:lnTo>
                  <a:pt x="1480" y="2929"/>
                </a:lnTo>
                <a:lnTo>
                  <a:pt x="1568" y="3015"/>
                </a:lnTo>
                <a:lnTo>
                  <a:pt x="1660" y="3096"/>
                </a:lnTo>
                <a:lnTo>
                  <a:pt x="1758" y="3170"/>
                </a:lnTo>
                <a:lnTo>
                  <a:pt x="1861" y="3237"/>
                </a:lnTo>
                <a:lnTo>
                  <a:pt x="1969" y="3295"/>
                </a:lnTo>
                <a:lnTo>
                  <a:pt x="2081" y="3348"/>
                </a:lnTo>
                <a:lnTo>
                  <a:pt x="2074" y="3396"/>
                </a:lnTo>
                <a:lnTo>
                  <a:pt x="2065" y="3441"/>
                </a:lnTo>
                <a:lnTo>
                  <a:pt x="2062" y="3441"/>
                </a:lnTo>
                <a:lnTo>
                  <a:pt x="2029" y="3534"/>
                </a:lnTo>
                <a:lnTo>
                  <a:pt x="1988" y="3621"/>
                </a:lnTo>
                <a:lnTo>
                  <a:pt x="1938" y="3705"/>
                </a:lnTo>
                <a:lnTo>
                  <a:pt x="1883" y="3784"/>
                </a:lnTo>
                <a:lnTo>
                  <a:pt x="1820" y="3856"/>
                </a:lnTo>
                <a:lnTo>
                  <a:pt x="1750" y="3923"/>
                </a:lnTo>
                <a:lnTo>
                  <a:pt x="1674" y="3985"/>
                </a:lnTo>
                <a:lnTo>
                  <a:pt x="1593" y="4038"/>
                </a:lnTo>
                <a:lnTo>
                  <a:pt x="1507" y="4085"/>
                </a:lnTo>
                <a:lnTo>
                  <a:pt x="1416" y="4122"/>
                </a:lnTo>
                <a:lnTo>
                  <a:pt x="1320" y="4152"/>
                </a:lnTo>
                <a:lnTo>
                  <a:pt x="1221" y="4172"/>
                </a:lnTo>
                <a:lnTo>
                  <a:pt x="1119" y="4184"/>
                </a:lnTo>
                <a:lnTo>
                  <a:pt x="1018" y="4186"/>
                </a:lnTo>
                <a:lnTo>
                  <a:pt x="919" y="4177"/>
                </a:lnTo>
                <a:lnTo>
                  <a:pt x="821" y="4160"/>
                </a:lnTo>
                <a:lnTo>
                  <a:pt x="726" y="4134"/>
                </a:lnTo>
                <a:lnTo>
                  <a:pt x="637" y="4100"/>
                </a:lnTo>
                <a:lnTo>
                  <a:pt x="551" y="4057"/>
                </a:lnTo>
                <a:lnTo>
                  <a:pt x="469" y="4009"/>
                </a:lnTo>
                <a:lnTo>
                  <a:pt x="391" y="3953"/>
                </a:lnTo>
                <a:lnTo>
                  <a:pt x="321" y="3889"/>
                </a:lnTo>
                <a:lnTo>
                  <a:pt x="256" y="3820"/>
                </a:lnTo>
                <a:lnTo>
                  <a:pt x="196" y="3745"/>
                </a:lnTo>
                <a:lnTo>
                  <a:pt x="144" y="3664"/>
                </a:lnTo>
                <a:lnTo>
                  <a:pt x="100" y="3578"/>
                </a:lnTo>
                <a:lnTo>
                  <a:pt x="62" y="3489"/>
                </a:lnTo>
                <a:lnTo>
                  <a:pt x="33" y="3395"/>
                </a:lnTo>
                <a:lnTo>
                  <a:pt x="12" y="3297"/>
                </a:lnTo>
                <a:lnTo>
                  <a:pt x="2" y="3195"/>
                </a:lnTo>
                <a:lnTo>
                  <a:pt x="0" y="3091"/>
                </a:lnTo>
                <a:lnTo>
                  <a:pt x="10" y="2986"/>
                </a:lnTo>
                <a:lnTo>
                  <a:pt x="29" y="2886"/>
                </a:lnTo>
                <a:lnTo>
                  <a:pt x="57" y="2788"/>
                </a:lnTo>
                <a:lnTo>
                  <a:pt x="94" y="2696"/>
                </a:lnTo>
                <a:lnTo>
                  <a:pt x="139" y="2606"/>
                </a:lnTo>
                <a:lnTo>
                  <a:pt x="192" y="2522"/>
                </a:lnTo>
                <a:lnTo>
                  <a:pt x="254" y="2445"/>
                </a:lnTo>
                <a:lnTo>
                  <a:pt x="323" y="2373"/>
                </a:lnTo>
                <a:lnTo>
                  <a:pt x="397" y="2308"/>
                </a:lnTo>
                <a:lnTo>
                  <a:pt x="477" y="2249"/>
                </a:lnTo>
                <a:lnTo>
                  <a:pt x="563" y="2198"/>
                </a:lnTo>
                <a:lnTo>
                  <a:pt x="656" y="2155"/>
                </a:lnTo>
                <a:lnTo>
                  <a:pt x="752" y="2121"/>
                </a:lnTo>
                <a:lnTo>
                  <a:pt x="852" y="2097"/>
                </a:lnTo>
                <a:lnTo>
                  <a:pt x="829" y="1964"/>
                </a:lnTo>
                <a:lnTo>
                  <a:pt x="816" y="1829"/>
                </a:lnTo>
                <a:lnTo>
                  <a:pt x="812" y="1695"/>
                </a:lnTo>
                <a:lnTo>
                  <a:pt x="819" y="1564"/>
                </a:lnTo>
                <a:lnTo>
                  <a:pt x="834" y="1436"/>
                </a:lnTo>
                <a:lnTo>
                  <a:pt x="858" y="1309"/>
                </a:lnTo>
                <a:lnTo>
                  <a:pt x="891" y="1187"/>
                </a:lnTo>
                <a:lnTo>
                  <a:pt x="932" y="1066"/>
                </a:lnTo>
                <a:lnTo>
                  <a:pt x="980" y="951"/>
                </a:lnTo>
                <a:lnTo>
                  <a:pt x="1037" y="840"/>
                </a:lnTo>
                <a:lnTo>
                  <a:pt x="1101" y="733"/>
                </a:lnTo>
                <a:lnTo>
                  <a:pt x="1173" y="632"/>
                </a:lnTo>
                <a:lnTo>
                  <a:pt x="1250" y="534"/>
                </a:lnTo>
                <a:lnTo>
                  <a:pt x="1334" y="443"/>
                </a:lnTo>
                <a:lnTo>
                  <a:pt x="1423" y="357"/>
                </a:lnTo>
                <a:lnTo>
                  <a:pt x="1519" y="280"/>
                </a:lnTo>
                <a:lnTo>
                  <a:pt x="1621" y="206"/>
                </a:lnTo>
                <a:lnTo>
                  <a:pt x="1727" y="141"/>
                </a:lnTo>
                <a:lnTo>
                  <a:pt x="1583" y="55"/>
                </a:lnTo>
                <a:lnTo>
                  <a:pt x="2105" y="0"/>
                </a:lnTo>
                <a:close/>
              </a:path>
            </a:pathLst>
          </a:custGeom>
          <a:solidFill>
            <a:srgbClr val="FD7741"/>
          </a:solidFill>
          <a:ln w="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0" name="Freeform 112"/>
          <p:cNvSpPr>
            <a:spLocks/>
          </p:cNvSpPr>
          <p:nvPr/>
        </p:nvSpPr>
        <p:spPr bwMode="auto">
          <a:xfrm>
            <a:off x="2494533" y="4691916"/>
            <a:ext cx="1403350" cy="1412875"/>
          </a:xfrm>
          <a:custGeom>
            <a:avLst/>
            <a:gdLst/>
            <a:ahLst/>
            <a:cxnLst>
              <a:cxn ang="0">
                <a:pos x="839" y="5"/>
              </a:cxn>
              <a:cxn ang="0">
                <a:pos x="858" y="41"/>
              </a:cxn>
              <a:cxn ang="0">
                <a:pos x="889" y="108"/>
              </a:cxn>
              <a:cxn ang="0">
                <a:pos x="934" y="199"/>
              </a:cxn>
              <a:cxn ang="0">
                <a:pos x="994" y="310"/>
              </a:cxn>
              <a:cxn ang="0">
                <a:pos x="1071" y="434"/>
              </a:cxn>
              <a:cxn ang="0">
                <a:pos x="1167" y="566"/>
              </a:cxn>
              <a:cxn ang="0">
                <a:pos x="1284" y="698"/>
              </a:cxn>
              <a:cxn ang="0">
                <a:pos x="1421" y="825"/>
              </a:cxn>
              <a:cxn ang="0">
                <a:pos x="1581" y="940"/>
              </a:cxn>
              <a:cxn ang="0">
                <a:pos x="1766" y="1040"/>
              </a:cxn>
              <a:cxn ang="0">
                <a:pos x="1717" y="1217"/>
              </a:cxn>
              <a:cxn ang="0">
                <a:pos x="1633" y="1378"/>
              </a:cxn>
              <a:cxn ang="0">
                <a:pos x="1519" y="1519"/>
              </a:cxn>
              <a:cxn ang="0">
                <a:pos x="1380" y="1632"/>
              </a:cxn>
              <a:cxn ang="0">
                <a:pos x="1219" y="1718"/>
              </a:cxn>
              <a:cxn ang="0">
                <a:pos x="1038" y="1768"/>
              </a:cxn>
              <a:cxn ang="0">
                <a:pos x="846" y="1780"/>
              </a:cxn>
              <a:cxn ang="0">
                <a:pos x="659" y="1751"/>
              </a:cxn>
              <a:cxn ang="0">
                <a:pos x="487" y="1686"/>
              </a:cxn>
              <a:cxn ang="0">
                <a:pos x="335" y="1586"/>
              </a:cxn>
              <a:cxn ang="0">
                <a:pos x="204" y="1459"/>
              </a:cxn>
              <a:cxn ang="0">
                <a:pos x="103" y="1306"/>
              </a:cxn>
              <a:cxn ang="0">
                <a:pos x="32" y="1133"/>
              </a:cxn>
              <a:cxn ang="0">
                <a:pos x="0" y="944"/>
              </a:cxn>
              <a:cxn ang="0">
                <a:pos x="10" y="752"/>
              </a:cxn>
              <a:cxn ang="0">
                <a:pos x="56" y="571"/>
              </a:cxn>
              <a:cxn ang="0">
                <a:pos x="141" y="408"/>
              </a:cxn>
              <a:cxn ang="0">
                <a:pos x="254" y="266"/>
              </a:cxn>
              <a:cxn ang="0">
                <a:pos x="393" y="149"/>
              </a:cxn>
              <a:cxn ang="0">
                <a:pos x="556" y="61"/>
              </a:cxn>
              <a:cxn ang="0">
                <a:pos x="738" y="10"/>
              </a:cxn>
            </a:cxnLst>
            <a:rect l="0" t="0" r="r" b="b"/>
            <a:pathLst>
              <a:path w="1766" h="1780">
                <a:moveTo>
                  <a:pt x="834" y="0"/>
                </a:moveTo>
                <a:lnTo>
                  <a:pt x="839" y="5"/>
                </a:lnTo>
                <a:lnTo>
                  <a:pt x="848" y="18"/>
                </a:lnTo>
                <a:lnTo>
                  <a:pt x="858" y="41"/>
                </a:lnTo>
                <a:lnTo>
                  <a:pt x="872" y="70"/>
                </a:lnTo>
                <a:lnTo>
                  <a:pt x="889" y="108"/>
                </a:lnTo>
                <a:lnTo>
                  <a:pt x="910" y="151"/>
                </a:lnTo>
                <a:lnTo>
                  <a:pt x="934" y="199"/>
                </a:lnTo>
                <a:lnTo>
                  <a:pt x="961" y="254"/>
                </a:lnTo>
                <a:lnTo>
                  <a:pt x="994" y="310"/>
                </a:lnTo>
                <a:lnTo>
                  <a:pt x="1032" y="372"/>
                </a:lnTo>
                <a:lnTo>
                  <a:pt x="1071" y="434"/>
                </a:lnTo>
                <a:lnTo>
                  <a:pt x="1117" y="499"/>
                </a:lnTo>
                <a:lnTo>
                  <a:pt x="1167" y="566"/>
                </a:lnTo>
                <a:lnTo>
                  <a:pt x="1222" y="631"/>
                </a:lnTo>
                <a:lnTo>
                  <a:pt x="1284" y="698"/>
                </a:lnTo>
                <a:lnTo>
                  <a:pt x="1349" y="762"/>
                </a:lnTo>
                <a:lnTo>
                  <a:pt x="1421" y="825"/>
                </a:lnTo>
                <a:lnTo>
                  <a:pt x="1499" y="884"/>
                </a:lnTo>
                <a:lnTo>
                  <a:pt x="1581" y="940"/>
                </a:lnTo>
                <a:lnTo>
                  <a:pt x="1670" y="994"/>
                </a:lnTo>
                <a:lnTo>
                  <a:pt x="1766" y="1040"/>
                </a:lnTo>
                <a:lnTo>
                  <a:pt x="1746" y="1131"/>
                </a:lnTo>
                <a:lnTo>
                  <a:pt x="1717" y="1217"/>
                </a:lnTo>
                <a:lnTo>
                  <a:pt x="1679" y="1301"/>
                </a:lnTo>
                <a:lnTo>
                  <a:pt x="1633" y="1378"/>
                </a:lnTo>
                <a:lnTo>
                  <a:pt x="1579" y="1452"/>
                </a:lnTo>
                <a:lnTo>
                  <a:pt x="1519" y="1519"/>
                </a:lnTo>
                <a:lnTo>
                  <a:pt x="1452" y="1579"/>
                </a:lnTo>
                <a:lnTo>
                  <a:pt x="1380" y="1632"/>
                </a:lnTo>
                <a:lnTo>
                  <a:pt x="1301" y="1679"/>
                </a:lnTo>
                <a:lnTo>
                  <a:pt x="1219" y="1718"/>
                </a:lnTo>
                <a:lnTo>
                  <a:pt x="1131" y="1747"/>
                </a:lnTo>
                <a:lnTo>
                  <a:pt x="1038" y="1768"/>
                </a:lnTo>
                <a:lnTo>
                  <a:pt x="944" y="1780"/>
                </a:lnTo>
                <a:lnTo>
                  <a:pt x="846" y="1780"/>
                </a:lnTo>
                <a:lnTo>
                  <a:pt x="752" y="1770"/>
                </a:lnTo>
                <a:lnTo>
                  <a:pt x="659" y="1751"/>
                </a:lnTo>
                <a:lnTo>
                  <a:pt x="571" y="1723"/>
                </a:lnTo>
                <a:lnTo>
                  <a:pt x="487" y="1686"/>
                </a:lnTo>
                <a:lnTo>
                  <a:pt x="408" y="1639"/>
                </a:lnTo>
                <a:lnTo>
                  <a:pt x="335" y="1586"/>
                </a:lnTo>
                <a:lnTo>
                  <a:pt x="266" y="1526"/>
                </a:lnTo>
                <a:lnTo>
                  <a:pt x="204" y="1459"/>
                </a:lnTo>
                <a:lnTo>
                  <a:pt x="149" y="1385"/>
                </a:lnTo>
                <a:lnTo>
                  <a:pt x="103" y="1306"/>
                </a:lnTo>
                <a:lnTo>
                  <a:pt x="63" y="1222"/>
                </a:lnTo>
                <a:lnTo>
                  <a:pt x="32" y="1133"/>
                </a:lnTo>
                <a:lnTo>
                  <a:pt x="12" y="1040"/>
                </a:lnTo>
                <a:lnTo>
                  <a:pt x="0" y="944"/>
                </a:lnTo>
                <a:lnTo>
                  <a:pt x="0" y="846"/>
                </a:lnTo>
                <a:lnTo>
                  <a:pt x="10" y="752"/>
                </a:lnTo>
                <a:lnTo>
                  <a:pt x="29" y="661"/>
                </a:lnTo>
                <a:lnTo>
                  <a:pt x="56" y="571"/>
                </a:lnTo>
                <a:lnTo>
                  <a:pt x="94" y="487"/>
                </a:lnTo>
                <a:lnTo>
                  <a:pt x="141" y="408"/>
                </a:lnTo>
                <a:lnTo>
                  <a:pt x="192" y="334"/>
                </a:lnTo>
                <a:lnTo>
                  <a:pt x="254" y="266"/>
                </a:lnTo>
                <a:lnTo>
                  <a:pt x="321" y="204"/>
                </a:lnTo>
                <a:lnTo>
                  <a:pt x="393" y="149"/>
                </a:lnTo>
                <a:lnTo>
                  <a:pt x="472" y="101"/>
                </a:lnTo>
                <a:lnTo>
                  <a:pt x="556" y="61"/>
                </a:lnTo>
                <a:lnTo>
                  <a:pt x="645" y="32"/>
                </a:lnTo>
                <a:lnTo>
                  <a:pt x="738" y="10"/>
                </a:lnTo>
                <a:lnTo>
                  <a:pt x="83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ko-KR" altLang="en-US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1" name="Rectangle 53"/>
          <p:cNvSpPr>
            <a:spLocks noChangeArrowheads="1"/>
          </p:cNvSpPr>
          <p:nvPr/>
        </p:nvSpPr>
        <p:spPr bwMode="auto">
          <a:xfrm>
            <a:off x="3881508" y="3612679"/>
            <a:ext cx="139737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b="1" dirty="0" smtClean="0">
                <a:latin typeface="10X10" pitchFamily="50" charset="-127"/>
                <a:ea typeface="10X10" pitchFamily="50" charset="-127"/>
              </a:rPr>
              <a:t>사후관리</a:t>
            </a:r>
            <a:endParaRPr lang="en-US" altLang="ko-KR" b="1" dirty="0" smtClean="0">
              <a:latin typeface="10X10" pitchFamily="50" charset="-127"/>
              <a:ea typeface="10X10" pitchFamily="50" charset="-127"/>
            </a:endParaRPr>
          </a:p>
          <a:p>
            <a:pPr algn="ctr"/>
            <a:r>
              <a:rPr lang="ko-KR" altLang="en-US" b="1" dirty="0" smtClean="0">
                <a:latin typeface="10X10" pitchFamily="50" charset="-127"/>
                <a:ea typeface="10X10" pitchFamily="50" charset="-127"/>
              </a:rPr>
              <a:t>기술지원</a:t>
            </a:r>
            <a:endParaRPr lang="en-US" altLang="ko-KR" b="1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2" name="Rectangle 53"/>
          <p:cNvSpPr>
            <a:spLocks noChangeArrowheads="1"/>
          </p:cNvSpPr>
          <p:nvPr/>
        </p:nvSpPr>
        <p:spPr bwMode="auto">
          <a:xfrm>
            <a:off x="2454548" y="2132856"/>
            <a:ext cx="139737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sz="2000" b="1" dirty="0" smtClean="0">
                <a:latin typeface="10X10" pitchFamily="50" charset="-127"/>
                <a:ea typeface="10X10" pitchFamily="50" charset="-127"/>
              </a:rPr>
              <a:t>차등관리 및 법 위반</a:t>
            </a:r>
            <a:endParaRPr lang="en-US" altLang="ko-KR" sz="2000" b="1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43735" y="2132856"/>
            <a:ext cx="8771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smtClean="0">
                <a:latin typeface="10X10" pitchFamily="50" charset="-127"/>
                <a:ea typeface="10X10" pitchFamily="50" charset="-127"/>
              </a:rPr>
              <a:t>시스템</a:t>
            </a:r>
            <a:endParaRPr lang="en-US" altLang="ko-KR" sz="2000" b="1" dirty="0" smtClean="0">
              <a:latin typeface="10X10" pitchFamily="50" charset="-127"/>
              <a:ea typeface="10X10" pitchFamily="50" charset="-127"/>
            </a:endParaRPr>
          </a:p>
          <a:p>
            <a:r>
              <a:rPr lang="ko-KR" altLang="en-US" sz="2000" b="1" dirty="0" smtClean="0">
                <a:latin typeface="10X10" pitchFamily="50" charset="-127"/>
                <a:ea typeface="10X10" pitchFamily="50" charset="-127"/>
              </a:rPr>
              <a:t> 개선</a:t>
            </a:r>
            <a:endParaRPr lang="ko-KR" altLang="en-US" sz="2000" b="1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52120" y="5085184"/>
            <a:ext cx="973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 smtClean="0">
                <a:latin typeface="10X10" pitchFamily="50" charset="-127"/>
                <a:ea typeface="10X10" pitchFamily="50" charset="-127"/>
              </a:rPr>
              <a:t>HACCP</a:t>
            </a:r>
          </a:p>
          <a:p>
            <a:pPr algn="ctr"/>
            <a:r>
              <a:rPr lang="en-US" altLang="ko-KR" sz="2000" b="1" dirty="0" smtClean="0">
                <a:latin typeface="10X10" pitchFamily="50" charset="-127"/>
                <a:ea typeface="10X10" pitchFamily="50" charset="-127"/>
              </a:rPr>
              <a:t>Alert</a:t>
            </a:r>
            <a:endParaRPr lang="ko-KR" altLang="en-US" sz="2000" b="1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3768" y="5097378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 smtClean="0">
                <a:latin typeface="10X10" pitchFamily="50" charset="-127"/>
                <a:ea typeface="10X10" pitchFamily="50" charset="-127"/>
              </a:rPr>
              <a:t>HACCP</a:t>
            </a:r>
          </a:p>
          <a:p>
            <a:pPr algn="ctr"/>
            <a:r>
              <a:rPr lang="ko-KR" altLang="en-US" sz="2000" b="1" dirty="0" smtClean="0">
                <a:latin typeface="10X10" pitchFamily="50" charset="-127"/>
                <a:ea typeface="10X10" pitchFamily="50" charset="-127"/>
              </a:rPr>
              <a:t>기술교육</a:t>
            </a:r>
            <a:endParaRPr lang="ko-KR" altLang="en-US" sz="2000" b="1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6" name="Rectangle 304"/>
          <p:cNvSpPr>
            <a:spLocks noChangeArrowheads="1"/>
          </p:cNvSpPr>
          <p:nvPr/>
        </p:nvSpPr>
        <p:spPr bwMode="auto">
          <a:xfrm>
            <a:off x="179512" y="2348880"/>
            <a:ext cx="2376264" cy="9618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0">
              <a:lnSpc>
                <a:spcPct val="150000"/>
              </a:lnSpc>
              <a:defRPr/>
            </a:pP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10X10" pitchFamily="50" charset="-127"/>
                <a:ea typeface="10X10" pitchFamily="50" charset="-127"/>
                <a:cs typeface="굴림" charset="0"/>
              </a:rPr>
              <a:t>부적합 및 법 위반 재발방지 기술지원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10X10" pitchFamily="50" charset="-127"/>
              <a:ea typeface="10X10" pitchFamily="50" charset="-127"/>
              <a:cs typeface="굴림" charset="0"/>
            </a:endParaRPr>
          </a:p>
        </p:txBody>
      </p:sp>
      <p:sp>
        <p:nvSpPr>
          <p:cNvPr id="27" name="Rectangle 124"/>
          <p:cNvSpPr>
            <a:spLocks noChangeArrowheads="1"/>
          </p:cNvSpPr>
          <p:nvPr/>
        </p:nvSpPr>
        <p:spPr bwMode="auto">
          <a:xfrm>
            <a:off x="7236296" y="4666317"/>
            <a:ext cx="15121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10X10" pitchFamily="50" charset="-127"/>
                <a:ea typeface="10X10" pitchFamily="50" charset="-127"/>
                <a:cs typeface="굴림" charset="0"/>
              </a:rPr>
              <a:t>HACCP 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10X10" pitchFamily="50" charset="-127"/>
                <a:ea typeface="10X10" pitchFamily="50" charset="-127"/>
                <a:cs typeface="굴림" charset="0"/>
              </a:rPr>
              <a:t>관련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10X10" pitchFamily="50" charset="-127"/>
                <a:ea typeface="10X10" pitchFamily="50" charset="-127"/>
                <a:cs typeface="굴림" charset="0"/>
              </a:rPr>
              <a:t> 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10X10" pitchFamily="50" charset="-127"/>
                <a:ea typeface="10X10" pitchFamily="50" charset="-127"/>
                <a:cs typeface="굴림" charset="0"/>
              </a:rPr>
              <a:t>긴급 알림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10X10" pitchFamily="50" charset="-127"/>
              <a:ea typeface="10X10" pitchFamily="50" charset="-127"/>
              <a:cs typeface="굴림" charset="0"/>
            </a:endParaRPr>
          </a:p>
        </p:txBody>
      </p:sp>
      <p:sp>
        <p:nvSpPr>
          <p:cNvPr id="28" name="Rectangle 124"/>
          <p:cNvSpPr>
            <a:spLocks noChangeArrowheads="1"/>
          </p:cNvSpPr>
          <p:nvPr/>
        </p:nvSpPr>
        <p:spPr bwMode="auto">
          <a:xfrm>
            <a:off x="395536" y="4809346"/>
            <a:ext cx="21111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latinLnBrk="0">
              <a:defRPr/>
            </a:pP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10X10" pitchFamily="50" charset="-127"/>
                <a:ea typeface="10X10" pitchFamily="50" charset="-127"/>
                <a:cs typeface="굴림" charset="0"/>
              </a:rPr>
              <a:t>개선사례 중심 기술교육 운영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10X10" pitchFamily="50" charset="-127"/>
              <a:ea typeface="10X10" pitchFamily="50" charset="-127"/>
              <a:cs typeface="굴림" charset="0"/>
            </a:endParaRPr>
          </a:p>
        </p:txBody>
      </p:sp>
      <p:grpSp>
        <p:nvGrpSpPr>
          <p:cNvPr id="29" name="그룹 97"/>
          <p:cNvGrpSpPr>
            <a:grpSpLocks/>
          </p:cNvGrpSpPr>
          <p:nvPr/>
        </p:nvGrpSpPr>
        <p:grpSpPr bwMode="auto">
          <a:xfrm>
            <a:off x="323528" y="1629207"/>
            <a:ext cx="633412" cy="736600"/>
            <a:chOff x="6285099" y="2297112"/>
            <a:chExt cx="633413" cy="737072"/>
          </a:xfrm>
        </p:grpSpPr>
        <p:grpSp>
          <p:nvGrpSpPr>
            <p:cNvPr id="30" name="Group 125"/>
            <p:cNvGrpSpPr>
              <a:grpSpLocks/>
            </p:cNvGrpSpPr>
            <p:nvPr/>
          </p:nvGrpSpPr>
          <p:grpSpPr bwMode="auto">
            <a:xfrm>
              <a:off x="6285099" y="2816697"/>
              <a:ext cx="217488" cy="217487"/>
              <a:chOff x="2200" y="1298"/>
              <a:chExt cx="1230" cy="1232"/>
            </a:xfrm>
          </p:grpSpPr>
          <p:sp>
            <p:nvSpPr>
              <p:cNvPr id="32" name="Oval 126"/>
              <p:cNvSpPr>
                <a:spLocks noChangeArrowheads="1"/>
              </p:cNvSpPr>
              <p:nvPr/>
            </p:nvSpPr>
            <p:spPr bwMode="gray">
              <a:xfrm>
                <a:off x="2200" y="1297"/>
                <a:ext cx="1230" cy="123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33" name="Oval 127"/>
              <p:cNvSpPr>
                <a:spLocks noChangeArrowheads="1"/>
              </p:cNvSpPr>
              <p:nvPr/>
            </p:nvSpPr>
            <p:spPr bwMode="gray">
              <a:xfrm>
                <a:off x="2218" y="1306"/>
                <a:ext cx="1194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34" name="Oval 128"/>
              <p:cNvSpPr>
                <a:spLocks noChangeArrowheads="1"/>
              </p:cNvSpPr>
              <p:nvPr/>
            </p:nvSpPr>
            <p:spPr bwMode="gray">
              <a:xfrm>
                <a:off x="2227" y="1369"/>
                <a:ext cx="1140" cy="11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35" name="Oval 129"/>
              <p:cNvSpPr>
                <a:spLocks noChangeArrowheads="1"/>
              </p:cNvSpPr>
              <p:nvPr/>
            </p:nvSpPr>
            <p:spPr bwMode="gray">
              <a:xfrm>
                <a:off x="2290" y="1396"/>
                <a:ext cx="1024" cy="9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pic>
          <p:nvPicPr>
            <p:cNvPr id="31" name="Picture 158" descr="MC900434741[1]"/>
            <p:cNvPicPr>
              <a:picLocks noChangeAspect="1" noChangeArrowheads="1"/>
            </p:cNvPicPr>
            <p:nvPr/>
          </p:nvPicPr>
          <p:blipFill>
            <a:blip r:embed="rId2" cstate="screen">
              <a:lum bright="30000"/>
              <a:grayscl/>
            </a:blip>
            <a:srcRect/>
            <a:stretch>
              <a:fillRect/>
            </a:stretch>
          </p:blipFill>
          <p:spPr bwMode="auto">
            <a:xfrm>
              <a:off x="6318437" y="2297112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" name="그룹 97"/>
          <p:cNvGrpSpPr>
            <a:grpSpLocks/>
          </p:cNvGrpSpPr>
          <p:nvPr/>
        </p:nvGrpSpPr>
        <p:grpSpPr bwMode="auto">
          <a:xfrm>
            <a:off x="323528" y="4005471"/>
            <a:ext cx="633412" cy="736600"/>
            <a:chOff x="6285099" y="2297112"/>
            <a:chExt cx="633413" cy="737072"/>
          </a:xfrm>
        </p:grpSpPr>
        <p:grpSp>
          <p:nvGrpSpPr>
            <p:cNvPr id="37" name="Group 125"/>
            <p:cNvGrpSpPr>
              <a:grpSpLocks/>
            </p:cNvGrpSpPr>
            <p:nvPr/>
          </p:nvGrpSpPr>
          <p:grpSpPr bwMode="auto">
            <a:xfrm>
              <a:off x="6285099" y="2816697"/>
              <a:ext cx="217488" cy="217487"/>
              <a:chOff x="2200" y="1298"/>
              <a:chExt cx="1230" cy="1232"/>
            </a:xfrm>
          </p:grpSpPr>
          <p:sp>
            <p:nvSpPr>
              <p:cNvPr id="39" name="Oval 126"/>
              <p:cNvSpPr>
                <a:spLocks noChangeArrowheads="1"/>
              </p:cNvSpPr>
              <p:nvPr/>
            </p:nvSpPr>
            <p:spPr bwMode="gray">
              <a:xfrm>
                <a:off x="2200" y="1297"/>
                <a:ext cx="1230" cy="123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0" name="Oval 127"/>
              <p:cNvSpPr>
                <a:spLocks noChangeArrowheads="1"/>
              </p:cNvSpPr>
              <p:nvPr/>
            </p:nvSpPr>
            <p:spPr bwMode="gray">
              <a:xfrm>
                <a:off x="2218" y="1306"/>
                <a:ext cx="1194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1" name="Oval 128"/>
              <p:cNvSpPr>
                <a:spLocks noChangeArrowheads="1"/>
              </p:cNvSpPr>
              <p:nvPr/>
            </p:nvSpPr>
            <p:spPr bwMode="gray">
              <a:xfrm>
                <a:off x="2227" y="1369"/>
                <a:ext cx="1140" cy="11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2" name="Oval 129"/>
              <p:cNvSpPr>
                <a:spLocks noChangeArrowheads="1"/>
              </p:cNvSpPr>
              <p:nvPr/>
            </p:nvSpPr>
            <p:spPr bwMode="gray">
              <a:xfrm>
                <a:off x="2290" y="1396"/>
                <a:ext cx="1024" cy="9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pic>
          <p:nvPicPr>
            <p:cNvPr id="38" name="Picture 158" descr="MC900434741[1]"/>
            <p:cNvPicPr>
              <a:picLocks noChangeAspect="1" noChangeArrowheads="1"/>
            </p:cNvPicPr>
            <p:nvPr/>
          </p:nvPicPr>
          <p:blipFill>
            <a:blip r:embed="rId2" cstate="screen">
              <a:lum bright="30000"/>
              <a:grayscl/>
            </a:blip>
            <a:srcRect/>
            <a:stretch>
              <a:fillRect/>
            </a:stretch>
          </p:blipFill>
          <p:spPr bwMode="auto">
            <a:xfrm>
              <a:off x="6318437" y="2297112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3" name="그룹 97"/>
          <p:cNvGrpSpPr>
            <a:grpSpLocks/>
          </p:cNvGrpSpPr>
          <p:nvPr/>
        </p:nvGrpSpPr>
        <p:grpSpPr bwMode="auto">
          <a:xfrm>
            <a:off x="6804248" y="4005471"/>
            <a:ext cx="633412" cy="736600"/>
            <a:chOff x="6285099" y="2297112"/>
            <a:chExt cx="633413" cy="737072"/>
          </a:xfrm>
        </p:grpSpPr>
        <p:grpSp>
          <p:nvGrpSpPr>
            <p:cNvPr id="44" name="Group 125"/>
            <p:cNvGrpSpPr>
              <a:grpSpLocks/>
            </p:cNvGrpSpPr>
            <p:nvPr/>
          </p:nvGrpSpPr>
          <p:grpSpPr bwMode="auto">
            <a:xfrm>
              <a:off x="6285099" y="2816697"/>
              <a:ext cx="217488" cy="217487"/>
              <a:chOff x="2200" y="1298"/>
              <a:chExt cx="1230" cy="1232"/>
            </a:xfrm>
          </p:grpSpPr>
          <p:sp>
            <p:nvSpPr>
              <p:cNvPr id="46" name="Oval 126"/>
              <p:cNvSpPr>
                <a:spLocks noChangeArrowheads="1"/>
              </p:cNvSpPr>
              <p:nvPr/>
            </p:nvSpPr>
            <p:spPr bwMode="gray">
              <a:xfrm>
                <a:off x="2200" y="1297"/>
                <a:ext cx="1230" cy="123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7" name="Oval 127"/>
              <p:cNvSpPr>
                <a:spLocks noChangeArrowheads="1"/>
              </p:cNvSpPr>
              <p:nvPr/>
            </p:nvSpPr>
            <p:spPr bwMode="gray">
              <a:xfrm>
                <a:off x="2218" y="1306"/>
                <a:ext cx="1194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8" name="Oval 128"/>
              <p:cNvSpPr>
                <a:spLocks noChangeArrowheads="1"/>
              </p:cNvSpPr>
              <p:nvPr/>
            </p:nvSpPr>
            <p:spPr bwMode="gray">
              <a:xfrm>
                <a:off x="2227" y="1369"/>
                <a:ext cx="1140" cy="11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9" name="Oval 129"/>
              <p:cNvSpPr>
                <a:spLocks noChangeArrowheads="1"/>
              </p:cNvSpPr>
              <p:nvPr/>
            </p:nvSpPr>
            <p:spPr bwMode="gray">
              <a:xfrm>
                <a:off x="2290" y="1396"/>
                <a:ext cx="1024" cy="9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pic>
          <p:nvPicPr>
            <p:cNvPr id="45" name="Picture 158" descr="MC900434741[1]"/>
            <p:cNvPicPr>
              <a:picLocks noChangeAspect="1" noChangeArrowheads="1"/>
            </p:cNvPicPr>
            <p:nvPr/>
          </p:nvPicPr>
          <p:blipFill>
            <a:blip r:embed="rId2" cstate="screen">
              <a:lum bright="30000"/>
              <a:grayscl/>
            </a:blip>
            <a:srcRect/>
            <a:stretch>
              <a:fillRect/>
            </a:stretch>
          </p:blipFill>
          <p:spPr bwMode="auto">
            <a:xfrm>
              <a:off x="6318437" y="2297112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0" name="그룹 97"/>
          <p:cNvGrpSpPr>
            <a:grpSpLocks/>
          </p:cNvGrpSpPr>
          <p:nvPr/>
        </p:nvGrpSpPr>
        <p:grpSpPr bwMode="auto">
          <a:xfrm>
            <a:off x="6876256" y="1629207"/>
            <a:ext cx="633412" cy="736600"/>
            <a:chOff x="6285099" y="2297112"/>
            <a:chExt cx="633413" cy="737072"/>
          </a:xfrm>
        </p:grpSpPr>
        <p:grpSp>
          <p:nvGrpSpPr>
            <p:cNvPr id="51" name="Group 125"/>
            <p:cNvGrpSpPr>
              <a:grpSpLocks/>
            </p:cNvGrpSpPr>
            <p:nvPr/>
          </p:nvGrpSpPr>
          <p:grpSpPr bwMode="auto">
            <a:xfrm>
              <a:off x="6285099" y="2816697"/>
              <a:ext cx="217488" cy="217487"/>
              <a:chOff x="2200" y="1298"/>
              <a:chExt cx="1230" cy="1232"/>
            </a:xfrm>
          </p:grpSpPr>
          <p:sp>
            <p:nvSpPr>
              <p:cNvPr id="53" name="Oval 126"/>
              <p:cNvSpPr>
                <a:spLocks noChangeArrowheads="1"/>
              </p:cNvSpPr>
              <p:nvPr/>
            </p:nvSpPr>
            <p:spPr bwMode="gray">
              <a:xfrm>
                <a:off x="2200" y="1297"/>
                <a:ext cx="1230" cy="123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54" name="Oval 127"/>
              <p:cNvSpPr>
                <a:spLocks noChangeArrowheads="1"/>
              </p:cNvSpPr>
              <p:nvPr/>
            </p:nvSpPr>
            <p:spPr bwMode="gray">
              <a:xfrm>
                <a:off x="2218" y="1306"/>
                <a:ext cx="1194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55" name="Oval 128"/>
              <p:cNvSpPr>
                <a:spLocks noChangeArrowheads="1"/>
              </p:cNvSpPr>
              <p:nvPr/>
            </p:nvSpPr>
            <p:spPr bwMode="gray">
              <a:xfrm>
                <a:off x="2227" y="1369"/>
                <a:ext cx="1140" cy="11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56" name="Oval 129"/>
              <p:cNvSpPr>
                <a:spLocks noChangeArrowheads="1"/>
              </p:cNvSpPr>
              <p:nvPr/>
            </p:nvSpPr>
            <p:spPr bwMode="gray">
              <a:xfrm>
                <a:off x="2290" y="1396"/>
                <a:ext cx="1024" cy="9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pic>
          <p:nvPicPr>
            <p:cNvPr id="52" name="Picture 158" descr="MC900434741[1]"/>
            <p:cNvPicPr>
              <a:picLocks noChangeAspect="1" noChangeArrowheads="1"/>
            </p:cNvPicPr>
            <p:nvPr/>
          </p:nvPicPr>
          <p:blipFill>
            <a:blip r:embed="rId2" cstate="screen">
              <a:lum bright="30000"/>
              <a:grayscl/>
            </a:blip>
            <a:srcRect/>
            <a:stretch>
              <a:fillRect/>
            </a:stretch>
          </p:blipFill>
          <p:spPr bwMode="auto">
            <a:xfrm>
              <a:off x="6318437" y="2297112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" name="Rectangle 124"/>
          <p:cNvSpPr>
            <a:spLocks noChangeArrowheads="1"/>
          </p:cNvSpPr>
          <p:nvPr/>
        </p:nvSpPr>
        <p:spPr bwMode="auto">
          <a:xfrm>
            <a:off x="7092280" y="2348880"/>
            <a:ext cx="1656184" cy="96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latinLnBrk="0">
              <a:lnSpc>
                <a:spcPct val="150000"/>
              </a:lnSpc>
              <a:defRPr/>
            </a:pP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10X10" pitchFamily="50" charset="-127"/>
                <a:ea typeface="10X10" pitchFamily="50" charset="-127"/>
                <a:cs typeface="굴림" charset="0"/>
              </a:rPr>
              <a:t>기준 적정성 검토 기술지원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latin typeface="10X10" pitchFamily="50" charset="-127"/>
              <a:ea typeface="10X10" pitchFamily="50" charset="-127"/>
              <a:cs typeface="굴림" charset="0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사후관리 기술지원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직사각형 61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사후관리 기술지도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–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지원 개요 </a:t>
            </a:r>
            <a:endParaRPr lang="en-US" altLang="ko-KR" sz="22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232377664" descr="EMB00003d6427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06" y="5395495"/>
            <a:ext cx="758750" cy="8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16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7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사후관리 기술지원</a:t>
              </a: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사후관리 </a:t>
            </a: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기술지도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-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주요내용</a:t>
            </a:r>
            <a:endParaRPr lang="en-US" altLang="ko-KR" sz="22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cxnSp>
        <p:nvCxnSpPr>
          <p:cNvPr id="66" name="직선 연결선 65"/>
          <p:cNvCxnSpPr/>
          <p:nvPr/>
        </p:nvCxnSpPr>
        <p:spPr>
          <a:xfrm>
            <a:off x="108678" y="1772816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그룹 66"/>
          <p:cNvGrpSpPr/>
          <p:nvPr/>
        </p:nvGrpSpPr>
        <p:grpSpPr>
          <a:xfrm>
            <a:off x="1187624" y="3406260"/>
            <a:ext cx="502649" cy="325062"/>
            <a:chOff x="5395913" y="3219451"/>
            <a:chExt cx="739775" cy="585787"/>
          </a:xfrm>
          <a:solidFill>
            <a:schemeClr val="bg1"/>
          </a:solidFill>
        </p:grpSpPr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5522913" y="3738563"/>
              <a:ext cx="485775" cy="66675"/>
            </a:xfrm>
            <a:custGeom>
              <a:avLst/>
              <a:gdLst>
                <a:gd name="T0" fmla="*/ 229 w 246"/>
                <a:gd name="T1" fmla="*/ 0 h 34"/>
                <a:gd name="T2" fmla="*/ 17 w 246"/>
                <a:gd name="T3" fmla="*/ 0 h 34"/>
                <a:gd name="T4" fmla="*/ 0 w 246"/>
                <a:gd name="T5" fmla="*/ 17 h 34"/>
                <a:gd name="T6" fmla="*/ 17 w 246"/>
                <a:gd name="T7" fmla="*/ 34 h 34"/>
                <a:gd name="T8" fmla="*/ 229 w 246"/>
                <a:gd name="T9" fmla="*/ 34 h 34"/>
                <a:gd name="T10" fmla="*/ 246 w 246"/>
                <a:gd name="T11" fmla="*/ 17 h 34"/>
                <a:gd name="T12" fmla="*/ 229 w 246"/>
                <a:gd name="T13" fmla="*/ 0 h 34"/>
                <a:gd name="T14" fmla="*/ 229 w 246"/>
                <a:gd name="T15" fmla="*/ 0 h 34"/>
                <a:gd name="T16" fmla="*/ 229 w 24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4">
                  <a:moveTo>
                    <a:pt x="229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38" y="34"/>
                    <a:pt x="246" y="27"/>
                    <a:pt x="246" y="17"/>
                  </a:cubicBezTo>
                  <a:cubicBezTo>
                    <a:pt x="246" y="8"/>
                    <a:pt x="238" y="0"/>
                    <a:pt x="229" y="0"/>
                  </a:cubicBezTo>
                  <a:close/>
                  <a:moveTo>
                    <a:pt x="229" y="0"/>
                  </a:moveTo>
                  <a:cubicBezTo>
                    <a:pt x="229" y="0"/>
                    <a:pt x="229" y="0"/>
                    <a:pt x="2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Freeform 64"/>
            <p:cNvSpPr>
              <a:spLocks noEditPoints="1"/>
            </p:cNvSpPr>
            <p:nvPr/>
          </p:nvSpPr>
          <p:spPr bwMode="auto">
            <a:xfrm>
              <a:off x="5514975" y="3462338"/>
              <a:ext cx="49213" cy="133350"/>
            </a:xfrm>
            <a:custGeom>
              <a:avLst/>
              <a:gdLst>
                <a:gd name="T0" fmla="*/ 0 w 25"/>
                <a:gd name="T1" fmla="*/ 13 h 68"/>
                <a:gd name="T2" fmla="*/ 0 w 25"/>
                <a:gd name="T3" fmla="*/ 55 h 68"/>
                <a:gd name="T4" fmla="*/ 12 w 25"/>
                <a:gd name="T5" fmla="*/ 68 h 68"/>
                <a:gd name="T6" fmla="*/ 25 w 25"/>
                <a:gd name="T7" fmla="*/ 55 h 68"/>
                <a:gd name="T8" fmla="*/ 25 w 25"/>
                <a:gd name="T9" fmla="*/ 13 h 68"/>
                <a:gd name="T10" fmla="*/ 12 w 25"/>
                <a:gd name="T11" fmla="*/ 0 h 68"/>
                <a:gd name="T12" fmla="*/ 0 w 25"/>
                <a:gd name="T13" fmla="*/ 13 h 68"/>
                <a:gd name="T14" fmla="*/ 0 w 25"/>
                <a:gd name="T15" fmla="*/ 13 h 68"/>
                <a:gd name="T16" fmla="*/ 0 w 25"/>
                <a:gd name="T17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8">
                  <a:moveTo>
                    <a:pt x="0" y="13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2"/>
                    <a:pt x="5" y="68"/>
                    <a:pt x="12" y="68"/>
                  </a:cubicBezTo>
                  <a:cubicBezTo>
                    <a:pt x="20" y="68"/>
                    <a:pt x="25" y="62"/>
                    <a:pt x="25" y="5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Freeform 65"/>
            <p:cNvSpPr>
              <a:spLocks noEditPoints="1"/>
            </p:cNvSpPr>
            <p:nvPr/>
          </p:nvSpPr>
          <p:spPr bwMode="auto">
            <a:xfrm>
              <a:off x="5597525" y="3427413"/>
              <a:ext cx="52388" cy="168275"/>
            </a:xfrm>
            <a:custGeom>
              <a:avLst/>
              <a:gdLst>
                <a:gd name="T0" fmla="*/ 0 w 26"/>
                <a:gd name="T1" fmla="*/ 13 h 85"/>
                <a:gd name="T2" fmla="*/ 0 w 26"/>
                <a:gd name="T3" fmla="*/ 72 h 85"/>
                <a:gd name="T4" fmla="*/ 13 w 26"/>
                <a:gd name="T5" fmla="*/ 85 h 85"/>
                <a:gd name="T6" fmla="*/ 26 w 26"/>
                <a:gd name="T7" fmla="*/ 72 h 85"/>
                <a:gd name="T8" fmla="*/ 26 w 26"/>
                <a:gd name="T9" fmla="*/ 13 h 85"/>
                <a:gd name="T10" fmla="*/ 13 w 26"/>
                <a:gd name="T11" fmla="*/ 0 h 85"/>
                <a:gd name="T12" fmla="*/ 0 w 26"/>
                <a:gd name="T13" fmla="*/ 13 h 85"/>
                <a:gd name="T14" fmla="*/ 0 w 26"/>
                <a:gd name="T15" fmla="*/ 13 h 85"/>
                <a:gd name="T16" fmla="*/ 0 w 26"/>
                <a:gd name="T17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85">
                  <a:moveTo>
                    <a:pt x="0" y="13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79"/>
                    <a:pt x="6" y="85"/>
                    <a:pt x="13" y="85"/>
                  </a:cubicBezTo>
                  <a:cubicBezTo>
                    <a:pt x="20" y="85"/>
                    <a:pt x="26" y="79"/>
                    <a:pt x="26" y="7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Freeform 66"/>
            <p:cNvSpPr>
              <a:spLocks noEditPoints="1"/>
            </p:cNvSpPr>
            <p:nvPr/>
          </p:nvSpPr>
          <p:spPr bwMode="auto">
            <a:xfrm>
              <a:off x="5683250" y="3394076"/>
              <a:ext cx="49213" cy="201613"/>
            </a:xfrm>
            <a:custGeom>
              <a:avLst/>
              <a:gdLst>
                <a:gd name="T0" fmla="*/ 0 w 25"/>
                <a:gd name="T1" fmla="*/ 13 h 102"/>
                <a:gd name="T2" fmla="*/ 0 w 25"/>
                <a:gd name="T3" fmla="*/ 89 h 102"/>
                <a:gd name="T4" fmla="*/ 12 w 25"/>
                <a:gd name="T5" fmla="*/ 102 h 102"/>
                <a:gd name="T6" fmla="*/ 25 w 25"/>
                <a:gd name="T7" fmla="*/ 89 h 102"/>
                <a:gd name="T8" fmla="*/ 25 w 25"/>
                <a:gd name="T9" fmla="*/ 13 h 102"/>
                <a:gd name="T10" fmla="*/ 12 w 25"/>
                <a:gd name="T11" fmla="*/ 0 h 102"/>
                <a:gd name="T12" fmla="*/ 0 w 25"/>
                <a:gd name="T13" fmla="*/ 13 h 102"/>
                <a:gd name="T14" fmla="*/ 0 w 25"/>
                <a:gd name="T15" fmla="*/ 13 h 102"/>
                <a:gd name="T16" fmla="*/ 0 w 25"/>
                <a:gd name="T17" fmla="*/ 1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2">
                  <a:moveTo>
                    <a:pt x="0" y="13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96"/>
                    <a:pt x="5" y="102"/>
                    <a:pt x="12" y="102"/>
                  </a:cubicBezTo>
                  <a:cubicBezTo>
                    <a:pt x="19" y="102"/>
                    <a:pt x="25" y="96"/>
                    <a:pt x="25" y="8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Freeform 67"/>
            <p:cNvSpPr>
              <a:spLocks noEditPoints="1"/>
            </p:cNvSpPr>
            <p:nvPr/>
          </p:nvSpPr>
          <p:spPr bwMode="auto">
            <a:xfrm>
              <a:off x="5395913" y="3219451"/>
              <a:ext cx="739775" cy="485775"/>
            </a:xfrm>
            <a:custGeom>
              <a:avLst/>
              <a:gdLst>
                <a:gd name="T0" fmla="*/ 357 w 374"/>
                <a:gd name="T1" fmla="*/ 0 h 246"/>
                <a:gd name="T2" fmla="*/ 17 w 374"/>
                <a:gd name="T3" fmla="*/ 0 h 246"/>
                <a:gd name="T4" fmla="*/ 0 w 374"/>
                <a:gd name="T5" fmla="*/ 17 h 246"/>
                <a:gd name="T6" fmla="*/ 0 w 374"/>
                <a:gd name="T7" fmla="*/ 229 h 246"/>
                <a:gd name="T8" fmla="*/ 17 w 374"/>
                <a:gd name="T9" fmla="*/ 246 h 246"/>
                <a:gd name="T10" fmla="*/ 341 w 374"/>
                <a:gd name="T11" fmla="*/ 246 h 246"/>
                <a:gd name="T12" fmla="*/ 340 w 374"/>
                <a:gd name="T13" fmla="*/ 245 h 246"/>
                <a:gd name="T14" fmla="*/ 316 w 374"/>
                <a:gd name="T15" fmla="*/ 222 h 246"/>
                <a:gd name="T16" fmla="*/ 272 w 374"/>
                <a:gd name="T17" fmla="*/ 233 h 246"/>
                <a:gd name="T18" fmla="*/ 214 w 374"/>
                <a:gd name="T19" fmla="*/ 212 h 246"/>
                <a:gd name="T20" fmla="*/ 34 w 374"/>
                <a:gd name="T21" fmla="*/ 212 h 246"/>
                <a:gd name="T22" fmla="*/ 34 w 374"/>
                <a:gd name="T23" fmla="*/ 34 h 246"/>
                <a:gd name="T24" fmla="*/ 340 w 374"/>
                <a:gd name="T25" fmla="*/ 34 h 246"/>
                <a:gd name="T26" fmla="*/ 340 w 374"/>
                <a:gd name="T27" fmla="*/ 82 h 246"/>
                <a:gd name="T28" fmla="*/ 363 w 374"/>
                <a:gd name="T29" fmla="*/ 142 h 246"/>
                <a:gd name="T30" fmla="*/ 351 w 374"/>
                <a:gd name="T31" fmla="*/ 187 h 246"/>
                <a:gd name="T32" fmla="*/ 374 w 374"/>
                <a:gd name="T33" fmla="*/ 210 h 246"/>
                <a:gd name="T34" fmla="*/ 374 w 374"/>
                <a:gd name="T35" fmla="*/ 17 h 246"/>
                <a:gd name="T36" fmla="*/ 357 w 374"/>
                <a:gd name="T37" fmla="*/ 0 h 246"/>
                <a:gd name="T38" fmla="*/ 357 w 374"/>
                <a:gd name="T39" fmla="*/ 0 h 246"/>
                <a:gd name="T40" fmla="*/ 357 w 374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4" h="246">
                  <a:moveTo>
                    <a:pt x="35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39"/>
                    <a:pt x="8" y="246"/>
                    <a:pt x="17" y="246"/>
                  </a:cubicBezTo>
                  <a:cubicBezTo>
                    <a:pt x="341" y="246"/>
                    <a:pt x="341" y="246"/>
                    <a:pt x="341" y="246"/>
                  </a:cubicBezTo>
                  <a:cubicBezTo>
                    <a:pt x="341" y="246"/>
                    <a:pt x="340" y="246"/>
                    <a:pt x="340" y="245"/>
                  </a:cubicBezTo>
                  <a:cubicBezTo>
                    <a:pt x="316" y="222"/>
                    <a:pt x="316" y="222"/>
                    <a:pt x="316" y="222"/>
                  </a:cubicBezTo>
                  <a:cubicBezTo>
                    <a:pt x="303" y="229"/>
                    <a:pt x="287" y="233"/>
                    <a:pt x="272" y="233"/>
                  </a:cubicBezTo>
                  <a:cubicBezTo>
                    <a:pt x="250" y="233"/>
                    <a:pt x="230" y="226"/>
                    <a:pt x="214" y="212"/>
                  </a:cubicBezTo>
                  <a:cubicBezTo>
                    <a:pt x="34" y="212"/>
                    <a:pt x="34" y="212"/>
                    <a:pt x="34" y="21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0" y="34"/>
                    <a:pt x="340" y="34"/>
                    <a:pt x="340" y="34"/>
                  </a:cubicBezTo>
                  <a:cubicBezTo>
                    <a:pt x="340" y="82"/>
                    <a:pt x="340" y="82"/>
                    <a:pt x="340" y="82"/>
                  </a:cubicBezTo>
                  <a:cubicBezTo>
                    <a:pt x="354" y="99"/>
                    <a:pt x="363" y="120"/>
                    <a:pt x="363" y="142"/>
                  </a:cubicBezTo>
                  <a:cubicBezTo>
                    <a:pt x="363" y="158"/>
                    <a:pt x="359" y="173"/>
                    <a:pt x="351" y="187"/>
                  </a:cubicBezTo>
                  <a:cubicBezTo>
                    <a:pt x="374" y="210"/>
                    <a:pt x="374" y="210"/>
                    <a:pt x="374" y="210"/>
                  </a:cubicBezTo>
                  <a:cubicBezTo>
                    <a:pt x="374" y="17"/>
                    <a:pt x="374" y="17"/>
                    <a:pt x="374" y="17"/>
                  </a:cubicBezTo>
                  <a:cubicBezTo>
                    <a:pt x="374" y="8"/>
                    <a:pt x="366" y="0"/>
                    <a:pt x="357" y="0"/>
                  </a:cubicBezTo>
                  <a:close/>
                  <a:moveTo>
                    <a:pt x="357" y="0"/>
                  </a:moveTo>
                  <a:cubicBezTo>
                    <a:pt x="357" y="0"/>
                    <a:pt x="357" y="0"/>
                    <a:pt x="3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Freeform 68"/>
            <p:cNvSpPr>
              <a:spLocks noEditPoints="1"/>
            </p:cNvSpPr>
            <p:nvPr/>
          </p:nvSpPr>
          <p:spPr bwMode="auto">
            <a:xfrm>
              <a:off x="5784850" y="3352801"/>
              <a:ext cx="331788" cy="330200"/>
            </a:xfrm>
            <a:custGeom>
              <a:avLst/>
              <a:gdLst>
                <a:gd name="T0" fmla="*/ 140 w 168"/>
                <a:gd name="T1" fmla="*/ 129 h 167"/>
                <a:gd name="T2" fmla="*/ 134 w 168"/>
                <a:gd name="T3" fmla="*/ 127 h 167"/>
                <a:gd name="T4" fmla="*/ 130 w 168"/>
                <a:gd name="T5" fmla="*/ 123 h 167"/>
                <a:gd name="T6" fmla="*/ 149 w 168"/>
                <a:gd name="T7" fmla="*/ 74 h 167"/>
                <a:gd name="T8" fmla="*/ 127 w 168"/>
                <a:gd name="T9" fmla="*/ 22 h 167"/>
                <a:gd name="T10" fmla="*/ 75 w 168"/>
                <a:gd name="T11" fmla="*/ 0 h 167"/>
                <a:gd name="T12" fmla="*/ 22 w 168"/>
                <a:gd name="T13" fmla="*/ 22 h 167"/>
                <a:gd name="T14" fmla="*/ 0 w 168"/>
                <a:gd name="T15" fmla="*/ 74 h 167"/>
                <a:gd name="T16" fmla="*/ 22 w 168"/>
                <a:gd name="T17" fmla="*/ 127 h 167"/>
                <a:gd name="T18" fmla="*/ 75 w 168"/>
                <a:gd name="T19" fmla="*/ 148 h 167"/>
                <a:gd name="T20" fmla="*/ 123 w 168"/>
                <a:gd name="T21" fmla="*/ 130 h 167"/>
                <a:gd name="T22" fmla="*/ 127 w 168"/>
                <a:gd name="T23" fmla="*/ 133 h 167"/>
                <a:gd name="T24" fmla="*/ 129 w 168"/>
                <a:gd name="T25" fmla="*/ 140 h 167"/>
                <a:gd name="T26" fmla="*/ 155 w 168"/>
                <a:gd name="T27" fmla="*/ 165 h 167"/>
                <a:gd name="T28" fmla="*/ 160 w 168"/>
                <a:gd name="T29" fmla="*/ 167 h 167"/>
                <a:gd name="T30" fmla="*/ 165 w 168"/>
                <a:gd name="T31" fmla="*/ 165 h 167"/>
                <a:gd name="T32" fmla="*/ 165 w 168"/>
                <a:gd name="T33" fmla="*/ 154 h 167"/>
                <a:gd name="T34" fmla="*/ 140 w 168"/>
                <a:gd name="T35" fmla="*/ 129 h 167"/>
                <a:gd name="T36" fmla="*/ 116 w 168"/>
                <a:gd name="T37" fmla="*/ 116 h 167"/>
                <a:gd name="T38" fmla="*/ 75 w 168"/>
                <a:gd name="T39" fmla="*/ 133 h 167"/>
                <a:gd name="T40" fmla="*/ 33 w 168"/>
                <a:gd name="T41" fmla="*/ 116 h 167"/>
                <a:gd name="T42" fmla="*/ 16 w 168"/>
                <a:gd name="T43" fmla="*/ 74 h 167"/>
                <a:gd name="T44" fmla="*/ 33 w 168"/>
                <a:gd name="T45" fmla="*/ 33 h 167"/>
                <a:gd name="T46" fmla="*/ 75 w 168"/>
                <a:gd name="T47" fmla="*/ 15 h 167"/>
                <a:gd name="T48" fmla="*/ 116 w 168"/>
                <a:gd name="T49" fmla="*/ 33 h 167"/>
                <a:gd name="T50" fmla="*/ 133 w 168"/>
                <a:gd name="T51" fmla="*/ 74 h 167"/>
                <a:gd name="T52" fmla="*/ 116 w 168"/>
                <a:gd name="T53" fmla="*/ 116 h 167"/>
                <a:gd name="T54" fmla="*/ 116 w 168"/>
                <a:gd name="T55" fmla="*/ 116 h 167"/>
                <a:gd name="T56" fmla="*/ 116 w 168"/>
                <a:gd name="T57" fmla="*/ 11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8" h="167">
                  <a:moveTo>
                    <a:pt x="140" y="129"/>
                  </a:moveTo>
                  <a:cubicBezTo>
                    <a:pt x="138" y="127"/>
                    <a:pt x="136" y="126"/>
                    <a:pt x="134" y="127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42" y="110"/>
                    <a:pt x="149" y="92"/>
                    <a:pt x="149" y="74"/>
                  </a:cubicBezTo>
                  <a:cubicBezTo>
                    <a:pt x="149" y="54"/>
                    <a:pt x="141" y="36"/>
                    <a:pt x="127" y="22"/>
                  </a:cubicBezTo>
                  <a:cubicBezTo>
                    <a:pt x="113" y="8"/>
                    <a:pt x="94" y="0"/>
                    <a:pt x="75" y="0"/>
                  </a:cubicBezTo>
                  <a:cubicBezTo>
                    <a:pt x="55" y="0"/>
                    <a:pt x="36" y="8"/>
                    <a:pt x="22" y="22"/>
                  </a:cubicBezTo>
                  <a:cubicBezTo>
                    <a:pt x="8" y="36"/>
                    <a:pt x="0" y="54"/>
                    <a:pt x="0" y="74"/>
                  </a:cubicBezTo>
                  <a:cubicBezTo>
                    <a:pt x="0" y="94"/>
                    <a:pt x="8" y="113"/>
                    <a:pt x="22" y="127"/>
                  </a:cubicBezTo>
                  <a:cubicBezTo>
                    <a:pt x="36" y="141"/>
                    <a:pt x="55" y="148"/>
                    <a:pt x="75" y="148"/>
                  </a:cubicBezTo>
                  <a:cubicBezTo>
                    <a:pt x="93" y="148"/>
                    <a:pt x="110" y="142"/>
                    <a:pt x="123" y="130"/>
                  </a:cubicBezTo>
                  <a:cubicBezTo>
                    <a:pt x="127" y="133"/>
                    <a:pt x="127" y="133"/>
                    <a:pt x="127" y="133"/>
                  </a:cubicBezTo>
                  <a:cubicBezTo>
                    <a:pt x="127" y="136"/>
                    <a:pt x="127" y="138"/>
                    <a:pt x="129" y="140"/>
                  </a:cubicBezTo>
                  <a:cubicBezTo>
                    <a:pt x="155" y="165"/>
                    <a:pt x="155" y="165"/>
                    <a:pt x="155" y="165"/>
                  </a:cubicBezTo>
                  <a:cubicBezTo>
                    <a:pt x="156" y="167"/>
                    <a:pt x="158" y="167"/>
                    <a:pt x="160" y="167"/>
                  </a:cubicBezTo>
                  <a:cubicBezTo>
                    <a:pt x="162" y="167"/>
                    <a:pt x="164" y="167"/>
                    <a:pt x="165" y="165"/>
                  </a:cubicBezTo>
                  <a:cubicBezTo>
                    <a:pt x="168" y="162"/>
                    <a:pt x="168" y="157"/>
                    <a:pt x="165" y="154"/>
                  </a:cubicBezTo>
                  <a:lnTo>
                    <a:pt x="140" y="129"/>
                  </a:lnTo>
                  <a:close/>
                  <a:moveTo>
                    <a:pt x="116" y="116"/>
                  </a:moveTo>
                  <a:cubicBezTo>
                    <a:pt x="105" y="127"/>
                    <a:pt x="90" y="133"/>
                    <a:pt x="75" y="133"/>
                  </a:cubicBezTo>
                  <a:cubicBezTo>
                    <a:pt x="59" y="133"/>
                    <a:pt x="44" y="127"/>
                    <a:pt x="33" y="116"/>
                  </a:cubicBezTo>
                  <a:cubicBezTo>
                    <a:pt x="22" y="105"/>
                    <a:pt x="16" y="90"/>
                    <a:pt x="16" y="74"/>
                  </a:cubicBezTo>
                  <a:cubicBezTo>
                    <a:pt x="16" y="59"/>
                    <a:pt x="22" y="44"/>
                    <a:pt x="33" y="33"/>
                  </a:cubicBezTo>
                  <a:cubicBezTo>
                    <a:pt x="44" y="22"/>
                    <a:pt x="59" y="15"/>
                    <a:pt x="75" y="15"/>
                  </a:cubicBezTo>
                  <a:cubicBezTo>
                    <a:pt x="90" y="15"/>
                    <a:pt x="105" y="22"/>
                    <a:pt x="116" y="33"/>
                  </a:cubicBezTo>
                  <a:cubicBezTo>
                    <a:pt x="127" y="44"/>
                    <a:pt x="133" y="59"/>
                    <a:pt x="133" y="74"/>
                  </a:cubicBezTo>
                  <a:cubicBezTo>
                    <a:pt x="133" y="90"/>
                    <a:pt x="127" y="105"/>
                    <a:pt x="116" y="116"/>
                  </a:cubicBezTo>
                  <a:close/>
                  <a:moveTo>
                    <a:pt x="116" y="116"/>
                  </a:moveTo>
                  <a:cubicBezTo>
                    <a:pt x="116" y="116"/>
                    <a:pt x="116" y="116"/>
                    <a:pt x="116" y="1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86" name="직사각형 85"/>
          <p:cNvSpPr/>
          <p:nvPr/>
        </p:nvSpPr>
        <p:spPr>
          <a:xfrm>
            <a:off x="147982" y="2387303"/>
            <a:ext cx="1565172" cy="301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b="1" dirty="0">
                <a:solidFill>
                  <a:schemeClr val="bg1"/>
                </a:solidFill>
              </a:rPr>
              <a:t>(full-service)</a:t>
            </a:r>
            <a:endParaRPr lang="en-US" altLang="ko-KR" dirty="0">
              <a:solidFill>
                <a:schemeClr val="bg1"/>
              </a:solidFill>
            </a:endParaRPr>
          </a:p>
        </p:txBody>
      </p:sp>
      <p:grpSp>
        <p:nvGrpSpPr>
          <p:cNvPr id="113" name="그룹 112"/>
          <p:cNvGrpSpPr/>
          <p:nvPr/>
        </p:nvGrpSpPr>
        <p:grpSpPr>
          <a:xfrm>
            <a:off x="251520" y="1929899"/>
            <a:ext cx="5334255" cy="338554"/>
            <a:chOff x="251520" y="1776922"/>
            <a:chExt cx="5334255" cy="338554"/>
          </a:xfrm>
        </p:grpSpPr>
        <p:sp>
          <p:nvSpPr>
            <p:cNvPr id="114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645320" y="1776922"/>
              <a:ext cx="4940455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정기 조사・평가 차등관리 업체 대상 기술지도</a:t>
              </a:r>
              <a:endPara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116" name="직사각형 115"/>
          <p:cNvSpPr/>
          <p:nvPr/>
        </p:nvSpPr>
        <p:spPr>
          <a:xfrm>
            <a:off x="323528" y="2280354"/>
            <a:ext cx="86771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대상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전년도 정기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조사・평가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결과 보완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미흡 등급 업체</a:t>
            </a:r>
            <a:r>
              <a:rPr lang="en-US" altLang="ko-KR" sz="1600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600" dirty="0">
                <a:latin typeface="10X10" pitchFamily="50" charset="-127"/>
                <a:ea typeface="10X10" pitchFamily="50" charset="-127"/>
              </a:rPr>
              <a:t>식품 및 축산물 안전관리인증기준 </a:t>
            </a:r>
            <a:r>
              <a:rPr lang="ko-KR" altLang="en-US" sz="1600" dirty="0" smtClean="0">
                <a:latin typeface="10X10" pitchFamily="50" charset="-127"/>
                <a:ea typeface="10X10" pitchFamily="50" charset="-127"/>
              </a:rPr>
              <a:t>고시</a:t>
            </a:r>
            <a:r>
              <a:rPr lang="en-US" altLang="ko-KR" sz="16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z="1600" dirty="0" smtClean="0">
                <a:latin typeface="10X10" pitchFamily="50" charset="-127"/>
                <a:ea typeface="10X10" pitchFamily="50" charset="-127"/>
              </a:rPr>
              <a:t>제 </a:t>
            </a:r>
            <a:r>
              <a:rPr lang="en-US" altLang="ko-KR" sz="1600" dirty="0">
                <a:latin typeface="10X10" pitchFamily="50" charset="-127"/>
                <a:ea typeface="10X10" pitchFamily="50" charset="-127"/>
              </a:rPr>
              <a:t>15</a:t>
            </a:r>
            <a:r>
              <a:rPr lang="ko-KR" altLang="en-US" sz="1600" dirty="0">
                <a:latin typeface="10X10" pitchFamily="50" charset="-127"/>
                <a:ea typeface="10X10" pitchFamily="50" charset="-127"/>
              </a:rPr>
              <a:t>조 </a:t>
            </a:r>
            <a:r>
              <a:rPr lang="en-US" altLang="ko-KR" sz="1600" dirty="0">
                <a:latin typeface="10X10" pitchFamily="50" charset="-127"/>
                <a:ea typeface="10X10" pitchFamily="50" charset="-127"/>
              </a:rPr>
              <a:t>6</a:t>
            </a:r>
            <a:r>
              <a:rPr lang="ko-KR" altLang="en-US" sz="1600" dirty="0">
                <a:latin typeface="10X10" pitchFamily="50" charset="-127"/>
                <a:ea typeface="10X10" pitchFamily="50" charset="-127"/>
              </a:rPr>
              <a:t>항 </a:t>
            </a:r>
            <a:r>
              <a:rPr lang="en-US" altLang="ko-KR" sz="1600" dirty="0">
                <a:latin typeface="10X10" pitchFamily="50" charset="-127"/>
                <a:ea typeface="10X10" pitchFamily="50" charset="-127"/>
              </a:rPr>
              <a:t>4~5</a:t>
            </a:r>
            <a:r>
              <a:rPr lang="ko-KR" altLang="en-US" sz="1600" dirty="0">
                <a:latin typeface="10X10" pitchFamily="50" charset="-127"/>
                <a:ea typeface="10X10" pitchFamily="50" charset="-127"/>
              </a:rPr>
              <a:t>호</a:t>
            </a:r>
            <a:r>
              <a:rPr lang="en-US" altLang="ko-KR" sz="1600" dirty="0">
                <a:latin typeface="10X10" pitchFamily="50" charset="-127"/>
                <a:ea typeface="10X10" pitchFamily="50" charset="-127"/>
              </a:rPr>
              <a:t>)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주요 </a:t>
            </a:r>
            <a:r>
              <a:rPr lang="ko-KR" altLang="en-US" dirty="0" err="1">
                <a:latin typeface="10X10" pitchFamily="50" charset="-127"/>
                <a:ea typeface="10X10" pitchFamily="50" charset="-127"/>
              </a:rPr>
              <a:t>지적사항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현장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관리기준서 및 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관련 일지 검토 및 보완사항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등 현장기술지도</a:t>
            </a:r>
            <a:endParaRPr lang="en-US" altLang="ko-KR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940152" y="971436"/>
            <a:ext cx="273630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관할 </a:t>
            </a:r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지원에서 </a:t>
            </a:r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선정 지원</a:t>
            </a:r>
            <a:endParaRPr lang="ko-KR" altLang="en-US" b="1" dirty="0">
              <a:solidFill>
                <a:schemeClr val="bg1"/>
              </a:solidFill>
              <a:latin typeface="10X10" pitchFamily="50" charset="-127"/>
              <a:ea typeface="10X10" pitchFamily="50" charset="-127"/>
            </a:endParaRPr>
          </a:p>
        </p:txBody>
      </p:sp>
      <p:grpSp>
        <p:nvGrpSpPr>
          <p:cNvPr id="39" name="그룹 38"/>
          <p:cNvGrpSpPr/>
          <p:nvPr/>
        </p:nvGrpSpPr>
        <p:grpSpPr>
          <a:xfrm>
            <a:off x="251520" y="3827949"/>
            <a:ext cx="4075898" cy="338554"/>
            <a:chOff x="251520" y="1776922"/>
            <a:chExt cx="4075898" cy="338554"/>
          </a:xfrm>
        </p:grpSpPr>
        <p:sp>
          <p:nvSpPr>
            <p:cNvPr id="40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645320" y="1776922"/>
              <a:ext cx="3682098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ko-KR" altLang="en-US" sz="2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 </a:t>
              </a:r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관련 법 위반 업체 대상 기술지도</a:t>
              </a:r>
              <a:endPara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42" name="직사각형 41"/>
          <p:cNvSpPr/>
          <p:nvPr/>
        </p:nvSpPr>
        <p:spPr>
          <a:xfrm>
            <a:off x="323528" y="4178404"/>
            <a:ext cx="86771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대상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전년도 식품위생법 및 축산물위생관리법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위반업체</a:t>
            </a:r>
            <a:r>
              <a:rPr lang="en-US" altLang="ko-KR" sz="1600" spc="-150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600" spc="-150" dirty="0" smtClean="0">
                <a:latin typeface="10X10" pitchFamily="50" charset="-127"/>
                <a:ea typeface="10X10" pitchFamily="50" charset="-127"/>
              </a:rPr>
              <a:t>국정감사 지적 및 사후관리 개선 대책</a:t>
            </a:r>
            <a:r>
              <a:rPr lang="en-US" altLang="ko-KR" sz="1600" spc="-150" dirty="0" smtClean="0">
                <a:latin typeface="10X10" pitchFamily="50" charset="-127"/>
                <a:ea typeface="10X10" pitchFamily="50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법 위반 경위 및 원인 분석을 통해 재발방지 현장기술지도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법 위반 이외 관리기준서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및 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관련 일지 검토 및 보완사항 등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현장기술지도 병행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108678" y="3645024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>
            <a:off x="108678" y="5733256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17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2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사후관리 기술지원</a:t>
              </a: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사후관리 </a:t>
            </a: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기술지도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-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주요내용</a:t>
            </a:r>
            <a:endParaRPr lang="en-US" altLang="ko-KR" sz="22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940152" y="971436"/>
            <a:ext cx="273630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관할 </a:t>
            </a:r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지원에서 </a:t>
            </a:r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선정 지원</a:t>
            </a:r>
            <a:endParaRPr lang="ko-KR" altLang="en-US" b="1" dirty="0">
              <a:solidFill>
                <a:schemeClr val="bg1"/>
              </a:solidFill>
              <a:latin typeface="10X10" pitchFamily="50" charset="-127"/>
              <a:ea typeface="10X10" pitchFamily="50" charset="-127"/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251520" y="1700808"/>
            <a:ext cx="3911943" cy="338554"/>
            <a:chOff x="251520" y="1776922"/>
            <a:chExt cx="3911943" cy="338554"/>
          </a:xfrm>
        </p:grpSpPr>
        <p:sp>
          <p:nvSpPr>
            <p:cNvPr id="44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645320" y="1776922"/>
              <a:ext cx="3518143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ko-KR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HACCP System </a:t>
              </a:r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개선 기술지도</a:t>
              </a:r>
              <a:endPara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46" name="직사각형 45"/>
          <p:cNvSpPr/>
          <p:nvPr/>
        </p:nvSpPr>
        <p:spPr>
          <a:xfrm>
            <a:off x="323528" y="2039362"/>
            <a:ext cx="8677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정의 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소규모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인증업체 중 잠재적 위험식품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(Potentially hazardous food : PHF)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및 제조공정 중 가열공정 없이 그대로 섭취하는 식품</a:t>
            </a:r>
          </a:p>
          <a:p>
            <a:pPr marL="285750" indent="-285750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’20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년 대상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김치류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땅콩 또는 견과류가공품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err="1">
                <a:latin typeface="10X10" pitchFamily="50" charset="-127"/>
                <a:ea typeface="10X10" pitchFamily="50" charset="-127"/>
              </a:rPr>
              <a:t>비가열소스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err="1">
                <a:latin typeface="10X10" pitchFamily="50" charset="-127"/>
                <a:ea typeface="10X10" pitchFamily="50" charset="-127"/>
              </a:rPr>
              <a:t>젓갈류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곡류가공품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복합조미식품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고춧가루 생산업체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>
                <a:latin typeface="10X10" pitchFamily="50" charset="-127"/>
                <a:ea typeface="10X10" pitchFamily="50" charset="-127"/>
              </a:rPr>
              <a:t>기준서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err="1">
                <a:latin typeface="10X10" pitchFamily="50" charset="-127"/>
                <a:ea typeface="10X10" pitchFamily="50" charset="-127"/>
              </a:rPr>
              <a:t>위해요소분석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·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유효성 검증 실험자료 및 </a:t>
            </a:r>
            <a:r>
              <a:rPr lang="ko-KR" altLang="en-US" dirty="0" err="1">
                <a:latin typeface="10X10" pitchFamily="50" charset="-127"/>
                <a:ea typeface="10X10" pitchFamily="50" charset="-127"/>
              </a:rPr>
              <a:t>중요관리점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 설정 근거자료 등 적정성 검토를 위한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현장기술지도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</p:txBody>
      </p:sp>
      <p:cxnSp>
        <p:nvCxnSpPr>
          <p:cNvPr id="33" name="직선 연결선 32"/>
          <p:cNvCxnSpPr/>
          <p:nvPr/>
        </p:nvCxnSpPr>
        <p:spPr>
          <a:xfrm>
            <a:off x="108678" y="1628800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그룹 33"/>
          <p:cNvGrpSpPr/>
          <p:nvPr/>
        </p:nvGrpSpPr>
        <p:grpSpPr>
          <a:xfrm>
            <a:off x="251520" y="4725144"/>
            <a:ext cx="5383884" cy="338554"/>
            <a:chOff x="251520" y="1776922"/>
            <a:chExt cx="5383884" cy="338554"/>
          </a:xfrm>
        </p:grpSpPr>
        <p:sp>
          <p:nvSpPr>
            <p:cNvPr id="35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45320" y="1776922"/>
              <a:ext cx="4990084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ko-KR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HACCP </a:t>
              </a:r>
              <a:r>
                <a:rPr lang="ko-KR" altLang="en-US" sz="2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안전정보 알림</a:t>
              </a:r>
              <a:r>
                <a:rPr lang="en-US" altLang="ko-KR" sz="2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(HACCP Alert)</a:t>
              </a:r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서비스</a:t>
              </a:r>
              <a:endPara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37" name="직사각형 36"/>
          <p:cNvSpPr/>
          <p:nvPr/>
        </p:nvSpPr>
        <p:spPr>
          <a:xfrm>
            <a:off x="323528" y="5075599"/>
            <a:ext cx="86771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>
                <a:latin typeface="10X10" pitchFamily="50" charset="-127"/>
                <a:ea typeface="10X10" pitchFamily="50" charset="-127"/>
              </a:rPr>
              <a:t>국내 식품사고 등 주요 이슈 발생 시 관리 및 개선방안 등 문자 알림</a:t>
            </a:r>
            <a:endParaRPr lang="en-US" altLang="ko-KR" dirty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대상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인증업체 중 희망하는 업체 대표자 및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팀장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신청방법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신청서 및 개인정보수집이용동의서 작성하여 제출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인증원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홈페이지 게시 예정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</p:txBody>
      </p:sp>
      <p:cxnSp>
        <p:nvCxnSpPr>
          <p:cNvPr id="38" name="직선 연결선 37"/>
          <p:cNvCxnSpPr/>
          <p:nvPr/>
        </p:nvCxnSpPr>
        <p:spPr>
          <a:xfrm>
            <a:off x="108678" y="4509120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>
            <a:off x="108678" y="6525344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_x232377664" descr="EMB00003d6427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107463"/>
            <a:ext cx="758750" cy="84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940152" y="4581128"/>
            <a:ext cx="273630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본원 접수 및 운영</a:t>
            </a:r>
            <a:endParaRPr lang="ko-KR" altLang="en-US" b="1" dirty="0">
              <a:solidFill>
                <a:schemeClr val="bg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2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18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사후관리 기술지원</a:t>
              </a: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사후관리 </a:t>
            </a: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기술지도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-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주요내용</a:t>
            </a:r>
            <a:endParaRPr lang="en-US" altLang="ko-KR" sz="22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cxnSp>
        <p:nvCxnSpPr>
          <p:cNvPr id="66" name="직선 연결선 65"/>
          <p:cNvCxnSpPr/>
          <p:nvPr/>
        </p:nvCxnSpPr>
        <p:spPr>
          <a:xfrm>
            <a:off x="108678" y="1556792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직사각형 85"/>
          <p:cNvSpPr/>
          <p:nvPr/>
        </p:nvSpPr>
        <p:spPr>
          <a:xfrm>
            <a:off x="147982" y="2171279"/>
            <a:ext cx="1565172" cy="3016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ko-KR" b="1" dirty="0">
                <a:solidFill>
                  <a:schemeClr val="bg1"/>
                </a:solidFill>
              </a:rPr>
              <a:t>(full-service)</a:t>
            </a:r>
            <a:endParaRPr lang="en-US" altLang="ko-KR" dirty="0">
              <a:solidFill>
                <a:schemeClr val="bg1"/>
              </a:solidFill>
            </a:endParaRPr>
          </a:p>
        </p:txBody>
      </p:sp>
      <p:cxnSp>
        <p:nvCxnSpPr>
          <p:cNvPr id="111" name="직선 연결선 110"/>
          <p:cNvCxnSpPr/>
          <p:nvPr/>
        </p:nvCxnSpPr>
        <p:spPr>
          <a:xfrm>
            <a:off x="108678" y="7677472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그룹 112"/>
          <p:cNvGrpSpPr/>
          <p:nvPr/>
        </p:nvGrpSpPr>
        <p:grpSpPr>
          <a:xfrm>
            <a:off x="251520" y="1615083"/>
            <a:ext cx="3388018" cy="338554"/>
            <a:chOff x="251520" y="1776922"/>
            <a:chExt cx="3388018" cy="338554"/>
          </a:xfrm>
        </p:grpSpPr>
        <p:sp>
          <p:nvSpPr>
            <p:cNvPr id="114" name="Freeform 6"/>
            <p:cNvSpPr>
              <a:spLocks noEditPoints="1"/>
            </p:cNvSpPr>
            <p:nvPr/>
          </p:nvSpPr>
          <p:spPr bwMode="auto">
            <a:xfrm>
              <a:off x="251520" y="1790049"/>
              <a:ext cx="308967" cy="312300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ts val="1800"/>
                </a:lnSpc>
              </a:pPr>
              <a:endParaRPr lang="ko-KR" altLang="en-US" sz="2000" spc="-15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>
              <a:off x="645320" y="1776922"/>
              <a:ext cx="2994218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r>
                <a:rPr lang="en-US" altLang="ko-KR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HACCP </a:t>
              </a:r>
              <a:r>
                <a:rPr lang="ko-KR" altLang="en-US" sz="2200" b="1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10X10" pitchFamily="50" charset="-127"/>
                  <a:ea typeface="10X10" pitchFamily="50" charset="-127"/>
                </a:rPr>
                <a:t>인증업체 기술교육</a:t>
              </a:r>
              <a:endParaRPr lang="en-US" altLang="ko-KR" sz="2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000FF"/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116" name="직사각형 115"/>
          <p:cNvSpPr/>
          <p:nvPr/>
        </p:nvSpPr>
        <p:spPr>
          <a:xfrm>
            <a:off x="323528" y="1965538"/>
            <a:ext cx="86771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목적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인증업체의 위생의식 및 식품안전관리 강화를 위한 사전 예방적 교육 운영</a:t>
            </a:r>
            <a:endParaRPr lang="en-US" altLang="ko-KR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대상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인증업체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희망하는 업체는 누구나 참여 가능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</a:p>
          <a:p>
            <a:pPr marL="285750" indent="-285750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운영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각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지원별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1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회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하반기 운영 예정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)</a:t>
            </a:r>
          </a:p>
          <a:p>
            <a:pPr marL="285750" indent="-285750" latinLnBrk="0">
              <a:lnSpc>
                <a:spcPct val="150000"/>
              </a:lnSpc>
              <a:buFont typeface="Wingdings" pitchFamily="2" charset="2"/>
              <a:buChar char="ü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내용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미흡항목 및 법 위반 사항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개선조치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분석을 통하여 개선사례 교육</a:t>
            </a:r>
            <a:endParaRPr lang="en-US" altLang="ko-KR" dirty="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5" y="3717032"/>
            <a:ext cx="3906549" cy="249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22840"/>
            <a:ext cx="4968552" cy="297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52480" y="1041288"/>
            <a:ext cx="2340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관할지원 접수 및 운영</a:t>
            </a:r>
            <a:endParaRPr lang="ko-KR" altLang="en-US" b="1" dirty="0">
              <a:solidFill>
                <a:schemeClr val="bg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1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19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2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직사각형 39"/>
          <p:cNvSpPr/>
          <p:nvPr/>
        </p:nvSpPr>
        <p:spPr>
          <a:xfrm>
            <a:off x="3690234" y="260648"/>
            <a:ext cx="3618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o-KR" altLang="en-US" sz="36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목   차</a:t>
            </a:r>
            <a:endParaRPr lang="ko-KR" altLang="en-US" sz="3600" dirty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cxnSp>
        <p:nvCxnSpPr>
          <p:cNvPr id="48" name="직선 연결선 47"/>
          <p:cNvCxnSpPr/>
          <p:nvPr/>
        </p:nvCxnSpPr>
        <p:spPr>
          <a:xfrm>
            <a:off x="1214414" y="1050995"/>
            <a:ext cx="6624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8108" y="6260578"/>
            <a:ext cx="1930155" cy="40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_x123092864" descr="EMB00001c380e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59637"/>
            <a:ext cx="1944216" cy="40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원형 61"/>
          <p:cNvSpPr/>
          <p:nvPr/>
        </p:nvSpPr>
        <p:spPr>
          <a:xfrm>
            <a:off x="5868144" y="-1179512"/>
            <a:ext cx="6949280" cy="8136904"/>
          </a:xfrm>
          <a:prstGeom prst="pie">
            <a:avLst>
              <a:gd name="adj1" fmla="val 10248912"/>
              <a:gd name="adj2" fmla="val 15675138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63" name="Picture 2" descr="과학기술정보통신부 심볼마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98089" flipH="1">
            <a:off x="6846087" y="-55033"/>
            <a:ext cx="3238500" cy="3143250"/>
          </a:xfrm>
          <a:prstGeom prst="rect">
            <a:avLst/>
          </a:prstGeom>
          <a:noFill/>
        </p:spPr>
      </p:pic>
      <p:grpSp>
        <p:nvGrpSpPr>
          <p:cNvPr id="50" name="그룹 49"/>
          <p:cNvGrpSpPr/>
          <p:nvPr/>
        </p:nvGrpSpPr>
        <p:grpSpPr>
          <a:xfrm>
            <a:off x="1221532" y="1998330"/>
            <a:ext cx="7200800" cy="546414"/>
            <a:chOff x="1835696" y="2501688"/>
            <a:chExt cx="7200800" cy="720000"/>
          </a:xfrm>
        </p:grpSpPr>
        <p:sp>
          <p:nvSpPr>
            <p:cNvPr id="51" name="직사각형 50"/>
            <p:cNvSpPr/>
            <p:nvPr/>
          </p:nvSpPr>
          <p:spPr>
            <a:xfrm>
              <a:off x="1835696" y="2501688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2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2558334" y="2616626"/>
              <a:ext cx="64781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400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400" dirty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맞춤형 </a:t>
              </a:r>
              <a:r>
                <a:rPr lang="en-US" altLang="ko-KR" sz="2400" dirty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HACCP </a:t>
              </a:r>
              <a:r>
                <a:rPr lang="ko-KR" altLang="en-US" sz="2400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기술지원</a:t>
              </a:r>
              <a:endParaRPr lang="ko-KR" altLang="en-US" sz="24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53" name="그룹 52"/>
          <p:cNvGrpSpPr/>
          <p:nvPr/>
        </p:nvGrpSpPr>
        <p:grpSpPr>
          <a:xfrm>
            <a:off x="1221532" y="2648697"/>
            <a:ext cx="6734844" cy="548892"/>
            <a:chOff x="1881996" y="3380222"/>
            <a:chExt cx="6734844" cy="723265"/>
          </a:xfrm>
        </p:grpSpPr>
        <p:sp>
          <p:nvSpPr>
            <p:cNvPr id="54" name="직사각형 53"/>
            <p:cNvSpPr/>
            <p:nvPr/>
          </p:nvSpPr>
          <p:spPr>
            <a:xfrm>
              <a:off x="1881996" y="3380222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3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55" name="직사각형 54"/>
            <p:cNvSpPr/>
            <p:nvPr/>
          </p:nvSpPr>
          <p:spPr>
            <a:xfrm>
              <a:off x="2714742" y="3495159"/>
              <a:ext cx="5902098" cy="608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2400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위생안전시설 개선자금 지원</a:t>
              </a:r>
              <a:endParaRPr lang="ko-KR" altLang="en-US" sz="24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57" name="그룹 56"/>
          <p:cNvGrpSpPr/>
          <p:nvPr/>
        </p:nvGrpSpPr>
        <p:grpSpPr>
          <a:xfrm>
            <a:off x="1221532" y="4608484"/>
            <a:ext cx="6734844" cy="548892"/>
            <a:chOff x="1881996" y="3380222"/>
            <a:chExt cx="6734844" cy="723265"/>
          </a:xfrm>
        </p:grpSpPr>
        <p:sp>
          <p:nvSpPr>
            <p:cNvPr id="58" name="직사각형 57"/>
            <p:cNvSpPr/>
            <p:nvPr/>
          </p:nvSpPr>
          <p:spPr>
            <a:xfrm>
              <a:off x="1881996" y="3380222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6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2714742" y="3495159"/>
              <a:ext cx="5902098" cy="608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2400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고객 서비스 제공</a:t>
              </a:r>
              <a:endParaRPr lang="ko-KR" altLang="en-US" sz="24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221532" y="5258851"/>
            <a:ext cx="6734844" cy="548892"/>
            <a:chOff x="1881996" y="3380222"/>
            <a:chExt cx="6734844" cy="723265"/>
          </a:xfrm>
        </p:grpSpPr>
        <p:sp>
          <p:nvSpPr>
            <p:cNvPr id="18" name="직사각형 17"/>
            <p:cNvSpPr/>
            <p:nvPr/>
          </p:nvSpPr>
          <p:spPr>
            <a:xfrm>
              <a:off x="1881996" y="3380222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7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2714742" y="3495159"/>
              <a:ext cx="5902098" cy="608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2400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스마트 </a:t>
              </a:r>
              <a:r>
                <a:rPr lang="en-US" altLang="ko-KR" sz="2400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HACCP</a:t>
              </a:r>
              <a:endParaRPr lang="ko-KR" altLang="en-US" sz="24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1221532" y="1347964"/>
            <a:ext cx="7200800" cy="546414"/>
            <a:chOff x="1835696" y="2501688"/>
            <a:chExt cx="7200800" cy="720000"/>
          </a:xfrm>
        </p:grpSpPr>
        <p:sp>
          <p:nvSpPr>
            <p:cNvPr id="24" name="직사각형 23"/>
            <p:cNvSpPr/>
            <p:nvPr/>
          </p:nvSpPr>
          <p:spPr>
            <a:xfrm>
              <a:off x="1835696" y="2501688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1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2558334" y="2616626"/>
              <a:ext cx="64781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400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2400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한국식품안전관리인증원 소개</a:t>
              </a:r>
              <a:endParaRPr lang="ko-KR" altLang="en-US" sz="24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1221532" y="3299062"/>
            <a:ext cx="6734844" cy="557397"/>
            <a:chOff x="1881996" y="3380222"/>
            <a:chExt cx="6734844" cy="720000"/>
          </a:xfrm>
        </p:grpSpPr>
        <p:sp>
          <p:nvSpPr>
            <p:cNvPr id="27" name="직사각형 26"/>
            <p:cNvSpPr/>
            <p:nvPr/>
          </p:nvSpPr>
          <p:spPr>
            <a:xfrm>
              <a:off x="1881996" y="3380222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4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2714742" y="3495160"/>
              <a:ext cx="5902098" cy="59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2400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HACCP </a:t>
              </a:r>
              <a:r>
                <a:rPr lang="ko-KR" altLang="en-US" sz="2400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인증</a:t>
              </a:r>
              <a:endParaRPr lang="ko-KR" altLang="en-US" sz="24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1219156" y="3951723"/>
            <a:ext cx="6737220" cy="557397"/>
            <a:chOff x="1881996" y="3380222"/>
            <a:chExt cx="6737220" cy="720000"/>
          </a:xfrm>
        </p:grpSpPr>
        <p:sp>
          <p:nvSpPr>
            <p:cNvPr id="30" name="직사각형 29"/>
            <p:cNvSpPr/>
            <p:nvPr/>
          </p:nvSpPr>
          <p:spPr>
            <a:xfrm>
              <a:off x="1881996" y="3380222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5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2717118" y="3495160"/>
              <a:ext cx="5902098" cy="596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ko-KR" altLang="en-US" sz="2400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식품안전관리인프라 구축</a:t>
              </a:r>
              <a:endParaRPr lang="ko-KR" altLang="en-US" sz="24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검증 기술지원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검증 </a:t>
            </a: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기술지도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–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지원 개요</a:t>
            </a:r>
            <a:endParaRPr lang="en-US" altLang="ko-KR" sz="22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7071" y="1892779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1600" y="1660738"/>
            <a:ext cx="80417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b="1" dirty="0" smtClean="0">
                <a:latin typeface="10X10" pitchFamily="50" charset="-127"/>
                <a:ea typeface="10X10" pitchFamily="50" charset="-127"/>
              </a:rPr>
              <a:t>대상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소규모 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인증업체</a:t>
            </a:r>
            <a:endParaRPr lang="en-US" altLang="ko-KR" sz="2000" dirty="0" smtClean="0">
              <a:latin typeface="10X10" pitchFamily="50" charset="-127"/>
              <a:ea typeface="10X10" pitchFamily="50" charset="-127"/>
            </a:endParaRPr>
          </a:p>
          <a:p>
            <a:pPr marL="266700" indent="-266700" fontAlgn="base" latinLnBrk="0"/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 - 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운영에 어려움을 겪는 업체 대상으로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과학화 장비를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활용하여 관리기준 검증 및 개선방향 제시</a:t>
            </a:r>
          </a:p>
          <a:p>
            <a:pPr marL="266700" indent="-266700" fontAlgn="base"/>
            <a:r>
              <a:rPr lang="en-US" altLang="ko-KR" dirty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-  </a:t>
            </a:r>
            <a:r>
              <a:rPr lang="en-US" altLang="ko-KR" b="1" dirty="0" smtClean="0"/>
              <a:t>(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HACCP Plan)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CCP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한계기준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검증을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통한 관리기준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확인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및 개정 지원</a:t>
            </a:r>
          </a:p>
          <a:p>
            <a:pPr marL="266700" indent="-266700" fontAlgn="base"/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 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-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선행요건 등</a:t>
            </a:r>
            <a:r>
              <a:rPr lang="en-US" altLang="ko-KR" dirty="0">
                <a:latin typeface="10X10" pitchFamily="50" charset="-127"/>
                <a:ea typeface="10X10" pitchFamily="50" charset="-127"/>
              </a:rPr>
              <a:t>)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 유효성 검증을 통한 관리기준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확인 </a:t>
            </a:r>
            <a:r>
              <a:rPr lang="ko-KR" altLang="en-US" dirty="0">
                <a:latin typeface="10X10" pitchFamily="50" charset="-127"/>
                <a:ea typeface="10X10" pitchFamily="50" charset="-127"/>
              </a:rPr>
              <a:t>및 개정 지원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108678" y="3356992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그룹 97"/>
          <p:cNvGrpSpPr>
            <a:grpSpLocks/>
          </p:cNvGrpSpPr>
          <p:nvPr/>
        </p:nvGrpSpPr>
        <p:grpSpPr bwMode="auto">
          <a:xfrm>
            <a:off x="342355" y="1541481"/>
            <a:ext cx="576000" cy="612000"/>
            <a:chOff x="6285099" y="2297112"/>
            <a:chExt cx="633413" cy="737072"/>
          </a:xfrm>
        </p:grpSpPr>
        <p:grpSp>
          <p:nvGrpSpPr>
            <p:cNvPr id="55" name="Group 125"/>
            <p:cNvGrpSpPr>
              <a:grpSpLocks/>
            </p:cNvGrpSpPr>
            <p:nvPr/>
          </p:nvGrpSpPr>
          <p:grpSpPr bwMode="auto">
            <a:xfrm>
              <a:off x="6285099" y="2816697"/>
              <a:ext cx="217488" cy="217487"/>
              <a:chOff x="2200" y="1298"/>
              <a:chExt cx="1230" cy="1232"/>
            </a:xfrm>
          </p:grpSpPr>
          <p:sp>
            <p:nvSpPr>
              <p:cNvPr id="57" name="Oval 126"/>
              <p:cNvSpPr>
                <a:spLocks noChangeArrowheads="1"/>
              </p:cNvSpPr>
              <p:nvPr/>
            </p:nvSpPr>
            <p:spPr bwMode="gray">
              <a:xfrm>
                <a:off x="2200" y="1297"/>
                <a:ext cx="1230" cy="123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58" name="Oval 127"/>
              <p:cNvSpPr>
                <a:spLocks noChangeArrowheads="1"/>
              </p:cNvSpPr>
              <p:nvPr/>
            </p:nvSpPr>
            <p:spPr bwMode="gray">
              <a:xfrm>
                <a:off x="2218" y="1306"/>
                <a:ext cx="1194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59" name="Oval 128"/>
              <p:cNvSpPr>
                <a:spLocks noChangeArrowheads="1"/>
              </p:cNvSpPr>
              <p:nvPr/>
            </p:nvSpPr>
            <p:spPr bwMode="gray">
              <a:xfrm>
                <a:off x="2227" y="1369"/>
                <a:ext cx="1140" cy="11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60" name="Oval 129"/>
              <p:cNvSpPr>
                <a:spLocks noChangeArrowheads="1"/>
              </p:cNvSpPr>
              <p:nvPr/>
            </p:nvSpPr>
            <p:spPr bwMode="gray">
              <a:xfrm>
                <a:off x="2290" y="1396"/>
                <a:ext cx="1024" cy="9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pic>
          <p:nvPicPr>
            <p:cNvPr id="56" name="Picture 158" descr="MC900434741[1]"/>
            <p:cNvPicPr>
              <a:picLocks noChangeAspect="1" noChangeArrowheads="1"/>
            </p:cNvPicPr>
            <p:nvPr/>
          </p:nvPicPr>
          <p:blipFill>
            <a:blip r:embed="rId3" cstate="screen">
              <a:lum bright="30000"/>
              <a:grayscl/>
            </a:blip>
            <a:srcRect/>
            <a:stretch>
              <a:fillRect/>
            </a:stretch>
          </p:blipFill>
          <p:spPr bwMode="auto">
            <a:xfrm>
              <a:off x="6318437" y="2297112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3" name="Picture 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7095" y="5085184"/>
            <a:ext cx="144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5" name="Picture 2" descr="C:\Users\user\Desktop\푸르온(8.23)\20180823_134508.jpg"/>
          <p:cNvPicPr preferRelativeResize="0">
            <a:picLocks noChangeArrowheads="1"/>
          </p:cNvPicPr>
          <p:nvPr/>
        </p:nvPicPr>
        <p:blipFill>
          <a:blip r:embed="rId5" cstate="print"/>
          <a:srcRect t="19550" r="23867" b="26900"/>
          <a:stretch>
            <a:fillRect/>
          </a:stretch>
        </p:blipFill>
        <p:spPr bwMode="auto">
          <a:xfrm>
            <a:off x="2083419" y="3573016"/>
            <a:ext cx="144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7" name="_x285944992" descr="EMB000021c0032f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83418" y="5085184"/>
            <a:ext cx="144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8" name="_x305165528" descr="EMB00002790126c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5470772" y="5085184"/>
            <a:ext cx="144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9" name="_x206832944" descr="EMB00000e60100b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70773" y="3573016"/>
            <a:ext cx="1440000" cy="1440000"/>
          </a:xfrm>
          <a:prstGeom prst="roundRect">
            <a:avLst/>
          </a:prstGeom>
          <a:noFill/>
        </p:spPr>
      </p:pic>
      <p:pic>
        <p:nvPicPr>
          <p:cNvPr id="81" name="Picture 1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9742" y="3573016"/>
            <a:ext cx="144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2" name="Picture 1"/>
          <p:cNvPicPr preferRelativeResize="0">
            <a:picLocks noChangeArrowheads="1"/>
          </p:cNvPicPr>
          <p:nvPr/>
        </p:nvPicPr>
        <p:blipFill>
          <a:blip r:embed="rId10" cstate="print"/>
          <a:srcRect b="16038"/>
          <a:stretch>
            <a:fillRect/>
          </a:stretch>
        </p:blipFill>
        <p:spPr bwMode="auto">
          <a:xfrm>
            <a:off x="389742" y="5085184"/>
            <a:ext cx="144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3" name="_x143020856" descr="EMB000026f821a8"/>
          <p:cNvPicPr preferRelativeResize="0">
            <a:picLocks noChangeArrowheads="1"/>
          </p:cNvPicPr>
          <p:nvPr/>
        </p:nvPicPr>
        <p:blipFill>
          <a:blip r:embed="rId11" cstate="print"/>
          <a:srcRect t="19971" b="14291"/>
          <a:stretch>
            <a:fillRect/>
          </a:stretch>
        </p:blipFill>
        <p:spPr bwMode="auto">
          <a:xfrm rot="5400000">
            <a:off x="7164448" y="5085184"/>
            <a:ext cx="144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4" name="그룹 25"/>
          <p:cNvGrpSpPr/>
          <p:nvPr/>
        </p:nvGrpSpPr>
        <p:grpSpPr>
          <a:xfrm>
            <a:off x="7164448" y="3573016"/>
            <a:ext cx="1440000" cy="1440000"/>
            <a:chOff x="1583848" y="4545304"/>
            <a:chExt cx="1620000" cy="1620000"/>
          </a:xfrm>
        </p:grpSpPr>
        <p:pic>
          <p:nvPicPr>
            <p:cNvPr id="85" name="Picture 3" descr="C:\Users\user\Desktop\푸르온(8.23) (2)\20180823_141241.jpg"/>
            <p:cNvPicPr preferRelativeResize="0">
              <a:picLocks noChangeArrowheads="1"/>
            </p:cNvPicPr>
            <p:nvPr/>
          </p:nvPicPr>
          <p:blipFill>
            <a:blip r:embed="rId12" cstate="print"/>
            <a:srcRect l="18267" t="13251" b="29000"/>
            <a:stretch>
              <a:fillRect/>
            </a:stretch>
          </p:blipFill>
          <p:spPr bwMode="auto">
            <a:xfrm>
              <a:off x="1583848" y="4545304"/>
              <a:ext cx="1620000" cy="162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6" name="타원 85"/>
            <p:cNvSpPr/>
            <p:nvPr/>
          </p:nvSpPr>
          <p:spPr>
            <a:xfrm>
              <a:off x="2267744" y="5085184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87" name="_x280604512" descr="EMB000022f022af"/>
          <p:cNvPicPr preferRelativeResize="0"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77096" y="3573016"/>
            <a:ext cx="1440000" cy="14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TextBox 30"/>
          <p:cNvSpPr txBox="1"/>
          <p:nvPr/>
        </p:nvSpPr>
        <p:spPr>
          <a:xfrm>
            <a:off x="6552480" y="1041288"/>
            <a:ext cx="2340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관할지원 접수 및 운영</a:t>
            </a:r>
            <a:endParaRPr lang="ko-KR" altLang="en-US" b="1" dirty="0">
              <a:solidFill>
                <a:schemeClr val="bg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32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20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그룹 9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검증 기</a:t>
              </a:r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술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직사각형 98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검증 기술지도</a:t>
            </a:r>
            <a:r>
              <a:rPr lang="ko-KR" altLang="en-US" sz="2200" b="1" dirty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</a:t>
            </a:r>
            <a:r>
              <a:rPr lang="en-US" altLang="ko-KR" sz="2200" b="1" dirty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–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장비운영 예시</a:t>
            </a:r>
            <a:endParaRPr lang="en-US" altLang="ko-KR" sz="22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7" name="_x239278392" descr="EMB00003d6427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9" y="1629072"/>
            <a:ext cx="8831415" cy="49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21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5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그룹 9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검증 기</a:t>
              </a:r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술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" name="직사각형 98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검증 기술지도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 </a:t>
            </a:r>
            <a:r>
              <a:rPr lang="en-US" altLang="ko-KR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- </a:t>
            </a:r>
            <a:r>
              <a:rPr lang="ko-KR" altLang="en-US" sz="22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리포트 제공 예시</a:t>
            </a:r>
            <a:endParaRPr lang="en-US" altLang="ko-KR" sz="22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9" name="Picture 1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079" y="1412776"/>
            <a:ext cx="3600000" cy="468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5983" y="692696"/>
            <a:ext cx="3600000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8152" y="4869160"/>
            <a:ext cx="7166296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사각형 설명선 11"/>
          <p:cNvSpPr/>
          <p:nvPr/>
        </p:nvSpPr>
        <p:spPr>
          <a:xfrm flipV="1">
            <a:off x="1444558" y="4892427"/>
            <a:ext cx="7118980" cy="1895475"/>
          </a:xfrm>
          <a:prstGeom prst="wedgeRectCallout">
            <a:avLst>
              <a:gd name="adj1" fmla="val -59777"/>
              <a:gd name="adj2" fmla="val 589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13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22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9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88" descr="1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28592" y="1926068"/>
            <a:ext cx="3923928" cy="48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8" descr="1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2004" y="1926068"/>
            <a:ext cx="3923928" cy="48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8" descr="1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84584" y="1926068"/>
            <a:ext cx="3923928" cy="48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552" y="2574140"/>
            <a:ext cx="1347792" cy="169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187624" y="3078196"/>
            <a:ext cx="1440160" cy="178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11560" y="4014300"/>
            <a:ext cx="1440160" cy="178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403648" y="4374340"/>
            <a:ext cx="146456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491880" y="2574140"/>
            <a:ext cx="1224136" cy="1457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427984" y="2934180"/>
            <a:ext cx="122413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8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591596" y="3654260"/>
            <a:ext cx="123448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9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516216" y="2574140"/>
            <a:ext cx="1281794" cy="173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0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452320" y="3294220"/>
            <a:ext cx="12961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1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588224" y="3933056"/>
            <a:ext cx="12961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2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7668344" y="4518356"/>
            <a:ext cx="122413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" name="그룹 97"/>
          <p:cNvGrpSpPr>
            <a:grpSpLocks/>
          </p:cNvGrpSpPr>
          <p:nvPr/>
        </p:nvGrpSpPr>
        <p:grpSpPr bwMode="auto">
          <a:xfrm>
            <a:off x="356660" y="1784004"/>
            <a:ext cx="633412" cy="736600"/>
            <a:chOff x="6285099" y="2297112"/>
            <a:chExt cx="633413" cy="737072"/>
          </a:xfrm>
        </p:grpSpPr>
        <p:grpSp>
          <p:nvGrpSpPr>
            <p:cNvPr id="60" name="Group 125"/>
            <p:cNvGrpSpPr>
              <a:grpSpLocks/>
            </p:cNvGrpSpPr>
            <p:nvPr/>
          </p:nvGrpSpPr>
          <p:grpSpPr bwMode="auto">
            <a:xfrm>
              <a:off x="6285099" y="2816697"/>
              <a:ext cx="217488" cy="217487"/>
              <a:chOff x="2200" y="1298"/>
              <a:chExt cx="1230" cy="1232"/>
            </a:xfrm>
          </p:grpSpPr>
          <p:sp>
            <p:nvSpPr>
              <p:cNvPr id="62" name="Oval 126"/>
              <p:cNvSpPr>
                <a:spLocks noChangeArrowheads="1"/>
              </p:cNvSpPr>
              <p:nvPr/>
            </p:nvSpPr>
            <p:spPr bwMode="gray">
              <a:xfrm>
                <a:off x="2200" y="1297"/>
                <a:ext cx="1230" cy="123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63" name="Oval 127"/>
              <p:cNvSpPr>
                <a:spLocks noChangeArrowheads="1"/>
              </p:cNvSpPr>
              <p:nvPr/>
            </p:nvSpPr>
            <p:spPr bwMode="gray">
              <a:xfrm>
                <a:off x="2218" y="1306"/>
                <a:ext cx="1194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64" name="Oval 128"/>
              <p:cNvSpPr>
                <a:spLocks noChangeArrowheads="1"/>
              </p:cNvSpPr>
              <p:nvPr/>
            </p:nvSpPr>
            <p:spPr bwMode="gray">
              <a:xfrm>
                <a:off x="2227" y="1369"/>
                <a:ext cx="1140" cy="11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65" name="Oval 129"/>
              <p:cNvSpPr>
                <a:spLocks noChangeArrowheads="1"/>
              </p:cNvSpPr>
              <p:nvPr/>
            </p:nvSpPr>
            <p:spPr bwMode="gray">
              <a:xfrm>
                <a:off x="2290" y="1396"/>
                <a:ext cx="1024" cy="9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pic>
          <p:nvPicPr>
            <p:cNvPr id="61" name="Picture 158" descr="MC900434741[1]"/>
            <p:cNvPicPr>
              <a:picLocks noChangeAspect="1" noChangeArrowheads="1"/>
            </p:cNvPicPr>
            <p:nvPr/>
          </p:nvPicPr>
          <p:blipFill>
            <a:blip r:embed="rId14" cstate="screen">
              <a:lum bright="30000"/>
              <a:grayscl/>
            </a:blip>
            <a:srcRect/>
            <a:stretch>
              <a:fillRect/>
            </a:stretch>
          </p:blipFill>
          <p:spPr bwMode="auto">
            <a:xfrm>
              <a:off x="6318437" y="2297112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6" name="그룹 97"/>
          <p:cNvGrpSpPr>
            <a:grpSpLocks/>
          </p:cNvGrpSpPr>
          <p:nvPr/>
        </p:nvGrpSpPr>
        <p:grpSpPr bwMode="auto">
          <a:xfrm>
            <a:off x="3362524" y="1772816"/>
            <a:ext cx="633412" cy="736600"/>
            <a:chOff x="6285099" y="2297112"/>
            <a:chExt cx="633413" cy="737072"/>
          </a:xfrm>
        </p:grpSpPr>
        <p:grpSp>
          <p:nvGrpSpPr>
            <p:cNvPr id="67" name="Group 125"/>
            <p:cNvGrpSpPr>
              <a:grpSpLocks/>
            </p:cNvGrpSpPr>
            <p:nvPr/>
          </p:nvGrpSpPr>
          <p:grpSpPr bwMode="auto">
            <a:xfrm>
              <a:off x="6285099" y="2816697"/>
              <a:ext cx="217488" cy="217487"/>
              <a:chOff x="2200" y="1298"/>
              <a:chExt cx="1230" cy="1232"/>
            </a:xfrm>
          </p:grpSpPr>
          <p:sp>
            <p:nvSpPr>
              <p:cNvPr id="69" name="Oval 126"/>
              <p:cNvSpPr>
                <a:spLocks noChangeArrowheads="1"/>
              </p:cNvSpPr>
              <p:nvPr/>
            </p:nvSpPr>
            <p:spPr bwMode="gray">
              <a:xfrm>
                <a:off x="2200" y="1297"/>
                <a:ext cx="1230" cy="123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70" name="Oval 127"/>
              <p:cNvSpPr>
                <a:spLocks noChangeArrowheads="1"/>
              </p:cNvSpPr>
              <p:nvPr/>
            </p:nvSpPr>
            <p:spPr bwMode="gray">
              <a:xfrm>
                <a:off x="2218" y="1306"/>
                <a:ext cx="1194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71" name="Oval 128"/>
              <p:cNvSpPr>
                <a:spLocks noChangeArrowheads="1"/>
              </p:cNvSpPr>
              <p:nvPr/>
            </p:nvSpPr>
            <p:spPr bwMode="gray">
              <a:xfrm>
                <a:off x="2227" y="1369"/>
                <a:ext cx="1140" cy="11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72" name="Oval 129"/>
              <p:cNvSpPr>
                <a:spLocks noChangeArrowheads="1"/>
              </p:cNvSpPr>
              <p:nvPr/>
            </p:nvSpPr>
            <p:spPr bwMode="gray">
              <a:xfrm>
                <a:off x="2290" y="1396"/>
                <a:ext cx="1024" cy="9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pic>
          <p:nvPicPr>
            <p:cNvPr id="68" name="Picture 158" descr="MC900434741[1]"/>
            <p:cNvPicPr>
              <a:picLocks noChangeAspect="1" noChangeArrowheads="1"/>
            </p:cNvPicPr>
            <p:nvPr/>
          </p:nvPicPr>
          <p:blipFill>
            <a:blip r:embed="rId14" cstate="screen">
              <a:lum bright="30000"/>
              <a:grayscl/>
            </a:blip>
            <a:srcRect/>
            <a:stretch>
              <a:fillRect/>
            </a:stretch>
          </p:blipFill>
          <p:spPr bwMode="auto">
            <a:xfrm>
              <a:off x="6318437" y="2297112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3" name="그룹 97"/>
          <p:cNvGrpSpPr>
            <a:grpSpLocks/>
          </p:cNvGrpSpPr>
          <p:nvPr/>
        </p:nvGrpSpPr>
        <p:grpSpPr bwMode="auto">
          <a:xfrm>
            <a:off x="6368388" y="1774768"/>
            <a:ext cx="633412" cy="736600"/>
            <a:chOff x="6285099" y="2297112"/>
            <a:chExt cx="633413" cy="737072"/>
          </a:xfrm>
        </p:grpSpPr>
        <p:grpSp>
          <p:nvGrpSpPr>
            <p:cNvPr id="74" name="Group 125"/>
            <p:cNvGrpSpPr>
              <a:grpSpLocks/>
            </p:cNvGrpSpPr>
            <p:nvPr/>
          </p:nvGrpSpPr>
          <p:grpSpPr bwMode="auto">
            <a:xfrm>
              <a:off x="6285099" y="2816697"/>
              <a:ext cx="217488" cy="217487"/>
              <a:chOff x="2200" y="1298"/>
              <a:chExt cx="1230" cy="1232"/>
            </a:xfrm>
          </p:grpSpPr>
          <p:sp>
            <p:nvSpPr>
              <p:cNvPr id="76" name="Oval 126"/>
              <p:cNvSpPr>
                <a:spLocks noChangeArrowheads="1"/>
              </p:cNvSpPr>
              <p:nvPr/>
            </p:nvSpPr>
            <p:spPr bwMode="gray">
              <a:xfrm>
                <a:off x="2200" y="1297"/>
                <a:ext cx="1230" cy="123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77" name="Oval 127"/>
              <p:cNvSpPr>
                <a:spLocks noChangeArrowheads="1"/>
              </p:cNvSpPr>
              <p:nvPr/>
            </p:nvSpPr>
            <p:spPr bwMode="gray">
              <a:xfrm>
                <a:off x="2218" y="1306"/>
                <a:ext cx="1194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78" name="Oval 128"/>
              <p:cNvSpPr>
                <a:spLocks noChangeArrowheads="1"/>
              </p:cNvSpPr>
              <p:nvPr/>
            </p:nvSpPr>
            <p:spPr bwMode="gray">
              <a:xfrm>
                <a:off x="2227" y="1369"/>
                <a:ext cx="1140" cy="11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79" name="Oval 129"/>
              <p:cNvSpPr>
                <a:spLocks noChangeArrowheads="1"/>
              </p:cNvSpPr>
              <p:nvPr/>
            </p:nvSpPr>
            <p:spPr bwMode="gray">
              <a:xfrm>
                <a:off x="2290" y="1396"/>
                <a:ext cx="1024" cy="9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pic>
          <p:nvPicPr>
            <p:cNvPr id="75" name="Picture 158" descr="MC900434741[1]"/>
            <p:cNvPicPr>
              <a:picLocks noChangeAspect="1" noChangeArrowheads="1"/>
            </p:cNvPicPr>
            <p:nvPr/>
          </p:nvPicPr>
          <p:blipFill>
            <a:blip r:embed="rId14" cstate="screen">
              <a:lum bright="30000"/>
              <a:grayscl/>
            </a:blip>
            <a:srcRect/>
            <a:stretch>
              <a:fillRect/>
            </a:stretch>
          </p:blipFill>
          <p:spPr bwMode="auto">
            <a:xfrm>
              <a:off x="6318437" y="2297112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0" name="Rectangle 304"/>
          <p:cNvSpPr>
            <a:spLocks noChangeArrowheads="1"/>
          </p:cNvSpPr>
          <p:nvPr/>
        </p:nvSpPr>
        <p:spPr bwMode="auto">
          <a:xfrm>
            <a:off x="971600" y="1854060"/>
            <a:ext cx="201622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dirty="0" smtClean="0">
                <a:latin typeface="10X10" pitchFamily="50" charset="-127"/>
                <a:ea typeface="10X10" pitchFamily="50" charset="-127"/>
                <a:cs typeface="굴림" charset="0"/>
              </a:rPr>
              <a:t>현장 게시물 관련 </a:t>
            </a:r>
            <a:endParaRPr lang="en-US" altLang="ko-KR" sz="2000" dirty="0">
              <a:latin typeface="10X10" pitchFamily="50" charset="-127"/>
              <a:ea typeface="10X10" pitchFamily="50" charset="-127"/>
              <a:cs typeface="굴림" charset="0"/>
            </a:endParaRPr>
          </a:p>
        </p:txBody>
      </p:sp>
      <p:sp>
        <p:nvSpPr>
          <p:cNvPr id="81" name="Rectangle 304"/>
          <p:cNvSpPr>
            <a:spLocks noChangeArrowheads="1"/>
          </p:cNvSpPr>
          <p:nvPr/>
        </p:nvSpPr>
        <p:spPr bwMode="auto">
          <a:xfrm>
            <a:off x="4067944" y="1854060"/>
            <a:ext cx="201622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dirty="0" smtClean="0">
                <a:latin typeface="10X10" pitchFamily="50" charset="-127"/>
                <a:ea typeface="10X10" pitchFamily="50" charset="-127"/>
                <a:cs typeface="굴림" charset="0"/>
              </a:rPr>
              <a:t>관리기준서 관련 </a:t>
            </a:r>
            <a:endParaRPr lang="en-US" altLang="ko-KR" sz="2000" dirty="0">
              <a:latin typeface="10X10" pitchFamily="50" charset="-127"/>
              <a:ea typeface="10X10" pitchFamily="50" charset="-127"/>
              <a:cs typeface="굴림" charset="0"/>
            </a:endParaRPr>
          </a:p>
        </p:txBody>
      </p:sp>
      <p:pic>
        <p:nvPicPr>
          <p:cNvPr id="82" name="Picture 14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3770416" y="4590364"/>
            <a:ext cx="13056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13"/>
          <p:cNvPicPr>
            <a:picLocks noChangeAspect="1" noChangeArrowheads="1"/>
          </p:cNvPicPr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4636007" y="4158316"/>
            <a:ext cx="123213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Rectangle 304"/>
          <p:cNvSpPr>
            <a:spLocks noChangeArrowheads="1"/>
          </p:cNvSpPr>
          <p:nvPr/>
        </p:nvSpPr>
        <p:spPr bwMode="auto">
          <a:xfrm>
            <a:off x="7020272" y="1854060"/>
            <a:ext cx="21237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sz="2000" dirty="0" smtClean="0">
                <a:latin typeface="10X10" pitchFamily="50" charset="-127"/>
                <a:ea typeface="10X10" pitchFamily="50" charset="-127"/>
                <a:cs typeface="굴림" charset="0"/>
              </a:rPr>
              <a:t>개∙보수 관련 자료 </a:t>
            </a:r>
            <a:endParaRPr lang="en-US" altLang="ko-KR" sz="2000" dirty="0">
              <a:latin typeface="10X10" pitchFamily="50" charset="-127"/>
              <a:ea typeface="10X10" pitchFamily="50" charset="-127"/>
              <a:cs typeface="굴림" charset="0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자료 제공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직사각형 87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en-US" altLang="ko-KR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HACCP </a:t>
            </a: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관련 자료</a:t>
            </a:r>
            <a:endParaRPr lang="en-US" altLang="ko-KR" sz="24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sp>
        <p:nvSpPr>
          <p:cNvPr id="89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23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8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그룹 86"/>
          <p:cNvGrpSpPr/>
          <p:nvPr/>
        </p:nvGrpSpPr>
        <p:grpSpPr>
          <a:xfrm>
            <a:off x="251520" y="1052736"/>
            <a:ext cx="3230724" cy="545575"/>
            <a:chOff x="2956639" y="3189856"/>
            <a:chExt cx="3230724" cy="545575"/>
          </a:xfrm>
        </p:grpSpPr>
        <p:sp>
          <p:nvSpPr>
            <p:cNvPr id="88" name="TextBox 7"/>
            <p:cNvSpPr txBox="1"/>
            <p:nvPr/>
          </p:nvSpPr>
          <p:spPr>
            <a:xfrm>
              <a:off x="2976087" y="3204303"/>
              <a:ext cx="3211276" cy="4638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i="0" spc="-60" dirty="0">
                <a:solidFill>
                  <a:srgbClr val="429E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2968679" y="3189856"/>
              <a:ext cx="3197384" cy="439757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pc="-60" dirty="0">
                <a:solidFill>
                  <a:srgbClr val="429E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3018068" y="3212211"/>
              <a:ext cx="31012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2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휴먼모음T" pitchFamily="18" charset="-127"/>
                  <a:ea typeface="휴먼모음T" pitchFamily="18" charset="-127"/>
                </a:rPr>
                <a:t>업체</a:t>
              </a:r>
              <a:endParaRPr lang="en-US" altLang="ko-K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1" name="모서리가 둥근 직사각형 39"/>
            <p:cNvSpPr/>
            <p:nvPr/>
          </p:nvSpPr>
          <p:spPr>
            <a:xfrm>
              <a:off x="2956639" y="3189856"/>
              <a:ext cx="558891" cy="276361"/>
            </a:xfrm>
            <a:custGeom>
              <a:avLst/>
              <a:gdLst/>
              <a:ahLst/>
              <a:cxnLst/>
              <a:rect l="l" t="t" r="r" b="b"/>
              <a:pathLst>
                <a:path w="1029920" h="409945">
                  <a:moveTo>
                    <a:pt x="130960" y="0"/>
                  </a:moveTo>
                  <a:lnTo>
                    <a:pt x="1029920" y="0"/>
                  </a:lnTo>
                  <a:cubicBezTo>
                    <a:pt x="968213" y="236470"/>
                    <a:pt x="752626" y="409945"/>
                    <a:pt x="496521" y="409945"/>
                  </a:cubicBezTo>
                  <a:cubicBezTo>
                    <a:pt x="277686" y="409945"/>
                    <a:pt x="88434" y="283286"/>
                    <a:pt x="0" y="98333"/>
                  </a:cubicBezTo>
                  <a:cubicBezTo>
                    <a:pt x="15691" y="41100"/>
                    <a:pt x="68526" y="0"/>
                    <a:pt x="130960" y="0"/>
                  </a:cubicBez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2" name="모서리가 둥근 직사각형 41"/>
            <p:cNvSpPr/>
            <p:nvPr/>
          </p:nvSpPr>
          <p:spPr>
            <a:xfrm>
              <a:off x="2962698" y="3189856"/>
              <a:ext cx="175114" cy="401890"/>
            </a:xfrm>
            <a:custGeom>
              <a:avLst/>
              <a:gdLst/>
              <a:ahLst/>
              <a:cxnLst/>
              <a:rect l="l" t="t" r="r" b="b"/>
              <a:pathLst>
                <a:path w="322697" h="596150">
                  <a:moveTo>
                    <a:pt x="139214" y="0"/>
                  </a:moveTo>
                  <a:lnTo>
                    <a:pt x="184271" y="0"/>
                  </a:lnTo>
                  <a:cubicBezTo>
                    <a:pt x="268240" y="59143"/>
                    <a:pt x="322697" y="156960"/>
                    <a:pt x="322697" y="267495"/>
                  </a:cubicBezTo>
                  <a:cubicBezTo>
                    <a:pt x="322697" y="447157"/>
                    <a:pt x="178828" y="593217"/>
                    <a:pt x="0" y="596150"/>
                  </a:cubicBezTo>
                  <a:lnTo>
                    <a:pt x="0" y="139214"/>
                  </a:lnTo>
                  <a:cubicBezTo>
                    <a:pt x="0" y="62328"/>
                    <a:pt x="62328" y="0"/>
                    <a:pt x="139214" y="0"/>
                  </a:cubicBez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2987824" y="6464369"/>
            <a:ext cx="5310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출처 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: HACCP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인증업체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인증 전후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효과 분석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, 2015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609"/>
            <a:ext cx="4248472" cy="209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그룹 13"/>
          <p:cNvGrpSpPr/>
          <p:nvPr/>
        </p:nvGrpSpPr>
        <p:grpSpPr>
          <a:xfrm>
            <a:off x="585552" y="2159073"/>
            <a:ext cx="8090904" cy="4126488"/>
            <a:chOff x="585552" y="1388393"/>
            <a:chExt cx="8090904" cy="4859068"/>
          </a:xfrm>
        </p:grpSpPr>
        <p:sp>
          <p:nvSpPr>
            <p:cNvPr id="15" name="Freeform 110"/>
            <p:cNvSpPr>
              <a:spLocks/>
            </p:cNvSpPr>
            <p:nvPr/>
          </p:nvSpPr>
          <p:spPr bwMode="auto">
            <a:xfrm>
              <a:off x="6178550" y="3086100"/>
              <a:ext cx="1525588" cy="1458913"/>
            </a:xfrm>
            <a:custGeom>
              <a:avLst/>
              <a:gdLst>
                <a:gd name="T0" fmla="*/ 347781687 w 961"/>
                <a:gd name="T1" fmla="*/ 0 h 919"/>
                <a:gd name="T2" fmla="*/ 2147483647 w 961"/>
                <a:gd name="T3" fmla="*/ 1945561569 h 919"/>
                <a:gd name="T4" fmla="*/ 2074090334 w 961"/>
                <a:gd name="T5" fmla="*/ 2147483647 h 919"/>
                <a:gd name="T6" fmla="*/ 0 w 961"/>
                <a:gd name="T7" fmla="*/ 372983253 h 919"/>
                <a:gd name="T8" fmla="*/ 347781687 w 961"/>
                <a:gd name="T9" fmla="*/ 0 h 9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1"/>
                <a:gd name="T16" fmla="*/ 0 h 919"/>
                <a:gd name="T17" fmla="*/ 961 w 961"/>
                <a:gd name="T18" fmla="*/ 919 h 9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1" h="919">
                  <a:moveTo>
                    <a:pt x="138" y="0"/>
                  </a:moveTo>
                  <a:lnTo>
                    <a:pt x="961" y="772"/>
                  </a:lnTo>
                  <a:lnTo>
                    <a:pt x="823" y="919"/>
                  </a:lnTo>
                  <a:lnTo>
                    <a:pt x="0" y="14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6" name="Freeform 120"/>
            <p:cNvSpPr>
              <a:spLocks/>
            </p:cNvSpPr>
            <p:nvPr/>
          </p:nvSpPr>
          <p:spPr bwMode="auto">
            <a:xfrm>
              <a:off x="6991350" y="3998913"/>
              <a:ext cx="1447800" cy="1236662"/>
            </a:xfrm>
            <a:custGeom>
              <a:avLst/>
              <a:gdLst>
                <a:gd name="T0" fmla="*/ 1116430111 w 912"/>
                <a:gd name="T1" fmla="*/ 0 h 779"/>
                <a:gd name="T2" fmla="*/ 1181952568 w 912"/>
                <a:gd name="T3" fmla="*/ 0 h 779"/>
                <a:gd name="T4" fmla="*/ 1244957251 w 912"/>
                <a:gd name="T5" fmla="*/ 15120933 h 779"/>
                <a:gd name="T6" fmla="*/ 1307961934 w 912"/>
                <a:gd name="T7" fmla="*/ 42841844 h 779"/>
                <a:gd name="T8" fmla="*/ 1360884408 w 912"/>
                <a:gd name="T9" fmla="*/ 85685276 h 779"/>
                <a:gd name="T10" fmla="*/ 2147483647 w 912"/>
                <a:gd name="T11" fmla="*/ 768646509 h 779"/>
                <a:gd name="T12" fmla="*/ 2147483647 w 912"/>
                <a:gd name="T13" fmla="*/ 821570546 h 779"/>
                <a:gd name="T14" fmla="*/ 2147483647 w 912"/>
                <a:gd name="T15" fmla="*/ 882054451 h 779"/>
                <a:gd name="T16" fmla="*/ 2147483647 w 912"/>
                <a:gd name="T17" fmla="*/ 950097827 h 779"/>
                <a:gd name="T18" fmla="*/ 2147483647 w 912"/>
                <a:gd name="T19" fmla="*/ 1013102482 h 779"/>
                <a:gd name="T20" fmla="*/ 2147483647 w 912"/>
                <a:gd name="T21" fmla="*/ 1078626498 h 779"/>
                <a:gd name="T22" fmla="*/ 2147483647 w 912"/>
                <a:gd name="T23" fmla="*/ 1141629565 h 779"/>
                <a:gd name="T24" fmla="*/ 2147483647 w 912"/>
                <a:gd name="T25" fmla="*/ 1194553602 h 779"/>
                <a:gd name="T26" fmla="*/ 1360884408 w 912"/>
                <a:gd name="T27" fmla="*/ 1877515059 h 779"/>
                <a:gd name="T28" fmla="*/ 1307961934 w 912"/>
                <a:gd name="T29" fmla="*/ 1917837530 h 779"/>
                <a:gd name="T30" fmla="*/ 1244957251 w 912"/>
                <a:gd name="T31" fmla="*/ 1948079383 h 779"/>
                <a:gd name="T32" fmla="*/ 1181952568 w 912"/>
                <a:gd name="T33" fmla="*/ 1963200310 h 779"/>
                <a:gd name="T34" fmla="*/ 1116430111 w 912"/>
                <a:gd name="T35" fmla="*/ 1963200310 h 779"/>
                <a:gd name="T36" fmla="*/ 1053425427 w 912"/>
                <a:gd name="T37" fmla="*/ 1948079383 h 779"/>
                <a:gd name="T38" fmla="*/ 990422332 w 912"/>
                <a:gd name="T39" fmla="*/ 1917837530 h 779"/>
                <a:gd name="T40" fmla="*/ 937498271 w 912"/>
                <a:gd name="T41" fmla="*/ 1877515059 h 779"/>
                <a:gd name="T42" fmla="*/ 85685314 w 912"/>
                <a:gd name="T43" fmla="*/ 1194553602 h 779"/>
                <a:gd name="T44" fmla="*/ 42843451 w 912"/>
                <a:gd name="T45" fmla="*/ 1141629565 h 779"/>
                <a:gd name="T46" fmla="*/ 15120940 w 912"/>
                <a:gd name="T47" fmla="*/ 1078626498 h 779"/>
                <a:gd name="T48" fmla="*/ 0 w 912"/>
                <a:gd name="T49" fmla="*/ 1013102482 h 779"/>
                <a:gd name="T50" fmla="*/ 0 w 912"/>
                <a:gd name="T51" fmla="*/ 950097827 h 779"/>
                <a:gd name="T52" fmla="*/ 15120940 w 912"/>
                <a:gd name="T53" fmla="*/ 882054451 h 779"/>
                <a:gd name="T54" fmla="*/ 42843451 w 912"/>
                <a:gd name="T55" fmla="*/ 821570546 h 779"/>
                <a:gd name="T56" fmla="*/ 85685314 w 912"/>
                <a:gd name="T57" fmla="*/ 768646509 h 779"/>
                <a:gd name="T58" fmla="*/ 937498271 w 912"/>
                <a:gd name="T59" fmla="*/ 85685276 h 779"/>
                <a:gd name="T60" fmla="*/ 990422332 w 912"/>
                <a:gd name="T61" fmla="*/ 42841844 h 779"/>
                <a:gd name="T62" fmla="*/ 1053425427 w 912"/>
                <a:gd name="T63" fmla="*/ 15120933 h 779"/>
                <a:gd name="T64" fmla="*/ 1116430111 w 912"/>
                <a:gd name="T65" fmla="*/ 0 h 7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2"/>
                <a:gd name="T100" fmla="*/ 0 h 779"/>
                <a:gd name="T101" fmla="*/ 912 w 912"/>
                <a:gd name="T102" fmla="*/ 779 h 77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2" h="779">
                  <a:moveTo>
                    <a:pt x="443" y="0"/>
                  </a:moveTo>
                  <a:lnTo>
                    <a:pt x="469" y="0"/>
                  </a:lnTo>
                  <a:lnTo>
                    <a:pt x="494" y="6"/>
                  </a:lnTo>
                  <a:lnTo>
                    <a:pt x="519" y="17"/>
                  </a:lnTo>
                  <a:lnTo>
                    <a:pt x="540" y="34"/>
                  </a:lnTo>
                  <a:lnTo>
                    <a:pt x="878" y="305"/>
                  </a:lnTo>
                  <a:lnTo>
                    <a:pt x="894" y="326"/>
                  </a:lnTo>
                  <a:lnTo>
                    <a:pt x="906" y="350"/>
                  </a:lnTo>
                  <a:lnTo>
                    <a:pt x="912" y="377"/>
                  </a:lnTo>
                  <a:lnTo>
                    <a:pt x="912" y="402"/>
                  </a:lnTo>
                  <a:lnTo>
                    <a:pt x="906" y="428"/>
                  </a:lnTo>
                  <a:lnTo>
                    <a:pt x="894" y="453"/>
                  </a:lnTo>
                  <a:lnTo>
                    <a:pt x="878" y="474"/>
                  </a:lnTo>
                  <a:lnTo>
                    <a:pt x="540" y="745"/>
                  </a:lnTo>
                  <a:lnTo>
                    <a:pt x="519" y="761"/>
                  </a:lnTo>
                  <a:lnTo>
                    <a:pt x="494" y="773"/>
                  </a:lnTo>
                  <a:lnTo>
                    <a:pt x="469" y="779"/>
                  </a:lnTo>
                  <a:lnTo>
                    <a:pt x="443" y="779"/>
                  </a:lnTo>
                  <a:lnTo>
                    <a:pt x="418" y="773"/>
                  </a:lnTo>
                  <a:lnTo>
                    <a:pt x="393" y="761"/>
                  </a:lnTo>
                  <a:lnTo>
                    <a:pt x="372" y="745"/>
                  </a:lnTo>
                  <a:lnTo>
                    <a:pt x="34" y="474"/>
                  </a:lnTo>
                  <a:lnTo>
                    <a:pt x="17" y="453"/>
                  </a:lnTo>
                  <a:lnTo>
                    <a:pt x="6" y="428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6" y="350"/>
                  </a:lnTo>
                  <a:lnTo>
                    <a:pt x="17" y="326"/>
                  </a:lnTo>
                  <a:lnTo>
                    <a:pt x="34" y="305"/>
                  </a:lnTo>
                  <a:lnTo>
                    <a:pt x="372" y="34"/>
                  </a:lnTo>
                  <a:lnTo>
                    <a:pt x="393" y="17"/>
                  </a:lnTo>
                  <a:lnTo>
                    <a:pt x="418" y="6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7" name="Freeform 107"/>
            <p:cNvSpPr>
              <a:spLocks/>
            </p:cNvSpPr>
            <p:nvPr/>
          </p:nvSpPr>
          <p:spPr bwMode="auto">
            <a:xfrm>
              <a:off x="1422400" y="3086100"/>
              <a:ext cx="1528763" cy="1458913"/>
            </a:xfrm>
            <a:custGeom>
              <a:avLst/>
              <a:gdLst>
                <a:gd name="T0" fmla="*/ 2079130647 w 963"/>
                <a:gd name="T1" fmla="*/ 0 h 919"/>
                <a:gd name="T2" fmla="*/ 2147483647 w 963"/>
                <a:gd name="T3" fmla="*/ 372983253 h 919"/>
                <a:gd name="T4" fmla="*/ 347781687 w 963"/>
                <a:gd name="T5" fmla="*/ 2147483647 h 919"/>
                <a:gd name="T6" fmla="*/ 0 w 963"/>
                <a:gd name="T7" fmla="*/ 1945561569 h 919"/>
                <a:gd name="T8" fmla="*/ 2079130647 w 963"/>
                <a:gd name="T9" fmla="*/ 0 h 9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3"/>
                <a:gd name="T16" fmla="*/ 0 h 919"/>
                <a:gd name="T17" fmla="*/ 963 w 963"/>
                <a:gd name="T18" fmla="*/ 919 h 9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3" h="919">
                  <a:moveTo>
                    <a:pt x="825" y="0"/>
                  </a:moveTo>
                  <a:lnTo>
                    <a:pt x="963" y="148"/>
                  </a:lnTo>
                  <a:lnTo>
                    <a:pt x="138" y="919"/>
                  </a:lnTo>
                  <a:lnTo>
                    <a:pt x="0" y="772"/>
                  </a:lnTo>
                  <a:lnTo>
                    <a:pt x="825" y="0"/>
                  </a:ln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DDDD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8" name="Freeform 108"/>
            <p:cNvSpPr>
              <a:spLocks/>
            </p:cNvSpPr>
            <p:nvPr/>
          </p:nvSpPr>
          <p:spPr bwMode="auto">
            <a:xfrm>
              <a:off x="2987675" y="3086100"/>
              <a:ext cx="1528763" cy="1458913"/>
            </a:xfrm>
            <a:custGeom>
              <a:avLst/>
              <a:gdLst>
                <a:gd name="T0" fmla="*/ 347781687 w 963"/>
                <a:gd name="T1" fmla="*/ 0 h 919"/>
                <a:gd name="T2" fmla="*/ 2147483647 w 963"/>
                <a:gd name="T3" fmla="*/ 1945561569 h 919"/>
                <a:gd name="T4" fmla="*/ 2076609696 w 963"/>
                <a:gd name="T5" fmla="*/ 2147483647 h 919"/>
                <a:gd name="T6" fmla="*/ 0 w 963"/>
                <a:gd name="T7" fmla="*/ 372983253 h 919"/>
                <a:gd name="T8" fmla="*/ 347781687 w 963"/>
                <a:gd name="T9" fmla="*/ 0 h 9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3"/>
                <a:gd name="T16" fmla="*/ 0 h 919"/>
                <a:gd name="T17" fmla="*/ 963 w 963"/>
                <a:gd name="T18" fmla="*/ 919 h 9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3" h="919">
                  <a:moveTo>
                    <a:pt x="138" y="0"/>
                  </a:moveTo>
                  <a:lnTo>
                    <a:pt x="963" y="772"/>
                  </a:lnTo>
                  <a:lnTo>
                    <a:pt x="824" y="919"/>
                  </a:lnTo>
                  <a:lnTo>
                    <a:pt x="0" y="14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9" name="Freeform 109"/>
            <p:cNvSpPr>
              <a:spLocks/>
            </p:cNvSpPr>
            <p:nvPr/>
          </p:nvSpPr>
          <p:spPr bwMode="auto">
            <a:xfrm>
              <a:off x="4613275" y="3086100"/>
              <a:ext cx="1528763" cy="1458913"/>
            </a:xfrm>
            <a:custGeom>
              <a:avLst/>
              <a:gdLst>
                <a:gd name="T0" fmla="*/ 2074090334 w 963"/>
                <a:gd name="T1" fmla="*/ 0 h 919"/>
                <a:gd name="T2" fmla="*/ 2147483647 w 963"/>
                <a:gd name="T3" fmla="*/ 372983253 h 919"/>
                <a:gd name="T4" fmla="*/ 347781687 w 963"/>
                <a:gd name="T5" fmla="*/ 2147483647 h 919"/>
                <a:gd name="T6" fmla="*/ 0 w 963"/>
                <a:gd name="T7" fmla="*/ 1945561569 h 919"/>
                <a:gd name="T8" fmla="*/ 2074090334 w 963"/>
                <a:gd name="T9" fmla="*/ 0 h 9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3"/>
                <a:gd name="T16" fmla="*/ 0 h 919"/>
                <a:gd name="T17" fmla="*/ 963 w 963"/>
                <a:gd name="T18" fmla="*/ 919 h 9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3" h="919">
                  <a:moveTo>
                    <a:pt x="823" y="0"/>
                  </a:moveTo>
                  <a:lnTo>
                    <a:pt x="963" y="148"/>
                  </a:lnTo>
                  <a:lnTo>
                    <a:pt x="138" y="919"/>
                  </a:lnTo>
                  <a:lnTo>
                    <a:pt x="0" y="772"/>
                  </a:lnTo>
                  <a:lnTo>
                    <a:pt x="823" y="0"/>
                  </a:lnTo>
                  <a:close/>
                </a:path>
              </a:pathLst>
            </a:custGeom>
            <a:solidFill>
              <a:srgbClr val="FFFFFF"/>
            </a:solidFill>
            <a:ln w="63500" cap="flat" cmpd="sng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0" name="Freeform 111"/>
            <p:cNvSpPr>
              <a:spLocks/>
            </p:cNvSpPr>
            <p:nvPr/>
          </p:nvSpPr>
          <p:spPr bwMode="auto">
            <a:xfrm>
              <a:off x="649288" y="3998913"/>
              <a:ext cx="1449387" cy="1236662"/>
            </a:xfrm>
            <a:custGeom>
              <a:avLst/>
              <a:gdLst>
                <a:gd name="T0" fmla="*/ 1118949087 w 913"/>
                <a:gd name="T1" fmla="*/ 0 h 779"/>
                <a:gd name="T2" fmla="*/ 1181952161 w 913"/>
                <a:gd name="T3" fmla="*/ 0 h 779"/>
                <a:gd name="T4" fmla="*/ 1249997131 w 913"/>
                <a:gd name="T5" fmla="*/ 15120933 h 779"/>
                <a:gd name="T6" fmla="*/ 1310480844 w 913"/>
                <a:gd name="T7" fmla="*/ 42841844 h 779"/>
                <a:gd name="T8" fmla="*/ 1360883938 w 913"/>
                <a:gd name="T9" fmla="*/ 85685276 h 779"/>
                <a:gd name="T10" fmla="*/ 2147483647 w 913"/>
                <a:gd name="T11" fmla="*/ 768646509 h 779"/>
                <a:gd name="T12" fmla="*/ 2147483647 w 913"/>
                <a:gd name="T13" fmla="*/ 821570546 h 779"/>
                <a:gd name="T14" fmla="*/ 2147483647 w 913"/>
                <a:gd name="T15" fmla="*/ 882054451 h 779"/>
                <a:gd name="T16" fmla="*/ 2147483647 w 913"/>
                <a:gd name="T17" fmla="*/ 950097827 h 779"/>
                <a:gd name="T18" fmla="*/ 2147483647 w 913"/>
                <a:gd name="T19" fmla="*/ 1013102482 h 779"/>
                <a:gd name="T20" fmla="*/ 2147483647 w 913"/>
                <a:gd name="T21" fmla="*/ 1078626498 h 779"/>
                <a:gd name="T22" fmla="*/ 2147483647 w 913"/>
                <a:gd name="T23" fmla="*/ 1141629565 h 779"/>
                <a:gd name="T24" fmla="*/ 2147483647 w 913"/>
                <a:gd name="T25" fmla="*/ 1194553602 h 779"/>
                <a:gd name="T26" fmla="*/ 1360883938 w 913"/>
                <a:gd name="T27" fmla="*/ 1877515059 h 779"/>
                <a:gd name="T28" fmla="*/ 1310480844 w 913"/>
                <a:gd name="T29" fmla="*/ 1917837530 h 779"/>
                <a:gd name="T30" fmla="*/ 1249997131 w 913"/>
                <a:gd name="T31" fmla="*/ 1948079383 h 779"/>
                <a:gd name="T32" fmla="*/ 1181952161 w 913"/>
                <a:gd name="T33" fmla="*/ 1963200310 h 779"/>
                <a:gd name="T34" fmla="*/ 1118949087 w 913"/>
                <a:gd name="T35" fmla="*/ 1963200310 h 779"/>
                <a:gd name="T36" fmla="*/ 1053425064 w 913"/>
                <a:gd name="T37" fmla="*/ 1948079383 h 779"/>
                <a:gd name="T38" fmla="*/ 990420403 w 913"/>
                <a:gd name="T39" fmla="*/ 1917837530 h 779"/>
                <a:gd name="T40" fmla="*/ 937497948 w 913"/>
                <a:gd name="T41" fmla="*/ 1877515059 h 779"/>
                <a:gd name="T42" fmla="*/ 85685285 w 913"/>
                <a:gd name="T43" fmla="*/ 1194553602 h 779"/>
                <a:gd name="T44" fmla="*/ 45362797 w 913"/>
                <a:gd name="T45" fmla="*/ 1141629565 h 779"/>
                <a:gd name="T46" fmla="*/ 15120934 w 913"/>
                <a:gd name="T47" fmla="*/ 1078626498 h 779"/>
                <a:gd name="T48" fmla="*/ 0 w 913"/>
                <a:gd name="T49" fmla="*/ 1013102482 h 779"/>
                <a:gd name="T50" fmla="*/ 0 w 913"/>
                <a:gd name="T51" fmla="*/ 950097827 h 779"/>
                <a:gd name="T52" fmla="*/ 15120934 w 913"/>
                <a:gd name="T53" fmla="*/ 882054451 h 779"/>
                <a:gd name="T54" fmla="*/ 45362797 w 913"/>
                <a:gd name="T55" fmla="*/ 821570546 h 779"/>
                <a:gd name="T56" fmla="*/ 85685285 w 913"/>
                <a:gd name="T57" fmla="*/ 768646509 h 779"/>
                <a:gd name="T58" fmla="*/ 937497948 w 913"/>
                <a:gd name="T59" fmla="*/ 85685276 h 779"/>
                <a:gd name="T60" fmla="*/ 990420403 w 913"/>
                <a:gd name="T61" fmla="*/ 42841844 h 779"/>
                <a:gd name="T62" fmla="*/ 1053425064 w 913"/>
                <a:gd name="T63" fmla="*/ 15120933 h 779"/>
                <a:gd name="T64" fmla="*/ 1118949087 w 913"/>
                <a:gd name="T65" fmla="*/ 0 h 7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3"/>
                <a:gd name="T100" fmla="*/ 0 h 779"/>
                <a:gd name="T101" fmla="*/ 913 w 913"/>
                <a:gd name="T102" fmla="*/ 779 h 77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3" h="779">
                  <a:moveTo>
                    <a:pt x="444" y="0"/>
                  </a:moveTo>
                  <a:lnTo>
                    <a:pt x="469" y="0"/>
                  </a:lnTo>
                  <a:lnTo>
                    <a:pt x="496" y="6"/>
                  </a:lnTo>
                  <a:lnTo>
                    <a:pt x="520" y="17"/>
                  </a:lnTo>
                  <a:lnTo>
                    <a:pt x="540" y="34"/>
                  </a:lnTo>
                  <a:lnTo>
                    <a:pt x="878" y="305"/>
                  </a:lnTo>
                  <a:lnTo>
                    <a:pt x="895" y="326"/>
                  </a:lnTo>
                  <a:lnTo>
                    <a:pt x="907" y="350"/>
                  </a:lnTo>
                  <a:lnTo>
                    <a:pt x="913" y="377"/>
                  </a:lnTo>
                  <a:lnTo>
                    <a:pt x="913" y="402"/>
                  </a:lnTo>
                  <a:lnTo>
                    <a:pt x="907" y="428"/>
                  </a:lnTo>
                  <a:lnTo>
                    <a:pt x="895" y="453"/>
                  </a:lnTo>
                  <a:lnTo>
                    <a:pt x="878" y="474"/>
                  </a:lnTo>
                  <a:lnTo>
                    <a:pt x="540" y="745"/>
                  </a:lnTo>
                  <a:lnTo>
                    <a:pt x="520" y="761"/>
                  </a:lnTo>
                  <a:lnTo>
                    <a:pt x="496" y="773"/>
                  </a:lnTo>
                  <a:lnTo>
                    <a:pt x="469" y="779"/>
                  </a:lnTo>
                  <a:lnTo>
                    <a:pt x="444" y="779"/>
                  </a:lnTo>
                  <a:lnTo>
                    <a:pt x="418" y="773"/>
                  </a:lnTo>
                  <a:lnTo>
                    <a:pt x="393" y="761"/>
                  </a:lnTo>
                  <a:lnTo>
                    <a:pt x="372" y="745"/>
                  </a:lnTo>
                  <a:lnTo>
                    <a:pt x="34" y="474"/>
                  </a:lnTo>
                  <a:lnTo>
                    <a:pt x="18" y="453"/>
                  </a:lnTo>
                  <a:lnTo>
                    <a:pt x="6" y="428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6" y="350"/>
                  </a:lnTo>
                  <a:lnTo>
                    <a:pt x="18" y="326"/>
                  </a:lnTo>
                  <a:lnTo>
                    <a:pt x="34" y="305"/>
                  </a:lnTo>
                  <a:lnTo>
                    <a:pt x="372" y="34"/>
                  </a:lnTo>
                  <a:lnTo>
                    <a:pt x="393" y="17"/>
                  </a:lnTo>
                  <a:lnTo>
                    <a:pt x="418" y="6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chemeClr val="tx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1" name="Freeform 112"/>
            <p:cNvSpPr>
              <a:spLocks/>
            </p:cNvSpPr>
            <p:nvPr/>
          </p:nvSpPr>
          <p:spPr bwMode="auto">
            <a:xfrm>
              <a:off x="649288" y="3914775"/>
              <a:ext cx="1449387" cy="1235075"/>
            </a:xfrm>
            <a:custGeom>
              <a:avLst/>
              <a:gdLst>
                <a:gd name="T0" fmla="*/ 1118949087 w 913"/>
                <a:gd name="T1" fmla="*/ 0 h 778"/>
                <a:gd name="T2" fmla="*/ 1181952161 w 913"/>
                <a:gd name="T3" fmla="*/ 0 h 778"/>
                <a:gd name="T4" fmla="*/ 1249997131 w 913"/>
                <a:gd name="T5" fmla="*/ 15120939 h 778"/>
                <a:gd name="T6" fmla="*/ 1310480844 w 913"/>
                <a:gd name="T7" fmla="*/ 42843449 h 778"/>
                <a:gd name="T8" fmla="*/ 1360883938 w 913"/>
                <a:gd name="T9" fmla="*/ 85685310 h 778"/>
                <a:gd name="T10" fmla="*/ 2147483647 w 913"/>
                <a:gd name="T11" fmla="*/ 768648407 h 778"/>
                <a:gd name="T12" fmla="*/ 2147483647 w 913"/>
                <a:gd name="T13" fmla="*/ 824091827 h 778"/>
                <a:gd name="T14" fmla="*/ 2147483647 w 913"/>
                <a:gd name="T15" fmla="*/ 884575757 h 778"/>
                <a:gd name="T16" fmla="*/ 2147483647 w 913"/>
                <a:gd name="T17" fmla="*/ 947578850 h 778"/>
                <a:gd name="T18" fmla="*/ 2147483647 w 913"/>
                <a:gd name="T19" fmla="*/ 1013102891 h 778"/>
                <a:gd name="T20" fmla="*/ 2147483647 w 913"/>
                <a:gd name="T21" fmla="*/ 1078626933 h 778"/>
                <a:gd name="T22" fmla="*/ 2147483647 w 913"/>
                <a:gd name="T23" fmla="*/ 1139110664 h 778"/>
                <a:gd name="T24" fmla="*/ 2147483647 w 913"/>
                <a:gd name="T25" fmla="*/ 1192033135 h 778"/>
                <a:gd name="T26" fmla="*/ 1360883938 w 913"/>
                <a:gd name="T27" fmla="*/ 1874996455 h 778"/>
                <a:gd name="T28" fmla="*/ 1310480844 w 913"/>
                <a:gd name="T29" fmla="*/ 1920359254 h 778"/>
                <a:gd name="T30" fmla="*/ 1249997131 w 913"/>
                <a:gd name="T31" fmla="*/ 1945560808 h 778"/>
                <a:gd name="T32" fmla="*/ 1181952161 w 913"/>
                <a:gd name="T33" fmla="*/ 1960681741 h 778"/>
                <a:gd name="T34" fmla="*/ 1118949087 w 913"/>
                <a:gd name="T35" fmla="*/ 1960681741 h 778"/>
                <a:gd name="T36" fmla="*/ 1053425064 w 913"/>
                <a:gd name="T37" fmla="*/ 1945560808 h 778"/>
                <a:gd name="T38" fmla="*/ 990420403 w 913"/>
                <a:gd name="T39" fmla="*/ 1920359254 h 778"/>
                <a:gd name="T40" fmla="*/ 937497948 w 913"/>
                <a:gd name="T41" fmla="*/ 1874996455 h 778"/>
                <a:gd name="T42" fmla="*/ 85685285 w 913"/>
                <a:gd name="T43" fmla="*/ 1192033135 h 778"/>
                <a:gd name="T44" fmla="*/ 45362797 w 913"/>
                <a:gd name="T45" fmla="*/ 1139110664 h 778"/>
                <a:gd name="T46" fmla="*/ 15120934 w 913"/>
                <a:gd name="T47" fmla="*/ 1078626933 h 778"/>
                <a:gd name="T48" fmla="*/ 0 w 913"/>
                <a:gd name="T49" fmla="*/ 1013102891 h 778"/>
                <a:gd name="T50" fmla="*/ 0 w 913"/>
                <a:gd name="T51" fmla="*/ 947578850 h 778"/>
                <a:gd name="T52" fmla="*/ 15120934 w 913"/>
                <a:gd name="T53" fmla="*/ 884575757 h 778"/>
                <a:gd name="T54" fmla="*/ 45362797 w 913"/>
                <a:gd name="T55" fmla="*/ 824091827 h 778"/>
                <a:gd name="T56" fmla="*/ 85685285 w 913"/>
                <a:gd name="T57" fmla="*/ 768648407 h 778"/>
                <a:gd name="T58" fmla="*/ 937497948 w 913"/>
                <a:gd name="T59" fmla="*/ 85685310 h 778"/>
                <a:gd name="T60" fmla="*/ 990420403 w 913"/>
                <a:gd name="T61" fmla="*/ 42843449 h 778"/>
                <a:gd name="T62" fmla="*/ 1053425064 w 913"/>
                <a:gd name="T63" fmla="*/ 15120939 h 778"/>
                <a:gd name="T64" fmla="*/ 1118949087 w 913"/>
                <a:gd name="T65" fmla="*/ 0 h 7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3"/>
                <a:gd name="T100" fmla="*/ 0 h 778"/>
                <a:gd name="T101" fmla="*/ 913 w 913"/>
                <a:gd name="T102" fmla="*/ 778 h 7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3" h="778">
                  <a:moveTo>
                    <a:pt x="444" y="0"/>
                  </a:moveTo>
                  <a:lnTo>
                    <a:pt x="469" y="0"/>
                  </a:lnTo>
                  <a:lnTo>
                    <a:pt x="496" y="6"/>
                  </a:lnTo>
                  <a:lnTo>
                    <a:pt x="520" y="17"/>
                  </a:lnTo>
                  <a:lnTo>
                    <a:pt x="540" y="34"/>
                  </a:lnTo>
                  <a:lnTo>
                    <a:pt x="878" y="305"/>
                  </a:lnTo>
                  <a:lnTo>
                    <a:pt x="895" y="327"/>
                  </a:lnTo>
                  <a:lnTo>
                    <a:pt x="907" y="351"/>
                  </a:lnTo>
                  <a:lnTo>
                    <a:pt x="913" y="376"/>
                  </a:lnTo>
                  <a:lnTo>
                    <a:pt x="913" y="402"/>
                  </a:lnTo>
                  <a:lnTo>
                    <a:pt x="907" y="428"/>
                  </a:lnTo>
                  <a:lnTo>
                    <a:pt x="895" y="452"/>
                  </a:lnTo>
                  <a:lnTo>
                    <a:pt x="878" y="473"/>
                  </a:lnTo>
                  <a:lnTo>
                    <a:pt x="540" y="744"/>
                  </a:lnTo>
                  <a:lnTo>
                    <a:pt x="520" y="762"/>
                  </a:lnTo>
                  <a:lnTo>
                    <a:pt x="496" y="772"/>
                  </a:lnTo>
                  <a:lnTo>
                    <a:pt x="469" y="778"/>
                  </a:lnTo>
                  <a:lnTo>
                    <a:pt x="444" y="778"/>
                  </a:lnTo>
                  <a:lnTo>
                    <a:pt x="418" y="772"/>
                  </a:lnTo>
                  <a:lnTo>
                    <a:pt x="393" y="762"/>
                  </a:lnTo>
                  <a:lnTo>
                    <a:pt x="372" y="744"/>
                  </a:lnTo>
                  <a:lnTo>
                    <a:pt x="34" y="473"/>
                  </a:lnTo>
                  <a:lnTo>
                    <a:pt x="18" y="452"/>
                  </a:lnTo>
                  <a:lnTo>
                    <a:pt x="6" y="428"/>
                  </a:lnTo>
                  <a:lnTo>
                    <a:pt x="0" y="402"/>
                  </a:lnTo>
                  <a:lnTo>
                    <a:pt x="0" y="376"/>
                  </a:lnTo>
                  <a:lnTo>
                    <a:pt x="6" y="351"/>
                  </a:lnTo>
                  <a:lnTo>
                    <a:pt x="18" y="327"/>
                  </a:lnTo>
                  <a:lnTo>
                    <a:pt x="34" y="305"/>
                  </a:lnTo>
                  <a:lnTo>
                    <a:pt x="372" y="34"/>
                  </a:lnTo>
                  <a:lnTo>
                    <a:pt x="393" y="17"/>
                  </a:lnTo>
                  <a:lnTo>
                    <a:pt x="418" y="6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2" name="Freeform 113"/>
            <p:cNvSpPr>
              <a:spLocks/>
            </p:cNvSpPr>
            <p:nvPr/>
          </p:nvSpPr>
          <p:spPr bwMode="auto">
            <a:xfrm>
              <a:off x="3829050" y="3998913"/>
              <a:ext cx="1447800" cy="1236662"/>
            </a:xfrm>
            <a:custGeom>
              <a:avLst/>
              <a:gdLst>
                <a:gd name="T0" fmla="*/ 1116430111 w 912"/>
                <a:gd name="T1" fmla="*/ 0 h 779"/>
                <a:gd name="T2" fmla="*/ 1181952568 w 912"/>
                <a:gd name="T3" fmla="*/ 0 h 779"/>
                <a:gd name="T4" fmla="*/ 1244957251 w 912"/>
                <a:gd name="T5" fmla="*/ 15120933 h 779"/>
                <a:gd name="T6" fmla="*/ 1307961934 w 912"/>
                <a:gd name="T7" fmla="*/ 42841844 h 779"/>
                <a:gd name="T8" fmla="*/ 1360884408 w 912"/>
                <a:gd name="T9" fmla="*/ 85685276 h 779"/>
                <a:gd name="T10" fmla="*/ 2147483647 w 912"/>
                <a:gd name="T11" fmla="*/ 768646509 h 779"/>
                <a:gd name="T12" fmla="*/ 2147483647 w 912"/>
                <a:gd name="T13" fmla="*/ 821570546 h 779"/>
                <a:gd name="T14" fmla="*/ 2147483647 w 912"/>
                <a:gd name="T15" fmla="*/ 882054451 h 779"/>
                <a:gd name="T16" fmla="*/ 2147483647 w 912"/>
                <a:gd name="T17" fmla="*/ 950097827 h 779"/>
                <a:gd name="T18" fmla="*/ 2147483647 w 912"/>
                <a:gd name="T19" fmla="*/ 1013102482 h 779"/>
                <a:gd name="T20" fmla="*/ 2147483647 w 912"/>
                <a:gd name="T21" fmla="*/ 1078626498 h 779"/>
                <a:gd name="T22" fmla="*/ 2147483647 w 912"/>
                <a:gd name="T23" fmla="*/ 1141629565 h 779"/>
                <a:gd name="T24" fmla="*/ 2147483647 w 912"/>
                <a:gd name="T25" fmla="*/ 1194553602 h 779"/>
                <a:gd name="T26" fmla="*/ 1360884408 w 912"/>
                <a:gd name="T27" fmla="*/ 1877515059 h 779"/>
                <a:gd name="T28" fmla="*/ 1307961934 w 912"/>
                <a:gd name="T29" fmla="*/ 1917837530 h 779"/>
                <a:gd name="T30" fmla="*/ 1244957251 w 912"/>
                <a:gd name="T31" fmla="*/ 1948079383 h 779"/>
                <a:gd name="T32" fmla="*/ 1181952568 w 912"/>
                <a:gd name="T33" fmla="*/ 1963200310 h 779"/>
                <a:gd name="T34" fmla="*/ 1116430111 w 912"/>
                <a:gd name="T35" fmla="*/ 1963200310 h 779"/>
                <a:gd name="T36" fmla="*/ 1053425427 w 912"/>
                <a:gd name="T37" fmla="*/ 1948079383 h 779"/>
                <a:gd name="T38" fmla="*/ 990422332 w 912"/>
                <a:gd name="T39" fmla="*/ 1917837530 h 779"/>
                <a:gd name="T40" fmla="*/ 937498271 w 912"/>
                <a:gd name="T41" fmla="*/ 1877515059 h 779"/>
                <a:gd name="T42" fmla="*/ 85685314 w 912"/>
                <a:gd name="T43" fmla="*/ 1194553602 h 779"/>
                <a:gd name="T44" fmla="*/ 42843451 w 912"/>
                <a:gd name="T45" fmla="*/ 1141629565 h 779"/>
                <a:gd name="T46" fmla="*/ 15120940 w 912"/>
                <a:gd name="T47" fmla="*/ 1078626498 h 779"/>
                <a:gd name="T48" fmla="*/ 0 w 912"/>
                <a:gd name="T49" fmla="*/ 1013102482 h 779"/>
                <a:gd name="T50" fmla="*/ 0 w 912"/>
                <a:gd name="T51" fmla="*/ 950097827 h 779"/>
                <a:gd name="T52" fmla="*/ 15120940 w 912"/>
                <a:gd name="T53" fmla="*/ 882054451 h 779"/>
                <a:gd name="T54" fmla="*/ 42843451 w 912"/>
                <a:gd name="T55" fmla="*/ 821570546 h 779"/>
                <a:gd name="T56" fmla="*/ 85685314 w 912"/>
                <a:gd name="T57" fmla="*/ 768646509 h 779"/>
                <a:gd name="T58" fmla="*/ 937498271 w 912"/>
                <a:gd name="T59" fmla="*/ 85685276 h 779"/>
                <a:gd name="T60" fmla="*/ 990422332 w 912"/>
                <a:gd name="T61" fmla="*/ 42841844 h 779"/>
                <a:gd name="T62" fmla="*/ 1053425427 w 912"/>
                <a:gd name="T63" fmla="*/ 15120933 h 779"/>
                <a:gd name="T64" fmla="*/ 1116430111 w 912"/>
                <a:gd name="T65" fmla="*/ 0 h 7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2"/>
                <a:gd name="T100" fmla="*/ 0 h 779"/>
                <a:gd name="T101" fmla="*/ 912 w 912"/>
                <a:gd name="T102" fmla="*/ 779 h 77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2" h="779">
                  <a:moveTo>
                    <a:pt x="443" y="0"/>
                  </a:moveTo>
                  <a:lnTo>
                    <a:pt x="469" y="0"/>
                  </a:lnTo>
                  <a:lnTo>
                    <a:pt x="494" y="6"/>
                  </a:lnTo>
                  <a:lnTo>
                    <a:pt x="519" y="17"/>
                  </a:lnTo>
                  <a:lnTo>
                    <a:pt x="540" y="34"/>
                  </a:lnTo>
                  <a:lnTo>
                    <a:pt x="878" y="305"/>
                  </a:lnTo>
                  <a:lnTo>
                    <a:pt x="894" y="326"/>
                  </a:lnTo>
                  <a:lnTo>
                    <a:pt x="906" y="350"/>
                  </a:lnTo>
                  <a:lnTo>
                    <a:pt x="912" y="377"/>
                  </a:lnTo>
                  <a:lnTo>
                    <a:pt x="912" y="402"/>
                  </a:lnTo>
                  <a:lnTo>
                    <a:pt x="906" y="428"/>
                  </a:lnTo>
                  <a:lnTo>
                    <a:pt x="894" y="453"/>
                  </a:lnTo>
                  <a:lnTo>
                    <a:pt x="878" y="474"/>
                  </a:lnTo>
                  <a:lnTo>
                    <a:pt x="540" y="745"/>
                  </a:lnTo>
                  <a:lnTo>
                    <a:pt x="519" y="761"/>
                  </a:lnTo>
                  <a:lnTo>
                    <a:pt x="494" y="773"/>
                  </a:lnTo>
                  <a:lnTo>
                    <a:pt x="469" y="779"/>
                  </a:lnTo>
                  <a:lnTo>
                    <a:pt x="443" y="779"/>
                  </a:lnTo>
                  <a:lnTo>
                    <a:pt x="418" y="773"/>
                  </a:lnTo>
                  <a:lnTo>
                    <a:pt x="393" y="761"/>
                  </a:lnTo>
                  <a:lnTo>
                    <a:pt x="372" y="745"/>
                  </a:lnTo>
                  <a:lnTo>
                    <a:pt x="34" y="474"/>
                  </a:lnTo>
                  <a:lnTo>
                    <a:pt x="17" y="453"/>
                  </a:lnTo>
                  <a:lnTo>
                    <a:pt x="6" y="428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6" y="350"/>
                  </a:lnTo>
                  <a:lnTo>
                    <a:pt x="17" y="326"/>
                  </a:lnTo>
                  <a:lnTo>
                    <a:pt x="34" y="305"/>
                  </a:lnTo>
                  <a:lnTo>
                    <a:pt x="372" y="34"/>
                  </a:lnTo>
                  <a:lnTo>
                    <a:pt x="393" y="17"/>
                  </a:lnTo>
                  <a:lnTo>
                    <a:pt x="418" y="6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205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3" name="Freeform 114"/>
            <p:cNvSpPr>
              <a:spLocks/>
            </p:cNvSpPr>
            <p:nvPr/>
          </p:nvSpPr>
          <p:spPr bwMode="auto">
            <a:xfrm>
              <a:off x="3829050" y="3914775"/>
              <a:ext cx="1447800" cy="1235075"/>
            </a:xfrm>
            <a:custGeom>
              <a:avLst/>
              <a:gdLst>
                <a:gd name="T0" fmla="*/ 1116430111 w 912"/>
                <a:gd name="T1" fmla="*/ 0 h 778"/>
                <a:gd name="T2" fmla="*/ 1181952568 w 912"/>
                <a:gd name="T3" fmla="*/ 0 h 778"/>
                <a:gd name="T4" fmla="*/ 1244957251 w 912"/>
                <a:gd name="T5" fmla="*/ 15120939 h 778"/>
                <a:gd name="T6" fmla="*/ 1307961934 w 912"/>
                <a:gd name="T7" fmla="*/ 42843449 h 778"/>
                <a:gd name="T8" fmla="*/ 1360884408 w 912"/>
                <a:gd name="T9" fmla="*/ 85685310 h 778"/>
                <a:gd name="T10" fmla="*/ 2147483647 w 912"/>
                <a:gd name="T11" fmla="*/ 768648407 h 778"/>
                <a:gd name="T12" fmla="*/ 2147483647 w 912"/>
                <a:gd name="T13" fmla="*/ 824091827 h 778"/>
                <a:gd name="T14" fmla="*/ 2147483647 w 912"/>
                <a:gd name="T15" fmla="*/ 884575757 h 778"/>
                <a:gd name="T16" fmla="*/ 2147483647 w 912"/>
                <a:gd name="T17" fmla="*/ 947578850 h 778"/>
                <a:gd name="T18" fmla="*/ 2147483647 w 912"/>
                <a:gd name="T19" fmla="*/ 1013102891 h 778"/>
                <a:gd name="T20" fmla="*/ 2147483647 w 912"/>
                <a:gd name="T21" fmla="*/ 1078626933 h 778"/>
                <a:gd name="T22" fmla="*/ 2147483647 w 912"/>
                <a:gd name="T23" fmla="*/ 1139110664 h 778"/>
                <a:gd name="T24" fmla="*/ 2147483647 w 912"/>
                <a:gd name="T25" fmla="*/ 1192033135 h 778"/>
                <a:gd name="T26" fmla="*/ 1360884408 w 912"/>
                <a:gd name="T27" fmla="*/ 1874996455 h 778"/>
                <a:gd name="T28" fmla="*/ 1307961934 w 912"/>
                <a:gd name="T29" fmla="*/ 1920359254 h 778"/>
                <a:gd name="T30" fmla="*/ 1244957251 w 912"/>
                <a:gd name="T31" fmla="*/ 1945560808 h 778"/>
                <a:gd name="T32" fmla="*/ 1181952568 w 912"/>
                <a:gd name="T33" fmla="*/ 1960681741 h 778"/>
                <a:gd name="T34" fmla="*/ 1116430111 w 912"/>
                <a:gd name="T35" fmla="*/ 1960681741 h 778"/>
                <a:gd name="T36" fmla="*/ 1053425427 w 912"/>
                <a:gd name="T37" fmla="*/ 1945560808 h 778"/>
                <a:gd name="T38" fmla="*/ 990422332 w 912"/>
                <a:gd name="T39" fmla="*/ 1920359254 h 778"/>
                <a:gd name="T40" fmla="*/ 937498271 w 912"/>
                <a:gd name="T41" fmla="*/ 1874996455 h 778"/>
                <a:gd name="T42" fmla="*/ 85685314 w 912"/>
                <a:gd name="T43" fmla="*/ 1192033135 h 778"/>
                <a:gd name="T44" fmla="*/ 42843451 w 912"/>
                <a:gd name="T45" fmla="*/ 1139110664 h 778"/>
                <a:gd name="T46" fmla="*/ 15120940 w 912"/>
                <a:gd name="T47" fmla="*/ 1078626933 h 778"/>
                <a:gd name="T48" fmla="*/ 0 w 912"/>
                <a:gd name="T49" fmla="*/ 1013102891 h 778"/>
                <a:gd name="T50" fmla="*/ 0 w 912"/>
                <a:gd name="T51" fmla="*/ 947578850 h 778"/>
                <a:gd name="T52" fmla="*/ 15120940 w 912"/>
                <a:gd name="T53" fmla="*/ 884575757 h 778"/>
                <a:gd name="T54" fmla="*/ 42843451 w 912"/>
                <a:gd name="T55" fmla="*/ 824091827 h 778"/>
                <a:gd name="T56" fmla="*/ 85685314 w 912"/>
                <a:gd name="T57" fmla="*/ 768648407 h 778"/>
                <a:gd name="T58" fmla="*/ 937498271 w 912"/>
                <a:gd name="T59" fmla="*/ 85685310 h 778"/>
                <a:gd name="T60" fmla="*/ 990422332 w 912"/>
                <a:gd name="T61" fmla="*/ 42843449 h 778"/>
                <a:gd name="T62" fmla="*/ 1053425427 w 912"/>
                <a:gd name="T63" fmla="*/ 15120939 h 778"/>
                <a:gd name="T64" fmla="*/ 1116430111 w 912"/>
                <a:gd name="T65" fmla="*/ 0 h 7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2"/>
                <a:gd name="T100" fmla="*/ 0 h 778"/>
                <a:gd name="T101" fmla="*/ 912 w 912"/>
                <a:gd name="T102" fmla="*/ 778 h 7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2" h="778">
                  <a:moveTo>
                    <a:pt x="443" y="0"/>
                  </a:moveTo>
                  <a:lnTo>
                    <a:pt x="469" y="0"/>
                  </a:lnTo>
                  <a:lnTo>
                    <a:pt x="494" y="6"/>
                  </a:lnTo>
                  <a:lnTo>
                    <a:pt x="519" y="17"/>
                  </a:lnTo>
                  <a:lnTo>
                    <a:pt x="540" y="34"/>
                  </a:lnTo>
                  <a:lnTo>
                    <a:pt x="878" y="305"/>
                  </a:lnTo>
                  <a:lnTo>
                    <a:pt x="894" y="327"/>
                  </a:lnTo>
                  <a:lnTo>
                    <a:pt x="906" y="351"/>
                  </a:lnTo>
                  <a:lnTo>
                    <a:pt x="912" y="376"/>
                  </a:lnTo>
                  <a:lnTo>
                    <a:pt x="912" y="402"/>
                  </a:lnTo>
                  <a:lnTo>
                    <a:pt x="906" y="428"/>
                  </a:lnTo>
                  <a:lnTo>
                    <a:pt x="894" y="452"/>
                  </a:lnTo>
                  <a:lnTo>
                    <a:pt x="878" y="473"/>
                  </a:lnTo>
                  <a:lnTo>
                    <a:pt x="540" y="744"/>
                  </a:lnTo>
                  <a:lnTo>
                    <a:pt x="519" y="762"/>
                  </a:lnTo>
                  <a:lnTo>
                    <a:pt x="494" y="772"/>
                  </a:lnTo>
                  <a:lnTo>
                    <a:pt x="469" y="778"/>
                  </a:lnTo>
                  <a:lnTo>
                    <a:pt x="443" y="778"/>
                  </a:lnTo>
                  <a:lnTo>
                    <a:pt x="418" y="772"/>
                  </a:lnTo>
                  <a:lnTo>
                    <a:pt x="393" y="762"/>
                  </a:lnTo>
                  <a:lnTo>
                    <a:pt x="372" y="744"/>
                  </a:lnTo>
                  <a:lnTo>
                    <a:pt x="34" y="473"/>
                  </a:lnTo>
                  <a:lnTo>
                    <a:pt x="17" y="452"/>
                  </a:lnTo>
                  <a:lnTo>
                    <a:pt x="6" y="428"/>
                  </a:lnTo>
                  <a:lnTo>
                    <a:pt x="0" y="402"/>
                  </a:lnTo>
                  <a:lnTo>
                    <a:pt x="0" y="376"/>
                  </a:lnTo>
                  <a:lnTo>
                    <a:pt x="6" y="351"/>
                  </a:lnTo>
                  <a:lnTo>
                    <a:pt x="17" y="327"/>
                  </a:lnTo>
                  <a:lnTo>
                    <a:pt x="34" y="305"/>
                  </a:lnTo>
                  <a:lnTo>
                    <a:pt x="372" y="34"/>
                  </a:lnTo>
                  <a:lnTo>
                    <a:pt x="393" y="17"/>
                  </a:lnTo>
                  <a:lnTo>
                    <a:pt x="418" y="6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3295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4" name="Freeform 115"/>
            <p:cNvSpPr>
              <a:spLocks/>
            </p:cNvSpPr>
            <p:nvPr/>
          </p:nvSpPr>
          <p:spPr bwMode="auto">
            <a:xfrm>
              <a:off x="2247900" y="2498725"/>
              <a:ext cx="1446213" cy="1235075"/>
            </a:xfrm>
            <a:custGeom>
              <a:avLst/>
              <a:gdLst>
                <a:gd name="T0" fmla="*/ 1113909546 w 911"/>
                <a:gd name="T1" fmla="*/ 0 h 778"/>
                <a:gd name="T2" fmla="*/ 1181954564 w 911"/>
                <a:gd name="T3" fmla="*/ 0 h 778"/>
                <a:gd name="T4" fmla="*/ 1244957681 w 911"/>
                <a:gd name="T5" fmla="*/ 10080625 h 778"/>
                <a:gd name="T6" fmla="*/ 1305441436 w 911"/>
                <a:gd name="T7" fmla="*/ 40322500 h 778"/>
                <a:gd name="T8" fmla="*/ 1360884878 w 911"/>
                <a:gd name="T9" fmla="*/ 85685310 h 778"/>
                <a:gd name="T10" fmla="*/ 2147483647 w 911"/>
                <a:gd name="T11" fmla="*/ 768648407 h 778"/>
                <a:gd name="T12" fmla="*/ 2147483647 w 911"/>
                <a:gd name="T13" fmla="*/ 821570878 h 778"/>
                <a:gd name="T14" fmla="*/ 2147483647 w 911"/>
                <a:gd name="T15" fmla="*/ 882054808 h 778"/>
                <a:gd name="T16" fmla="*/ 2147483647 w 911"/>
                <a:gd name="T17" fmla="*/ 945059488 h 778"/>
                <a:gd name="T18" fmla="*/ 2147483647 w 911"/>
                <a:gd name="T19" fmla="*/ 1013102891 h 778"/>
                <a:gd name="T20" fmla="*/ 2147483647 w 911"/>
                <a:gd name="T21" fmla="*/ 1076105984 h 778"/>
                <a:gd name="T22" fmla="*/ 2147483647 w 911"/>
                <a:gd name="T23" fmla="*/ 1136589715 h 778"/>
                <a:gd name="T24" fmla="*/ 2147483647 w 911"/>
                <a:gd name="T25" fmla="*/ 1192033135 h 778"/>
                <a:gd name="T26" fmla="*/ 1360884878 w 911"/>
                <a:gd name="T27" fmla="*/ 1874996455 h 778"/>
                <a:gd name="T28" fmla="*/ 1305441436 w 911"/>
                <a:gd name="T29" fmla="*/ 1917839892 h 778"/>
                <a:gd name="T30" fmla="*/ 1244957681 w 911"/>
                <a:gd name="T31" fmla="*/ 1945560808 h 778"/>
                <a:gd name="T32" fmla="*/ 1181954564 w 911"/>
                <a:gd name="T33" fmla="*/ 1960681741 h 778"/>
                <a:gd name="T34" fmla="*/ 1113909546 w 911"/>
                <a:gd name="T35" fmla="*/ 1960681741 h 778"/>
                <a:gd name="T36" fmla="*/ 1048385478 w 911"/>
                <a:gd name="T37" fmla="*/ 1945560808 h 778"/>
                <a:gd name="T38" fmla="*/ 990422674 w 911"/>
                <a:gd name="T39" fmla="*/ 1917839892 h 778"/>
                <a:gd name="T40" fmla="*/ 932458282 w 911"/>
                <a:gd name="T41" fmla="*/ 1874996455 h 778"/>
                <a:gd name="T42" fmla="*/ 85685344 w 911"/>
                <a:gd name="T43" fmla="*/ 1192033135 h 778"/>
                <a:gd name="T44" fmla="*/ 40322516 w 911"/>
                <a:gd name="T45" fmla="*/ 1136589715 h 778"/>
                <a:gd name="T46" fmla="*/ 12601579 w 911"/>
                <a:gd name="T47" fmla="*/ 1076105984 h 778"/>
                <a:gd name="T48" fmla="*/ 0 w 911"/>
                <a:gd name="T49" fmla="*/ 1013102891 h 778"/>
                <a:gd name="T50" fmla="*/ 0 w 911"/>
                <a:gd name="T51" fmla="*/ 945059488 h 778"/>
                <a:gd name="T52" fmla="*/ 12601579 w 911"/>
                <a:gd name="T53" fmla="*/ 882054808 h 778"/>
                <a:gd name="T54" fmla="*/ 40322516 w 911"/>
                <a:gd name="T55" fmla="*/ 821570878 h 778"/>
                <a:gd name="T56" fmla="*/ 85685344 w 911"/>
                <a:gd name="T57" fmla="*/ 768648407 h 778"/>
                <a:gd name="T58" fmla="*/ 932458282 w 911"/>
                <a:gd name="T59" fmla="*/ 85685310 h 778"/>
                <a:gd name="T60" fmla="*/ 990422674 w 911"/>
                <a:gd name="T61" fmla="*/ 40322500 h 778"/>
                <a:gd name="T62" fmla="*/ 1048385478 w 911"/>
                <a:gd name="T63" fmla="*/ 10080625 h 778"/>
                <a:gd name="T64" fmla="*/ 1113909546 w 911"/>
                <a:gd name="T65" fmla="*/ 0 h 7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1"/>
                <a:gd name="T100" fmla="*/ 0 h 778"/>
                <a:gd name="T101" fmla="*/ 911 w 911"/>
                <a:gd name="T102" fmla="*/ 778 h 7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1" h="778">
                  <a:moveTo>
                    <a:pt x="442" y="0"/>
                  </a:moveTo>
                  <a:lnTo>
                    <a:pt x="469" y="0"/>
                  </a:lnTo>
                  <a:lnTo>
                    <a:pt x="494" y="4"/>
                  </a:lnTo>
                  <a:lnTo>
                    <a:pt x="518" y="16"/>
                  </a:lnTo>
                  <a:lnTo>
                    <a:pt x="540" y="34"/>
                  </a:lnTo>
                  <a:lnTo>
                    <a:pt x="877" y="305"/>
                  </a:lnTo>
                  <a:lnTo>
                    <a:pt x="894" y="326"/>
                  </a:lnTo>
                  <a:lnTo>
                    <a:pt x="905" y="350"/>
                  </a:lnTo>
                  <a:lnTo>
                    <a:pt x="911" y="375"/>
                  </a:lnTo>
                  <a:lnTo>
                    <a:pt x="911" y="402"/>
                  </a:lnTo>
                  <a:lnTo>
                    <a:pt x="905" y="427"/>
                  </a:lnTo>
                  <a:lnTo>
                    <a:pt x="894" y="451"/>
                  </a:lnTo>
                  <a:lnTo>
                    <a:pt x="877" y="473"/>
                  </a:lnTo>
                  <a:lnTo>
                    <a:pt x="540" y="744"/>
                  </a:lnTo>
                  <a:lnTo>
                    <a:pt x="518" y="761"/>
                  </a:lnTo>
                  <a:lnTo>
                    <a:pt x="494" y="772"/>
                  </a:lnTo>
                  <a:lnTo>
                    <a:pt x="469" y="778"/>
                  </a:lnTo>
                  <a:lnTo>
                    <a:pt x="442" y="778"/>
                  </a:lnTo>
                  <a:lnTo>
                    <a:pt x="416" y="772"/>
                  </a:lnTo>
                  <a:lnTo>
                    <a:pt x="393" y="761"/>
                  </a:lnTo>
                  <a:lnTo>
                    <a:pt x="370" y="744"/>
                  </a:lnTo>
                  <a:lnTo>
                    <a:pt x="34" y="473"/>
                  </a:lnTo>
                  <a:lnTo>
                    <a:pt x="16" y="451"/>
                  </a:lnTo>
                  <a:lnTo>
                    <a:pt x="5" y="427"/>
                  </a:lnTo>
                  <a:lnTo>
                    <a:pt x="0" y="402"/>
                  </a:lnTo>
                  <a:lnTo>
                    <a:pt x="0" y="375"/>
                  </a:lnTo>
                  <a:lnTo>
                    <a:pt x="5" y="350"/>
                  </a:lnTo>
                  <a:lnTo>
                    <a:pt x="16" y="326"/>
                  </a:lnTo>
                  <a:lnTo>
                    <a:pt x="34" y="305"/>
                  </a:lnTo>
                  <a:lnTo>
                    <a:pt x="370" y="34"/>
                  </a:lnTo>
                  <a:lnTo>
                    <a:pt x="393" y="16"/>
                  </a:lnTo>
                  <a:lnTo>
                    <a:pt x="416" y="4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236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5" name="Freeform 116"/>
            <p:cNvSpPr>
              <a:spLocks/>
            </p:cNvSpPr>
            <p:nvPr/>
          </p:nvSpPr>
          <p:spPr bwMode="auto">
            <a:xfrm>
              <a:off x="2247900" y="2413000"/>
              <a:ext cx="1446213" cy="1236663"/>
            </a:xfrm>
            <a:custGeom>
              <a:avLst/>
              <a:gdLst>
                <a:gd name="T0" fmla="*/ 1113909546 w 911"/>
                <a:gd name="T1" fmla="*/ 0 h 779"/>
                <a:gd name="T2" fmla="*/ 1181954564 w 911"/>
                <a:gd name="T3" fmla="*/ 0 h 779"/>
                <a:gd name="T4" fmla="*/ 1244957681 w 911"/>
                <a:gd name="T5" fmla="*/ 15120945 h 779"/>
                <a:gd name="T6" fmla="*/ 1305441436 w 911"/>
                <a:gd name="T7" fmla="*/ 40322516 h 779"/>
                <a:gd name="T8" fmla="*/ 1360884878 w 911"/>
                <a:gd name="T9" fmla="*/ 85685345 h 779"/>
                <a:gd name="T10" fmla="*/ 2147483647 w 911"/>
                <a:gd name="T11" fmla="*/ 768648718 h 779"/>
                <a:gd name="T12" fmla="*/ 2147483647 w 911"/>
                <a:gd name="T13" fmla="*/ 821571211 h 779"/>
                <a:gd name="T14" fmla="*/ 2147483647 w 911"/>
                <a:gd name="T15" fmla="*/ 884576115 h 779"/>
                <a:gd name="T16" fmla="*/ 2147483647 w 911"/>
                <a:gd name="T17" fmla="*/ 950100183 h 779"/>
                <a:gd name="T18" fmla="*/ 2147483647 w 911"/>
                <a:gd name="T19" fmla="*/ 1013103301 h 779"/>
                <a:gd name="T20" fmla="*/ 2147483647 w 911"/>
                <a:gd name="T21" fmla="*/ 1076108007 h 779"/>
                <a:gd name="T22" fmla="*/ 2147483647 w 911"/>
                <a:gd name="T23" fmla="*/ 1141632076 h 779"/>
                <a:gd name="T24" fmla="*/ 2147483647 w 911"/>
                <a:gd name="T25" fmla="*/ 1194554568 h 779"/>
                <a:gd name="T26" fmla="*/ 1360884878 w 911"/>
                <a:gd name="T27" fmla="*/ 1877518164 h 779"/>
                <a:gd name="T28" fmla="*/ 1305441436 w 911"/>
                <a:gd name="T29" fmla="*/ 1920360031 h 779"/>
                <a:gd name="T30" fmla="*/ 1244957681 w 911"/>
                <a:gd name="T31" fmla="*/ 1948082546 h 779"/>
                <a:gd name="T32" fmla="*/ 1181954564 w 911"/>
                <a:gd name="T33" fmla="*/ 1963203485 h 779"/>
                <a:gd name="T34" fmla="*/ 1113909546 w 911"/>
                <a:gd name="T35" fmla="*/ 1963203485 h 779"/>
                <a:gd name="T36" fmla="*/ 1048385478 w 911"/>
                <a:gd name="T37" fmla="*/ 1948082546 h 779"/>
                <a:gd name="T38" fmla="*/ 990422674 w 911"/>
                <a:gd name="T39" fmla="*/ 1920360031 h 779"/>
                <a:gd name="T40" fmla="*/ 932458282 w 911"/>
                <a:gd name="T41" fmla="*/ 1877518164 h 779"/>
                <a:gd name="T42" fmla="*/ 85685344 w 911"/>
                <a:gd name="T43" fmla="*/ 1194554568 h 779"/>
                <a:gd name="T44" fmla="*/ 40322516 w 911"/>
                <a:gd name="T45" fmla="*/ 1141632076 h 779"/>
                <a:gd name="T46" fmla="*/ 12601579 w 911"/>
                <a:gd name="T47" fmla="*/ 1076108007 h 779"/>
                <a:gd name="T48" fmla="*/ 0 w 911"/>
                <a:gd name="T49" fmla="*/ 1013103301 h 779"/>
                <a:gd name="T50" fmla="*/ 0 w 911"/>
                <a:gd name="T51" fmla="*/ 950100183 h 779"/>
                <a:gd name="T52" fmla="*/ 12601579 w 911"/>
                <a:gd name="T53" fmla="*/ 884576115 h 779"/>
                <a:gd name="T54" fmla="*/ 40322516 w 911"/>
                <a:gd name="T55" fmla="*/ 821571211 h 779"/>
                <a:gd name="T56" fmla="*/ 85685344 w 911"/>
                <a:gd name="T57" fmla="*/ 768648718 h 779"/>
                <a:gd name="T58" fmla="*/ 932458282 w 911"/>
                <a:gd name="T59" fmla="*/ 85685345 h 779"/>
                <a:gd name="T60" fmla="*/ 990422674 w 911"/>
                <a:gd name="T61" fmla="*/ 40322516 h 779"/>
                <a:gd name="T62" fmla="*/ 1048385478 w 911"/>
                <a:gd name="T63" fmla="*/ 15120945 h 779"/>
                <a:gd name="T64" fmla="*/ 1113909546 w 911"/>
                <a:gd name="T65" fmla="*/ 0 h 7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1"/>
                <a:gd name="T100" fmla="*/ 0 h 779"/>
                <a:gd name="T101" fmla="*/ 911 w 911"/>
                <a:gd name="T102" fmla="*/ 779 h 77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1" h="779">
                  <a:moveTo>
                    <a:pt x="442" y="0"/>
                  </a:moveTo>
                  <a:lnTo>
                    <a:pt x="469" y="0"/>
                  </a:lnTo>
                  <a:lnTo>
                    <a:pt x="494" y="6"/>
                  </a:lnTo>
                  <a:lnTo>
                    <a:pt x="518" y="16"/>
                  </a:lnTo>
                  <a:lnTo>
                    <a:pt x="540" y="34"/>
                  </a:lnTo>
                  <a:lnTo>
                    <a:pt x="877" y="305"/>
                  </a:lnTo>
                  <a:lnTo>
                    <a:pt x="894" y="326"/>
                  </a:lnTo>
                  <a:lnTo>
                    <a:pt x="905" y="351"/>
                  </a:lnTo>
                  <a:lnTo>
                    <a:pt x="911" y="377"/>
                  </a:lnTo>
                  <a:lnTo>
                    <a:pt x="911" y="402"/>
                  </a:lnTo>
                  <a:lnTo>
                    <a:pt x="905" y="427"/>
                  </a:lnTo>
                  <a:lnTo>
                    <a:pt x="894" y="453"/>
                  </a:lnTo>
                  <a:lnTo>
                    <a:pt x="877" y="474"/>
                  </a:lnTo>
                  <a:lnTo>
                    <a:pt x="540" y="745"/>
                  </a:lnTo>
                  <a:lnTo>
                    <a:pt x="518" y="762"/>
                  </a:lnTo>
                  <a:lnTo>
                    <a:pt x="494" y="773"/>
                  </a:lnTo>
                  <a:lnTo>
                    <a:pt x="469" y="779"/>
                  </a:lnTo>
                  <a:lnTo>
                    <a:pt x="442" y="779"/>
                  </a:lnTo>
                  <a:lnTo>
                    <a:pt x="416" y="773"/>
                  </a:lnTo>
                  <a:lnTo>
                    <a:pt x="393" y="762"/>
                  </a:lnTo>
                  <a:lnTo>
                    <a:pt x="370" y="745"/>
                  </a:lnTo>
                  <a:lnTo>
                    <a:pt x="34" y="474"/>
                  </a:lnTo>
                  <a:lnTo>
                    <a:pt x="16" y="453"/>
                  </a:lnTo>
                  <a:lnTo>
                    <a:pt x="5" y="427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5" y="351"/>
                  </a:lnTo>
                  <a:lnTo>
                    <a:pt x="16" y="326"/>
                  </a:lnTo>
                  <a:lnTo>
                    <a:pt x="34" y="305"/>
                  </a:lnTo>
                  <a:lnTo>
                    <a:pt x="370" y="34"/>
                  </a:lnTo>
                  <a:lnTo>
                    <a:pt x="393" y="16"/>
                  </a:lnTo>
                  <a:lnTo>
                    <a:pt x="416" y="6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57A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6" name="Freeform 117"/>
            <p:cNvSpPr>
              <a:spLocks/>
            </p:cNvSpPr>
            <p:nvPr/>
          </p:nvSpPr>
          <p:spPr bwMode="auto">
            <a:xfrm>
              <a:off x="6992938" y="3914775"/>
              <a:ext cx="1449387" cy="1235075"/>
            </a:xfrm>
            <a:custGeom>
              <a:avLst/>
              <a:gdLst>
                <a:gd name="T0" fmla="*/ 1118949087 w 913"/>
                <a:gd name="T1" fmla="*/ 0 h 778"/>
                <a:gd name="T2" fmla="*/ 1181952161 w 913"/>
                <a:gd name="T3" fmla="*/ 0 h 778"/>
                <a:gd name="T4" fmla="*/ 1247476183 w 913"/>
                <a:gd name="T5" fmla="*/ 15120939 h 778"/>
                <a:gd name="T6" fmla="*/ 1310480844 w 913"/>
                <a:gd name="T7" fmla="*/ 42843449 h 778"/>
                <a:gd name="T8" fmla="*/ 1363403299 w 913"/>
                <a:gd name="T9" fmla="*/ 85685310 h 778"/>
                <a:gd name="T10" fmla="*/ 2147483647 w 913"/>
                <a:gd name="T11" fmla="*/ 768648407 h 778"/>
                <a:gd name="T12" fmla="*/ 2147483647 w 913"/>
                <a:gd name="T13" fmla="*/ 824091827 h 778"/>
                <a:gd name="T14" fmla="*/ 2147483647 w 913"/>
                <a:gd name="T15" fmla="*/ 884575757 h 778"/>
                <a:gd name="T16" fmla="*/ 2147483647 w 913"/>
                <a:gd name="T17" fmla="*/ 947578850 h 778"/>
                <a:gd name="T18" fmla="*/ 2147483647 w 913"/>
                <a:gd name="T19" fmla="*/ 1013102891 h 778"/>
                <a:gd name="T20" fmla="*/ 2147483647 w 913"/>
                <a:gd name="T21" fmla="*/ 1078626933 h 778"/>
                <a:gd name="T22" fmla="*/ 2147483647 w 913"/>
                <a:gd name="T23" fmla="*/ 1139110664 h 778"/>
                <a:gd name="T24" fmla="*/ 2147483647 w 913"/>
                <a:gd name="T25" fmla="*/ 1192033135 h 778"/>
                <a:gd name="T26" fmla="*/ 1363403299 w 913"/>
                <a:gd name="T27" fmla="*/ 1874996455 h 778"/>
                <a:gd name="T28" fmla="*/ 1310480844 w 913"/>
                <a:gd name="T29" fmla="*/ 1920359254 h 778"/>
                <a:gd name="T30" fmla="*/ 1247476183 w 913"/>
                <a:gd name="T31" fmla="*/ 1945560808 h 778"/>
                <a:gd name="T32" fmla="*/ 1181952161 w 913"/>
                <a:gd name="T33" fmla="*/ 1960681741 h 778"/>
                <a:gd name="T34" fmla="*/ 1118949087 w 913"/>
                <a:gd name="T35" fmla="*/ 1960681741 h 778"/>
                <a:gd name="T36" fmla="*/ 1055944425 w 913"/>
                <a:gd name="T37" fmla="*/ 1945560808 h 778"/>
                <a:gd name="T38" fmla="*/ 990420403 w 913"/>
                <a:gd name="T39" fmla="*/ 1920359254 h 778"/>
                <a:gd name="T40" fmla="*/ 940017309 w 913"/>
                <a:gd name="T41" fmla="*/ 1874996455 h 778"/>
                <a:gd name="T42" fmla="*/ 88204646 w 913"/>
                <a:gd name="T43" fmla="*/ 1192033135 h 778"/>
                <a:gd name="T44" fmla="*/ 45362797 w 913"/>
                <a:gd name="T45" fmla="*/ 1139110664 h 778"/>
                <a:gd name="T46" fmla="*/ 15120934 w 913"/>
                <a:gd name="T47" fmla="*/ 1078626933 h 778"/>
                <a:gd name="T48" fmla="*/ 0 w 913"/>
                <a:gd name="T49" fmla="*/ 1013102891 h 778"/>
                <a:gd name="T50" fmla="*/ 0 w 913"/>
                <a:gd name="T51" fmla="*/ 947578850 h 778"/>
                <a:gd name="T52" fmla="*/ 15120934 w 913"/>
                <a:gd name="T53" fmla="*/ 884575757 h 778"/>
                <a:gd name="T54" fmla="*/ 45362797 w 913"/>
                <a:gd name="T55" fmla="*/ 824091827 h 778"/>
                <a:gd name="T56" fmla="*/ 88204646 w 913"/>
                <a:gd name="T57" fmla="*/ 768648407 h 778"/>
                <a:gd name="T58" fmla="*/ 940017309 w 913"/>
                <a:gd name="T59" fmla="*/ 85685310 h 778"/>
                <a:gd name="T60" fmla="*/ 990420403 w 913"/>
                <a:gd name="T61" fmla="*/ 42843449 h 778"/>
                <a:gd name="T62" fmla="*/ 1055944425 w 913"/>
                <a:gd name="T63" fmla="*/ 15120939 h 778"/>
                <a:gd name="T64" fmla="*/ 1118949087 w 913"/>
                <a:gd name="T65" fmla="*/ 0 h 7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3"/>
                <a:gd name="T100" fmla="*/ 0 h 778"/>
                <a:gd name="T101" fmla="*/ 913 w 913"/>
                <a:gd name="T102" fmla="*/ 778 h 7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3" h="778">
                  <a:moveTo>
                    <a:pt x="444" y="0"/>
                  </a:moveTo>
                  <a:lnTo>
                    <a:pt x="469" y="0"/>
                  </a:lnTo>
                  <a:lnTo>
                    <a:pt x="495" y="6"/>
                  </a:lnTo>
                  <a:lnTo>
                    <a:pt x="520" y="17"/>
                  </a:lnTo>
                  <a:lnTo>
                    <a:pt x="541" y="34"/>
                  </a:lnTo>
                  <a:lnTo>
                    <a:pt x="879" y="305"/>
                  </a:lnTo>
                  <a:lnTo>
                    <a:pt x="895" y="327"/>
                  </a:lnTo>
                  <a:lnTo>
                    <a:pt x="907" y="351"/>
                  </a:lnTo>
                  <a:lnTo>
                    <a:pt x="913" y="376"/>
                  </a:lnTo>
                  <a:lnTo>
                    <a:pt x="913" y="402"/>
                  </a:lnTo>
                  <a:lnTo>
                    <a:pt x="907" y="428"/>
                  </a:lnTo>
                  <a:lnTo>
                    <a:pt x="895" y="452"/>
                  </a:lnTo>
                  <a:lnTo>
                    <a:pt x="879" y="473"/>
                  </a:lnTo>
                  <a:lnTo>
                    <a:pt x="541" y="744"/>
                  </a:lnTo>
                  <a:lnTo>
                    <a:pt x="520" y="762"/>
                  </a:lnTo>
                  <a:lnTo>
                    <a:pt x="495" y="772"/>
                  </a:lnTo>
                  <a:lnTo>
                    <a:pt x="469" y="778"/>
                  </a:lnTo>
                  <a:lnTo>
                    <a:pt x="444" y="778"/>
                  </a:lnTo>
                  <a:lnTo>
                    <a:pt x="419" y="772"/>
                  </a:lnTo>
                  <a:lnTo>
                    <a:pt x="393" y="762"/>
                  </a:lnTo>
                  <a:lnTo>
                    <a:pt x="373" y="744"/>
                  </a:lnTo>
                  <a:lnTo>
                    <a:pt x="35" y="473"/>
                  </a:lnTo>
                  <a:lnTo>
                    <a:pt x="18" y="452"/>
                  </a:lnTo>
                  <a:lnTo>
                    <a:pt x="6" y="428"/>
                  </a:lnTo>
                  <a:lnTo>
                    <a:pt x="0" y="402"/>
                  </a:lnTo>
                  <a:lnTo>
                    <a:pt x="0" y="376"/>
                  </a:lnTo>
                  <a:lnTo>
                    <a:pt x="6" y="351"/>
                  </a:lnTo>
                  <a:lnTo>
                    <a:pt x="18" y="327"/>
                  </a:lnTo>
                  <a:lnTo>
                    <a:pt x="35" y="305"/>
                  </a:lnTo>
                  <a:lnTo>
                    <a:pt x="373" y="34"/>
                  </a:lnTo>
                  <a:lnTo>
                    <a:pt x="393" y="17"/>
                  </a:lnTo>
                  <a:lnTo>
                    <a:pt x="419" y="6"/>
                  </a:lnTo>
                  <a:lnTo>
                    <a:pt x="444" y="0"/>
                  </a:ln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7" name="Freeform 118"/>
            <p:cNvSpPr>
              <a:spLocks/>
            </p:cNvSpPr>
            <p:nvPr/>
          </p:nvSpPr>
          <p:spPr bwMode="auto">
            <a:xfrm>
              <a:off x="5411788" y="2498725"/>
              <a:ext cx="1446212" cy="1235075"/>
            </a:xfrm>
            <a:custGeom>
              <a:avLst/>
              <a:gdLst>
                <a:gd name="T0" fmla="*/ 1113908776 w 911"/>
                <a:gd name="T1" fmla="*/ 0 h 778"/>
                <a:gd name="T2" fmla="*/ 1181952159 w 911"/>
                <a:gd name="T3" fmla="*/ 0 h 778"/>
                <a:gd name="T4" fmla="*/ 1247476181 w 911"/>
                <a:gd name="T5" fmla="*/ 10080625 h 778"/>
                <a:gd name="T6" fmla="*/ 1305440533 w 911"/>
                <a:gd name="T7" fmla="*/ 40322500 h 778"/>
                <a:gd name="T8" fmla="*/ 1363403298 w 911"/>
                <a:gd name="T9" fmla="*/ 85685310 h 778"/>
                <a:gd name="T10" fmla="*/ 2147483647 w 911"/>
                <a:gd name="T11" fmla="*/ 768648407 h 778"/>
                <a:gd name="T12" fmla="*/ 2147483647 w 911"/>
                <a:gd name="T13" fmla="*/ 821570878 h 778"/>
                <a:gd name="T14" fmla="*/ 2147483647 w 911"/>
                <a:gd name="T15" fmla="*/ 882054808 h 778"/>
                <a:gd name="T16" fmla="*/ 2147483647 w 911"/>
                <a:gd name="T17" fmla="*/ 945059488 h 778"/>
                <a:gd name="T18" fmla="*/ 2147483647 w 911"/>
                <a:gd name="T19" fmla="*/ 1013102891 h 778"/>
                <a:gd name="T20" fmla="*/ 2147483647 w 911"/>
                <a:gd name="T21" fmla="*/ 1076105984 h 778"/>
                <a:gd name="T22" fmla="*/ 2147483647 w 911"/>
                <a:gd name="T23" fmla="*/ 1136589715 h 778"/>
                <a:gd name="T24" fmla="*/ 2147483647 w 911"/>
                <a:gd name="T25" fmla="*/ 1192033135 h 778"/>
                <a:gd name="T26" fmla="*/ 1363403298 w 911"/>
                <a:gd name="T27" fmla="*/ 1874996455 h 778"/>
                <a:gd name="T28" fmla="*/ 1305440533 w 911"/>
                <a:gd name="T29" fmla="*/ 1917839892 h 778"/>
                <a:gd name="T30" fmla="*/ 1247476181 w 911"/>
                <a:gd name="T31" fmla="*/ 1945560808 h 778"/>
                <a:gd name="T32" fmla="*/ 1181952159 w 911"/>
                <a:gd name="T33" fmla="*/ 1960681741 h 778"/>
                <a:gd name="T34" fmla="*/ 1113908776 w 911"/>
                <a:gd name="T35" fmla="*/ 1960681741 h 778"/>
                <a:gd name="T36" fmla="*/ 1050904114 w 911"/>
                <a:gd name="T37" fmla="*/ 1945560808 h 778"/>
                <a:gd name="T38" fmla="*/ 990420402 w 911"/>
                <a:gd name="T39" fmla="*/ 1917839892 h 778"/>
                <a:gd name="T40" fmla="*/ 934976998 w 911"/>
                <a:gd name="T41" fmla="*/ 1874996455 h 778"/>
                <a:gd name="T42" fmla="*/ 85685285 w 911"/>
                <a:gd name="T43" fmla="*/ 1192033135 h 778"/>
                <a:gd name="T44" fmla="*/ 42841849 w 911"/>
                <a:gd name="T45" fmla="*/ 1136589715 h 778"/>
                <a:gd name="T46" fmla="*/ 15120934 w 911"/>
                <a:gd name="T47" fmla="*/ 1076105984 h 778"/>
                <a:gd name="T48" fmla="*/ 0 w 911"/>
                <a:gd name="T49" fmla="*/ 1013102891 h 778"/>
                <a:gd name="T50" fmla="*/ 0 w 911"/>
                <a:gd name="T51" fmla="*/ 945059488 h 778"/>
                <a:gd name="T52" fmla="*/ 15120934 w 911"/>
                <a:gd name="T53" fmla="*/ 882054808 h 778"/>
                <a:gd name="T54" fmla="*/ 42841849 w 911"/>
                <a:gd name="T55" fmla="*/ 821570878 h 778"/>
                <a:gd name="T56" fmla="*/ 85685285 w 911"/>
                <a:gd name="T57" fmla="*/ 768648407 h 778"/>
                <a:gd name="T58" fmla="*/ 934976998 w 911"/>
                <a:gd name="T59" fmla="*/ 85685310 h 778"/>
                <a:gd name="T60" fmla="*/ 990420402 w 911"/>
                <a:gd name="T61" fmla="*/ 40322500 h 778"/>
                <a:gd name="T62" fmla="*/ 1050904114 w 911"/>
                <a:gd name="T63" fmla="*/ 10080625 h 778"/>
                <a:gd name="T64" fmla="*/ 1113908776 w 911"/>
                <a:gd name="T65" fmla="*/ 0 h 7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1"/>
                <a:gd name="T100" fmla="*/ 0 h 778"/>
                <a:gd name="T101" fmla="*/ 911 w 911"/>
                <a:gd name="T102" fmla="*/ 778 h 7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1" h="778">
                  <a:moveTo>
                    <a:pt x="442" y="0"/>
                  </a:moveTo>
                  <a:lnTo>
                    <a:pt x="469" y="0"/>
                  </a:lnTo>
                  <a:lnTo>
                    <a:pt x="495" y="4"/>
                  </a:lnTo>
                  <a:lnTo>
                    <a:pt x="518" y="16"/>
                  </a:lnTo>
                  <a:lnTo>
                    <a:pt x="541" y="34"/>
                  </a:lnTo>
                  <a:lnTo>
                    <a:pt x="877" y="305"/>
                  </a:lnTo>
                  <a:lnTo>
                    <a:pt x="895" y="326"/>
                  </a:lnTo>
                  <a:lnTo>
                    <a:pt x="905" y="350"/>
                  </a:lnTo>
                  <a:lnTo>
                    <a:pt x="911" y="375"/>
                  </a:lnTo>
                  <a:lnTo>
                    <a:pt x="911" y="402"/>
                  </a:lnTo>
                  <a:lnTo>
                    <a:pt x="905" y="427"/>
                  </a:lnTo>
                  <a:lnTo>
                    <a:pt x="895" y="451"/>
                  </a:lnTo>
                  <a:lnTo>
                    <a:pt x="877" y="473"/>
                  </a:lnTo>
                  <a:lnTo>
                    <a:pt x="541" y="744"/>
                  </a:lnTo>
                  <a:lnTo>
                    <a:pt x="518" y="761"/>
                  </a:lnTo>
                  <a:lnTo>
                    <a:pt x="495" y="772"/>
                  </a:lnTo>
                  <a:lnTo>
                    <a:pt x="469" y="778"/>
                  </a:lnTo>
                  <a:lnTo>
                    <a:pt x="442" y="778"/>
                  </a:lnTo>
                  <a:lnTo>
                    <a:pt x="417" y="772"/>
                  </a:lnTo>
                  <a:lnTo>
                    <a:pt x="393" y="761"/>
                  </a:lnTo>
                  <a:lnTo>
                    <a:pt x="371" y="744"/>
                  </a:lnTo>
                  <a:lnTo>
                    <a:pt x="34" y="473"/>
                  </a:lnTo>
                  <a:lnTo>
                    <a:pt x="17" y="451"/>
                  </a:lnTo>
                  <a:lnTo>
                    <a:pt x="6" y="427"/>
                  </a:lnTo>
                  <a:lnTo>
                    <a:pt x="0" y="402"/>
                  </a:lnTo>
                  <a:lnTo>
                    <a:pt x="0" y="375"/>
                  </a:lnTo>
                  <a:lnTo>
                    <a:pt x="6" y="350"/>
                  </a:lnTo>
                  <a:lnTo>
                    <a:pt x="17" y="326"/>
                  </a:lnTo>
                  <a:lnTo>
                    <a:pt x="34" y="305"/>
                  </a:lnTo>
                  <a:lnTo>
                    <a:pt x="371" y="34"/>
                  </a:lnTo>
                  <a:lnTo>
                    <a:pt x="393" y="16"/>
                  </a:lnTo>
                  <a:lnTo>
                    <a:pt x="417" y="4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2C59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8" name="Freeform 119"/>
            <p:cNvSpPr>
              <a:spLocks/>
            </p:cNvSpPr>
            <p:nvPr/>
          </p:nvSpPr>
          <p:spPr bwMode="auto">
            <a:xfrm>
              <a:off x="5411788" y="2413000"/>
              <a:ext cx="1446212" cy="1236663"/>
            </a:xfrm>
            <a:custGeom>
              <a:avLst/>
              <a:gdLst>
                <a:gd name="T0" fmla="*/ 1113908776 w 911"/>
                <a:gd name="T1" fmla="*/ 0 h 779"/>
                <a:gd name="T2" fmla="*/ 1181952159 w 911"/>
                <a:gd name="T3" fmla="*/ 0 h 779"/>
                <a:gd name="T4" fmla="*/ 1247476181 w 911"/>
                <a:gd name="T5" fmla="*/ 15120945 h 779"/>
                <a:gd name="T6" fmla="*/ 1305440533 w 911"/>
                <a:gd name="T7" fmla="*/ 40322516 h 779"/>
                <a:gd name="T8" fmla="*/ 1363403298 w 911"/>
                <a:gd name="T9" fmla="*/ 85685345 h 779"/>
                <a:gd name="T10" fmla="*/ 2147483647 w 911"/>
                <a:gd name="T11" fmla="*/ 768648718 h 779"/>
                <a:gd name="T12" fmla="*/ 2147483647 w 911"/>
                <a:gd name="T13" fmla="*/ 821571211 h 779"/>
                <a:gd name="T14" fmla="*/ 2147483647 w 911"/>
                <a:gd name="T15" fmla="*/ 884576115 h 779"/>
                <a:gd name="T16" fmla="*/ 2147483647 w 911"/>
                <a:gd name="T17" fmla="*/ 950100183 h 779"/>
                <a:gd name="T18" fmla="*/ 2147483647 w 911"/>
                <a:gd name="T19" fmla="*/ 1013103301 h 779"/>
                <a:gd name="T20" fmla="*/ 2147483647 w 911"/>
                <a:gd name="T21" fmla="*/ 1076108007 h 779"/>
                <a:gd name="T22" fmla="*/ 2147483647 w 911"/>
                <a:gd name="T23" fmla="*/ 1141632076 h 779"/>
                <a:gd name="T24" fmla="*/ 2147483647 w 911"/>
                <a:gd name="T25" fmla="*/ 1194554568 h 779"/>
                <a:gd name="T26" fmla="*/ 1363403298 w 911"/>
                <a:gd name="T27" fmla="*/ 1877518164 h 779"/>
                <a:gd name="T28" fmla="*/ 1305440533 w 911"/>
                <a:gd name="T29" fmla="*/ 1920360031 h 779"/>
                <a:gd name="T30" fmla="*/ 1247476181 w 911"/>
                <a:gd name="T31" fmla="*/ 1948082546 h 779"/>
                <a:gd name="T32" fmla="*/ 1181952159 w 911"/>
                <a:gd name="T33" fmla="*/ 1963203485 h 779"/>
                <a:gd name="T34" fmla="*/ 1113908776 w 911"/>
                <a:gd name="T35" fmla="*/ 1963203485 h 779"/>
                <a:gd name="T36" fmla="*/ 1050904114 w 911"/>
                <a:gd name="T37" fmla="*/ 1948082546 h 779"/>
                <a:gd name="T38" fmla="*/ 990420402 w 911"/>
                <a:gd name="T39" fmla="*/ 1920360031 h 779"/>
                <a:gd name="T40" fmla="*/ 934976998 w 911"/>
                <a:gd name="T41" fmla="*/ 1877518164 h 779"/>
                <a:gd name="T42" fmla="*/ 85685285 w 911"/>
                <a:gd name="T43" fmla="*/ 1194554568 h 779"/>
                <a:gd name="T44" fmla="*/ 42841849 w 911"/>
                <a:gd name="T45" fmla="*/ 1141632076 h 779"/>
                <a:gd name="T46" fmla="*/ 15120934 w 911"/>
                <a:gd name="T47" fmla="*/ 1076108007 h 779"/>
                <a:gd name="T48" fmla="*/ 0 w 911"/>
                <a:gd name="T49" fmla="*/ 1013103301 h 779"/>
                <a:gd name="T50" fmla="*/ 0 w 911"/>
                <a:gd name="T51" fmla="*/ 950100183 h 779"/>
                <a:gd name="T52" fmla="*/ 15120934 w 911"/>
                <a:gd name="T53" fmla="*/ 884576115 h 779"/>
                <a:gd name="T54" fmla="*/ 42841849 w 911"/>
                <a:gd name="T55" fmla="*/ 821571211 h 779"/>
                <a:gd name="T56" fmla="*/ 85685285 w 911"/>
                <a:gd name="T57" fmla="*/ 768648718 h 779"/>
                <a:gd name="T58" fmla="*/ 934976998 w 911"/>
                <a:gd name="T59" fmla="*/ 85685345 h 779"/>
                <a:gd name="T60" fmla="*/ 990420402 w 911"/>
                <a:gd name="T61" fmla="*/ 40322516 h 779"/>
                <a:gd name="T62" fmla="*/ 1050904114 w 911"/>
                <a:gd name="T63" fmla="*/ 15120945 h 779"/>
                <a:gd name="T64" fmla="*/ 1113908776 w 911"/>
                <a:gd name="T65" fmla="*/ 0 h 7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1"/>
                <a:gd name="T100" fmla="*/ 0 h 779"/>
                <a:gd name="T101" fmla="*/ 911 w 911"/>
                <a:gd name="T102" fmla="*/ 779 h 77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1" h="779">
                  <a:moveTo>
                    <a:pt x="442" y="0"/>
                  </a:moveTo>
                  <a:lnTo>
                    <a:pt x="469" y="0"/>
                  </a:lnTo>
                  <a:lnTo>
                    <a:pt x="495" y="6"/>
                  </a:lnTo>
                  <a:lnTo>
                    <a:pt x="518" y="16"/>
                  </a:lnTo>
                  <a:lnTo>
                    <a:pt x="541" y="34"/>
                  </a:lnTo>
                  <a:lnTo>
                    <a:pt x="877" y="305"/>
                  </a:lnTo>
                  <a:lnTo>
                    <a:pt x="895" y="326"/>
                  </a:lnTo>
                  <a:lnTo>
                    <a:pt x="905" y="351"/>
                  </a:lnTo>
                  <a:lnTo>
                    <a:pt x="911" y="377"/>
                  </a:lnTo>
                  <a:lnTo>
                    <a:pt x="911" y="402"/>
                  </a:lnTo>
                  <a:lnTo>
                    <a:pt x="905" y="427"/>
                  </a:lnTo>
                  <a:lnTo>
                    <a:pt x="895" y="453"/>
                  </a:lnTo>
                  <a:lnTo>
                    <a:pt x="877" y="474"/>
                  </a:lnTo>
                  <a:lnTo>
                    <a:pt x="541" y="745"/>
                  </a:lnTo>
                  <a:lnTo>
                    <a:pt x="518" y="762"/>
                  </a:lnTo>
                  <a:lnTo>
                    <a:pt x="495" y="773"/>
                  </a:lnTo>
                  <a:lnTo>
                    <a:pt x="469" y="779"/>
                  </a:lnTo>
                  <a:lnTo>
                    <a:pt x="442" y="779"/>
                  </a:lnTo>
                  <a:lnTo>
                    <a:pt x="417" y="773"/>
                  </a:lnTo>
                  <a:lnTo>
                    <a:pt x="393" y="762"/>
                  </a:lnTo>
                  <a:lnTo>
                    <a:pt x="371" y="745"/>
                  </a:lnTo>
                  <a:lnTo>
                    <a:pt x="34" y="474"/>
                  </a:lnTo>
                  <a:lnTo>
                    <a:pt x="17" y="453"/>
                  </a:lnTo>
                  <a:lnTo>
                    <a:pt x="6" y="427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6" y="351"/>
                  </a:lnTo>
                  <a:lnTo>
                    <a:pt x="17" y="326"/>
                  </a:lnTo>
                  <a:lnTo>
                    <a:pt x="34" y="305"/>
                  </a:lnTo>
                  <a:lnTo>
                    <a:pt x="371" y="34"/>
                  </a:lnTo>
                  <a:lnTo>
                    <a:pt x="393" y="16"/>
                  </a:lnTo>
                  <a:lnTo>
                    <a:pt x="417" y="6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rgbClr val="4389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9" name="Oval 126"/>
            <p:cNvSpPr>
              <a:spLocks noChangeArrowheads="1"/>
            </p:cNvSpPr>
            <p:nvPr/>
          </p:nvSpPr>
          <p:spPr bwMode="auto">
            <a:xfrm>
              <a:off x="900113" y="4248150"/>
              <a:ext cx="935037" cy="360363"/>
            </a:xfrm>
            <a:prstGeom prst="ellipse">
              <a:avLst/>
            </a:prstGeom>
            <a:solidFill>
              <a:srgbClr val="969696">
                <a:alpha val="6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0" name="Oval 121"/>
            <p:cNvSpPr>
              <a:spLocks noChangeArrowheads="1"/>
            </p:cNvSpPr>
            <p:nvPr/>
          </p:nvSpPr>
          <p:spPr bwMode="auto">
            <a:xfrm>
              <a:off x="865188" y="3475038"/>
              <a:ext cx="1008062" cy="1008062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1" name="Oval 127"/>
            <p:cNvSpPr>
              <a:spLocks noChangeArrowheads="1"/>
            </p:cNvSpPr>
            <p:nvPr/>
          </p:nvSpPr>
          <p:spPr bwMode="auto">
            <a:xfrm>
              <a:off x="4075113" y="4248150"/>
              <a:ext cx="935037" cy="360363"/>
            </a:xfrm>
            <a:prstGeom prst="ellipse">
              <a:avLst/>
            </a:prstGeom>
            <a:solidFill>
              <a:srgbClr val="2B80AF">
                <a:alpha val="6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2" name="Oval 122"/>
            <p:cNvSpPr>
              <a:spLocks noChangeArrowheads="1"/>
            </p:cNvSpPr>
            <p:nvPr/>
          </p:nvSpPr>
          <p:spPr bwMode="auto">
            <a:xfrm>
              <a:off x="4040188" y="3475038"/>
              <a:ext cx="1008062" cy="1008062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3295C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3" name="Oval 128"/>
            <p:cNvSpPr>
              <a:spLocks noChangeArrowheads="1"/>
            </p:cNvSpPr>
            <p:nvPr/>
          </p:nvSpPr>
          <p:spPr bwMode="auto">
            <a:xfrm>
              <a:off x="7275513" y="4248150"/>
              <a:ext cx="935037" cy="360363"/>
            </a:xfrm>
            <a:prstGeom prst="ellipse">
              <a:avLst/>
            </a:prstGeom>
            <a:solidFill>
              <a:srgbClr val="969696">
                <a:alpha val="6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4" name="Oval 123"/>
            <p:cNvSpPr>
              <a:spLocks noChangeArrowheads="1"/>
            </p:cNvSpPr>
            <p:nvPr/>
          </p:nvSpPr>
          <p:spPr bwMode="auto">
            <a:xfrm>
              <a:off x="7265988" y="3475038"/>
              <a:ext cx="1008062" cy="1008062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96969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5" name="Oval 129"/>
            <p:cNvSpPr>
              <a:spLocks noChangeArrowheads="1"/>
            </p:cNvSpPr>
            <p:nvPr/>
          </p:nvSpPr>
          <p:spPr bwMode="auto">
            <a:xfrm>
              <a:off x="5664200" y="2749550"/>
              <a:ext cx="935038" cy="360363"/>
            </a:xfrm>
            <a:prstGeom prst="ellipse">
              <a:avLst/>
            </a:prstGeom>
            <a:solidFill>
              <a:srgbClr val="23678D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6" name="Oval 125"/>
            <p:cNvSpPr>
              <a:spLocks noChangeArrowheads="1"/>
            </p:cNvSpPr>
            <p:nvPr/>
          </p:nvSpPr>
          <p:spPr bwMode="auto">
            <a:xfrm>
              <a:off x="5624513" y="1989138"/>
              <a:ext cx="1008062" cy="1008062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2B80A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7" name="Oval 130"/>
            <p:cNvSpPr>
              <a:spLocks noChangeArrowheads="1"/>
            </p:cNvSpPr>
            <p:nvPr/>
          </p:nvSpPr>
          <p:spPr bwMode="auto">
            <a:xfrm>
              <a:off x="2497138" y="2749550"/>
              <a:ext cx="935037" cy="360363"/>
            </a:xfrm>
            <a:prstGeom prst="ellipse">
              <a:avLst/>
            </a:prstGeom>
            <a:solidFill>
              <a:srgbClr val="2B80AF">
                <a:alpha val="6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8" name="Oval 124"/>
            <p:cNvSpPr>
              <a:spLocks noChangeArrowheads="1"/>
            </p:cNvSpPr>
            <p:nvPr/>
          </p:nvSpPr>
          <p:spPr bwMode="auto">
            <a:xfrm>
              <a:off x="2462213" y="1989138"/>
              <a:ext cx="1008062" cy="1008062"/>
            </a:xfrm>
            <a:prstGeom prst="ellipse">
              <a:avLst/>
            </a:prstGeom>
            <a:solidFill>
              <a:schemeClr val="bg1"/>
            </a:solidFill>
            <a:ln w="25400" algn="ctr">
              <a:solidFill>
                <a:srgbClr val="57A9D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400">
                <a:latin typeface="휴먼모음T" pitchFamily="18" charset="-127"/>
                <a:ea typeface="휴먼모음T" pitchFamily="18" charset="-127"/>
              </a:endParaRPr>
            </a:p>
          </p:txBody>
        </p:sp>
        <p:pic>
          <p:nvPicPr>
            <p:cNvPr id="39" name="Picture 138" descr="ti122d66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2" t="53603" r="56906" b="25658"/>
            <a:stretch>
              <a:fillRect/>
            </a:stretch>
          </p:blipFill>
          <p:spPr bwMode="auto">
            <a:xfrm>
              <a:off x="2589213" y="2033588"/>
              <a:ext cx="720725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39" descr="ti122d66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02" t="-1106" r="26459" b="82082"/>
            <a:stretch>
              <a:fillRect/>
            </a:stretch>
          </p:blipFill>
          <p:spPr bwMode="auto">
            <a:xfrm>
              <a:off x="4140200" y="3617913"/>
              <a:ext cx="863600" cy="79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40" descr="ti122d66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052" t="26459" r="-4150" b="54518"/>
            <a:stretch>
              <a:fillRect/>
            </a:stretch>
          </p:blipFill>
          <p:spPr bwMode="auto">
            <a:xfrm>
              <a:off x="971550" y="3617913"/>
              <a:ext cx="935038" cy="79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41" descr="ti122d66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12" t="53603" r="-4410" b="25658"/>
            <a:stretch>
              <a:fillRect/>
            </a:stretch>
          </p:blipFill>
          <p:spPr bwMode="auto">
            <a:xfrm>
              <a:off x="5753100" y="2079427"/>
              <a:ext cx="935038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304"/>
            <p:cNvSpPr>
              <a:spLocks noChangeArrowheads="1"/>
            </p:cNvSpPr>
            <p:nvPr/>
          </p:nvSpPr>
          <p:spPr bwMode="auto">
            <a:xfrm>
              <a:off x="822648" y="2843540"/>
              <a:ext cx="10224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kumimoji="0" lang="ko-KR" altLang="en-US" sz="1400" b="1" dirty="0" smtClean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식품 안전성 향상</a:t>
              </a:r>
              <a:endParaRPr kumimoji="0" lang="en-US" altLang="ko-KR" sz="1400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4" name="Rectangle 304"/>
            <p:cNvSpPr>
              <a:spLocks noChangeArrowheads="1"/>
            </p:cNvSpPr>
            <p:nvPr/>
          </p:nvSpPr>
          <p:spPr bwMode="auto">
            <a:xfrm>
              <a:off x="2439938" y="1388393"/>
              <a:ext cx="10224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kumimoji="0" lang="ko-KR" altLang="en-US" sz="1400" b="1" dirty="0" smtClean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기업 경쟁력</a:t>
              </a:r>
              <a:endParaRPr kumimoji="0" lang="en-US" altLang="ko-KR" sz="1400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강</a:t>
              </a:r>
              <a:r>
                <a:rPr lang="ko-KR" altLang="en-US" sz="1400" b="1" dirty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화</a:t>
              </a:r>
              <a:endParaRPr kumimoji="0" lang="en-US" altLang="ko-KR" sz="1400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5" name="Rectangle 304"/>
            <p:cNvSpPr>
              <a:spLocks noChangeArrowheads="1"/>
            </p:cNvSpPr>
            <p:nvPr/>
          </p:nvSpPr>
          <p:spPr bwMode="auto">
            <a:xfrm>
              <a:off x="3923928" y="2794918"/>
              <a:ext cx="12160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kumimoji="0" lang="ko-KR" altLang="en-US" sz="1400" b="1" dirty="0" smtClean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조직 전체</a:t>
              </a:r>
              <a:endParaRPr kumimoji="0" lang="en-US" altLang="ko-KR" sz="1400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ctr"/>
              <a:r>
                <a:rPr kumimoji="0" lang="ko-KR" altLang="en-US" sz="1400" b="1" spc="-150" dirty="0" smtClean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위생</a:t>
              </a:r>
              <a:r>
                <a:rPr lang="ko-KR" altLang="en-US" sz="1400" b="1" spc="-150" dirty="0" smtClean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의식</a:t>
              </a:r>
              <a:r>
                <a:rPr lang="en-US" altLang="ko-KR" sz="1400" b="1" spc="-150" dirty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400" b="1" spc="-150" dirty="0" smtClean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향상</a:t>
              </a:r>
              <a:endParaRPr kumimoji="0" lang="en-US" altLang="ko-KR" sz="1400" b="1" spc="-15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6" name="Rectangle 304"/>
            <p:cNvSpPr>
              <a:spLocks noChangeArrowheads="1"/>
            </p:cNvSpPr>
            <p:nvPr/>
          </p:nvSpPr>
          <p:spPr bwMode="auto">
            <a:xfrm>
              <a:off x="5640338" y="1402011"/>
              <a:ext cx="10224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kumimoji="0" lang="ko-KR" altLang="en-US" sz="1400" b="1" dirty="0" smtClean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현장관리</a:t>
              </a:r>
              <a:endParaRPr kumimoji="0" lang="en-US" altLang="ko-KR" sz="1400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시스템구축</a:t>
              </a:r>
              <a:endParaRPr kumimoji="0" lang="en-US" altLang="ko-KR" sz="1400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7" name="Rectangle 304"/>
            <p:cNvSpPr>
              <a:spLocks noChangeArrowheads="1"/>
            </p:cNvSpPr>
            <p:nvPr/>
          </p:nvSpPr>
          <p:spPr bwMode="auto">
            <a:xfrm>
              <a:off x="7265889" y="2894241"/>
              <a:ext cx="10224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kumimoji="0" lang="ko-KR" altLang="en-US" sz="1400" b="1" dirty="0" smtClean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경험적 요소</a:t>
              </a:r>
              <a:endParaRPr kumimoji="0" lang="en-US" altLang="ko-KR" sz="1400" b="1" dirty="0" smtClean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ctr"/>
              <a:r>
                <a:rPr lang="ko-KR" altLang="en-US" sz="1400" b="1" dirty="0" smtClean="0">
                  <a:solidFill>
                    <a:schemeClr val="tx2"/>
                  </a:solidFill>
                  <a:latin typeface="휴먼모음T" pitchFamily="18" charset="-127"/>
                  <a:ea typeface="휴먼모음T" pitchFamily="18" charset="-127"/>
                </a:rPr>
                <a:t>매뉴얼 관리</a:t>
              </a:r>
              <a:endParaRPr kumimoji="0" lang="en-US" altLang="ko-KR" sz="1400" b="1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pic>
          <p:nvPicPr>
            <p:cNvPr id="48" name="Picture 137" descr="ti122d66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30" r="85474" b="26230"/>
            <a:stretch>
              <a:fillRect/>
            </a:stretch>
          </p:blipFill>
          <p:spPr bwMode="auto">
            <a:xfrm>
              <a:off x="7470775" y="3564731"/>
              <a:ext cx="7112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585552" y="5277965"/>
              <a:ext cx="15827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식품안전을 위한</a:t>
              </a:r>
              <a:r>
                <a:rPr lang="en-US" altLang="ko-KR" sz="1200" dirty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200" dirty="0" err="1" smtClean="0">
                  <a:latin typeface="휴먼모음T" pitchFamily="18" charset="-127"/>
                  <a:ea typeface="휴먼모음T" pitchFamily="18" charset="-127"/>
                </a:rPr>
                <a:t>위해요소</a:t>
              </a: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 집중관리</a:t>
              </a:r>
              <a:endParaRPr lang="ko-KR" altLang="en-US" sz="1200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14538" y="3819525"/>
              <a:ext cx="1695090" cy="76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ko-KR" altLang="en-US" sz="1200" dirty="0" err="1" smtClean="0">
                  <a:latin typeface="휴먼모음T" pitchFamily="18" charset="-127"/>
                  <a:ea typeface="휴먼모음T" pitchFamily="18" charset="-127"/>
                </a:rPr>
                <a:t>위해요소</a:t>
              </a: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 중점관리로 사건사고 예방</a:t>
              </a:r>
              <a:endParaRPr lang="en-US" altLang="ko-KR" sz="12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제품품질 </a:t>
              </a: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개선</a:t>
              </a:r>
              <a:endParaRPr lang="en-US" altLang="ko-KR" sz="1200" dirty="0" smtClean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717429" y="5277965"/>
              <a:ext cx="16605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조직 전체의 제품에 </a:t>
              </a:r>
              <a:r>
                <a:rPr lang="ko-KR" altLang="en-US" sz="1200" spc="-150" dirty="0" smtClean="0">
                  <a:latin typeface="휴먼모음T" pitchFamily="18" charset="-127"/>
                  <a:ea typeface="휴먼모음T" pitchFamily="18" charset="-127"/>
                </a:rPr>
                <a:t>대한 이해와 위생지식 향</a:t>
              </a: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상</a:t>
              </a:r>
              <a:endParaRPr lang="ko-KR" altLang="en-US" sz="1200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46866" y="3781425"/>
              <a:ext cx="1788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책임과 권한 명확화로 체계적 관리</a:t>
              </a:r>
              <a:endParaRPr lang="en-US" altLang="ko-KR" sz="12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안전관리 능력 향상</a:t>
              </a:r>
              <a:endParaRPr lang="en-US" altLang="ko-KR" sz="12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시설</a:t>
              </a:r>
              <a:r>
                <a:rPr lang="en-US" altLang="ko-KR" sz="1200" dirty="0" smtClean="0">
                  <a:latin typeface="휴먼모음T" pitchFamily="18" charset="-127"/>
                  <a:ea typeface="휴먼모음T" pitchFamily="18" charset="-127"/>
                </a:rPr>
                <a:t>.</a:t>
              </a: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설비 고장</a:t>
              </a:r>
              <a:r>
                <a:rPr lang="en-US" altLang="ko-KR" sz="12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파손감소</a:t>
              </a:r>
              <a:endParaRPr lang="en-US" altLang="ko-KR" sz="1200" dirty="0" smtClean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856592" y="5231798"/>
              <a:ext cx="18198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ü"/>
              </a:pP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경험적 요소를 이해  하기 쉬운 매뉴얼로 작성</a:t>
              </a:r>
              <a:endParaRPr lang="en-US" altLang="ko-KR" sz="12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marL="285750" indent="-285750">
                <a:buFont typeface="Wingdings" pitchFamily="2" charset="2"/>
                <a:buChar char="ü"/>
              </a:pPr>
              <a:r>
                <a:rPr lang="en-US" altLang="ko-KR" sz="1200" dirty="0" smtClean="0">
                  <a:latin typeface="휴먼모음T" pitchFamily="18" charset="-127"/>
                  <a:ea typeface="휴먼모음T" pitchFamily="18" charset="-127"/>
                </a:rPr>
                <a:t>HACCP </a:t>
              </a:r>
              <a:r>
                <a:rPr lang="ko-KR" altLang="en-US" sz="1200" dirty="0" smtClean="0">
                  <a:latin typeface="휴먼모음T" pitchFamily="18" charset="-127"/>
                  <a:ea typeface="휴먼모음T" pitchFamily="18" charset="-127"/>
                </a:rPr>
                <a:t>시스템    운영에 대한 이해향상</a:t>
              </a:r>
              <a:endParaRPr lang="en-US" altLang="ko-KR" sz="1200" dirty="0" smtClean="0"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54" name="그룹 53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 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도입효과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24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1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그룹 37"/>
          <p:cNvGrpSpPr/>
          <p:nvPr/>
        </p:nvGrpSpPr>
        <p:grpSpPr>
          <a:xfrm>
            <a:off x="206060" y="1351914"/>
            <a:ext cx="2699792" cy="1260000"/>
            <a:chOff x="360040" y="1588470"/>
            <a:chExt cx="2699792" cy="1260000"/>
          </a:xfrm>
        </p:grpSpPr>
        <p:sp>
          <p:nvSpPr>
            <p:cNvPr id="60" name="평행 사변형 59"/>
            <p:cNvSpPr/>
            <p:nvPr/>
          </p:nvSpPr>
          <p:spPr>
            <a:xfrm>
              <a:off x="899592" y="1588470"/>
              <a:ext cx="2160240" cy="1260000"/>
            </a:xfrm>
            <a:prstGeom prst="parallelogram">
              <a:avLst>
                <a:gd name="adj" fmla="val 20813"/>
              </a:avLst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평행 사변형 60"/>
            <p:cNvSpPr/>
            <p:nvPr/>
          </p:nvSpPr>
          <p:spPr>
            <a:xfrm>
              <a:off x="899592" y="1588470"/>
              <a:ext cx="2160240" cy="1260000"/>
            </a:xfrm>
            <a:prstGeom prst="parallelogram">
              <a:avLst>
                <a:gd name="adj" fmla="val 4593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360040" y="1588470"/>
              <a:ext cx="1475656" cy="1260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3" name="직사각형 62"/>
          <p:cNvSpPr/>
          <p:nvPr/>
        </p:nvSpPr>
        <p:spPr>
          <a:xfrm>
            <a:off x="206060" y="1321076"/>
            <a:ext cx="846000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>
            <a:off x="3383204" y="1390348"/>
            <a:ext cx="5869316" cy="592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함초롬바탕" pitchFamily="18" charset="-127"/>
              </a:rPr>
              <a:t>안전한 식품 보장 및 식중독 위험 감소</a:t>
            </a:r>
            <a:endParaRPr lang="en-US" altLang="ko-KR" sz="2400" dirty="0" smtClean="0">
              <a:solidFill>
                <a:srgbClr val="002060"/>
              </a:solidFill>
              <a:latin typeface="휴먼모음T" pitchFamily="18" charset="-127"/>
              <a:ea typeface="휴먼모음T" pitchFamily="18" charset="-127"/>
              <a:cs typeface="함초롬바탕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86860" y="1579828"/>
            <a:ext cx="2232248" cy="55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200" b="1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함초롬바탕" pitchFamily="18" charset="-127"/>
              </a:rPr>
              <a:t>소비자</a:t>
            </a:r>
            <a:endParaRPr lang="en-US" altLang="ko-KR" sz="2200" b="1" dirty="0" smtClean="0">
              <a:solidFill>
                <a:srgbClr val="002060"/>
              </a:solidFill>
              <a:latin typeface="휴먼모음T" pitchFamily="18" charset="-127"/>
              <a:ea typeface="휴먼모음T" pitchFamily="18" charset="-127"/>
              <a:cs typeface="함초롬바탕" pitchFamily="18" charset="-127"/>
            </a:endParaRPr>
          </a:p>
        </p:txBody>
      </p:sp>
      <p:grpSp>
        <p:nvGrpSpPr>
          <p:cNvPr id="73" name="그룹 42"/>
          <p:cNvGrpSpPr/>
          <p:nvPr/>
        </p:nvGrpSpPr>
        <p:grpSpPr>
          <a:xfrm>
            <a:off x="206060" y="4137160"/>
            <a:ext cx="2699792" cy="1260000"/>
            <a:chOff x="360040" y="1588470"/>
            <a:chExt cx="2699792" cy="1260000"/>
          </a:xfrm>
        </p:grpSpPr>
        <p:sp>
          <p:nvSpPr>
            <p:cNvPr id="74" name="평행 사변형 73"/>
            <p:cNvSpPr/>
            <p:nvPr/>
          </p:nvSpPr>
          <p:spPr>
            <a:xfrm>
              <a:off x="899592" y="1588470"/>
              <a:ext cx="2160240" cy="1260000"/>
            </a:xfrm>
            <a:prstGeom prst="parallelogram">
              <a:avLst>
                <a:gd name="adj" fmla="val 20813"/>
              </a:avLst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" name="평행 사변형 74"/>
            <p:cNvSpPr/>
            <p:nvPr/>
          </p:nvSpPr>
          <p:spPr>
            <a:xfrm>
              <a:off x="899592" y="1588470"/>
              <a:ext cx="2160240" cy="1260000"/>
            </a:xfrm>
            <a:prstGeom prst="parallelogram">
              <a:avLst>
                <a:gd name="adj" fmla="val 4593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" name="직사각형 75"/>
            <p:cNvSpPr/>
            <p:nvPr/>
          </p:nvSpPr>
          <p:spPr>
            <a:xfrm>
              <a:off x="360040" y="1588470"/>
              <a:ext cx="1475656" cy="1260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7" name="직사각형 76"/>
          <p:cNvSpPr/>
          <p:nvPr/>
        </p:nvSpPr>
        <p:spPr>
          <a:xfrm>
            <a:off x="206060" y="4106322"/>
            <a:ext cx="8460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/>
          <p:cNvSpPr/>
          <p:nvPr/>
        </p:nvSpPr>
        <p:spPr>
          <a:xfrm>
            <a:off x="286860" y="4419498"/>
            <a:ext cx="2232248" cy="55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200" b="1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함초롬바탕" pitchFamily="18" charset="-127"/>
              </a:rPr>
              <a:t>정부</a:t>
            </a:r>
            <a:endParaRPr lang="en-US" altLang="ko-KR" sz="2200" b="1" dirty="0" smtClean="0">
              <a:solidFill>
                <a:srgbClr val="002060"/>
              </a:solidFill>
              <a:latin typeface="휴먼모음T" pitchFamily="18" charset="-127"/>
              <a:ea typeface="휴먼모음T" pitchFamily="18" charset="-127"/>
              <a:cs typeface="함초롬바탕" pitchFamily="18" charset="-127"/>
            </a:endParaRPr>
          </a:p>
        </p:txBody>
      </p:sp>
      <p:sp>
        <p:nvSpPr>
          <p:cNvPr id="102" name="타원 101"/>
          <p:cNvSpPr/>
          <p:nvPr/>
        </p:nvSpPr>
        <p:spPr>
          <a:xfrm>
            <a:off x="3094156" y="1681885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타원 103"/>
          <p:cNvSpPr/>
          <p:nvPr/>
        </p:nvSpPr>
        <p:spPr>
          <a:xfrm>
            <a:off x="3095172" y="2346788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타원 104"/>
          <p:cNvSpPr/>
          <p:nvPr/>
        </p:nvSpPr>
        <p:spPr>
          <a:xfrm>
            <a:off x="3095172" y="2994860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/>
          <p:cNvSpPr/>
          <p:nvPr/>
        </p:nvSpPr>
        <p:spPr>
          <a:xfrm>
            <a:off x="3361996" y="2080369"/>
            <a:ext cx="5869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함초롬바탕" pitchFamily="18" charset="-127"/>
              </a:rPr>
              <a:t>안전한 식생활로 삶의 질 향상</a:t>
            </a:r>
            <a:endParaRPr lang="en-US" altLang="ko-KR" sz="2400" dirty="0" smtClean="0">
              <a:solidFill>
                <a:srgbClr val="002060"/>
              </a:solidFill>
              <a:latin typeface="휴먼모음T" pitchFamily="18" charset="-127"/>
              <a:ea typeface="휴먼모음T" pitchFamily="18" charset="-127"/>
              <a:cs typeface="함초롬바탕" pitchFamily="18" charset="-127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3383204" y="2762349"/>
            <a:ext cx="5869316" cy="592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함초롬바탕" pitchFamily="18" charset="-127"/>
              </a:rPr>
              <a:t>신뢰할 </a:t>
            </a:r>
            <a:r>
              <a:rPr lang="ko-KR" altLang="en-US" sz="240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함초롬바탕" pitchFamily="18" charset="-127"/>
              </a:rPr>
              <a:t>수 있는 안전한 식품 선택 기회 제공</a:t>
            </a:r>
            <a:endParaRPr lang="en-US" altLang="ko-KR" sz="2400" dirty="0" smtClean="0">
              <a:solidFill>
                <a:srgbClr val="002060"/>
              </a:solidFill>
              <a:latin typeface="휴먼모음T" pitchFamily="18" charset="-127"/>
              <a:ea typeface="휴먼모음T" pitchFamily="18" charset="-127"/>
              <a:cs typeface="함초롬바탕" pitchFamily="18" charset="-127"/>
            </a:endParaRPr>
          </a:p>
        </p:txBody>
      </p:sp>
      <p:sp>
        <p:nvSpPr>
          <p:cNvPr id="109" name="직사각형 108"/>
          <p:cNvSpPr/>
          <p:nvPr/>
        </p:nvSpPr>
        <p:spPr>
          <a:xfrm>
            <a:off x="3346536" y="4435004"/>
            <a:ext cx="5869316" cy="592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함초롬바탕" pitchFamily="18" charset="-127"/>
              </a:rPr>
              <a:t>효율적인 식품 위생감시 활동</a:t>
            </a:r>
            <a:endParaRPr lang="en-US" altLang="ko-KR" sz="2400" dirty="0" smtClean="0">
              <a:solidFill>
                <a:srgbClr val="002060"/>
              </a:solidFill>
              <a:latin typeface="휴먼모음T" pitchFamily="18" charset="-127"/>
              <a:ea typeface="휴먼모음T" pitchFamily="18" charset="-127"/>
              <a:cs typeface="함초롬바탕" pitchFamily="18" charset="-127"/>
            </a:endParaRPr>
          </a:p>
        </p:txBody>
      </p:sp>
      <p:sp>
        <p:nvSpPr>
          <p:cNvPr id="110" name="타원 109"/>
          <p:cNvSpPr/>
          <p:nvPr/>
        </p:nvSpPr>
        <p:spPr>
          <a:xfrm>
            <a:off x="3057488" y="4726541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타원 110"/>
          <p:cNvSpPr/>
          <p:nvPr/>
        </p:nvSpPr>
        <p:spPr>
          <a:xfrm>
            <a:off x="3058504" y="5391444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타원 115"/>
          <p:cNvSpPr/>
          <p:nvPr/>
        </p:nvSpPr>
        <p:spPr>
          <a:xfrm>
            <a:off x="3058504" y="6039516"/>
            <a:ext cx="144000" cy="144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직사각형 118"/>
          <p:cNvSpPr/>
          <p:nvPr/>
        </p:nvSpPr>
        <p:spPr>
          <a:xfrm>
            <a:off x="3325328" y="5125025"/>
            <a:ext cx="5869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함초롬바탕" pitchFamily="18" charset="-127"/>
              </a:rPr>
              <a:t>공중보건 향상으로 의료비 절감 효과</a:t>
            </a:r>
            <a:endParaRPr lang="en-US" altLang="ko-KR" sz="2400" dirty="0" smtClean="0">
              <a:solidFill>
                <a:srgbClr val="002060"/>
              </a:solidFill>
              <a:latin typeface="휴먼모음T" pitchFamily="18" charset="-127"/>
              <a:ea typeface="휴먼모음T" pitchFamily="18" charset="-127"/>
              <a:cs typeface="함초롬바탕" pitchFamily="18" charset="-127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3346536" y="5807005"/>
            <a:ext cx="58693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  <a:cs typeface="함초롬바탕" pitchFamily="18" charset="-127"/>
              </a:rPr>
              <a:t>식품 국제교역 활성화 기여</a:t>
            </a:r>
            <a:endParaRPr lang="en-US" altLang="ko-KR" sz="2400" dirty="0" smtClean="0">
              <a:solidFill>
                <a:srgbClr val="002060"/>
              </a:solidFill>
              <a:latin typeface="휴먼모음T" pitchFamily="18" charset="-127"/>
              <a:ea typeface="휴먼모음T" pitchFamily="18" charset="-127"/>
              <a:cs typeface="함초롬바탕" pitchFamily="18" charset="-127"/>
            </a:endParaRPr>
          </a:p>
        </p:txBody>
      </p:sp>
      <p:pic>
        <p:nvPicPr>
          <p:cNvPr id="121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5349" y="270460"/>
            <a:ext cx="867131" cy="99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그룹 28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 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도입효</a:t>
              </a:r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과</a:t>
              </a: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25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6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5"/>
          <p:cNvGrpSpPr/>
          <p:nvPr/>
        </p:nvGrpSpPr>
        <p:grpSpPr>
          <a:xfrm>
            <a:off x="954508" y="2997032"/>
            <a:ext cx="7213700" cy="720000"/>
            <a:chOff x="1835696" y="2501688"/>
            <a:chExt cx="7213700" cy="720000"/>
          </a:xfrm>
        </p:grpSpPr>
        <p:sp>
          <p:nvSpPr>
            <p:cNvPr id="17" name="직사각형 16"/>
            <p:cNvSpPr/>
            <p:nvPr/>
          </p:nvSpPr>
          <p:spPr>
            <a:xfrm>
              <a:off x="1835696" y="2501688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3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571234" y="2527008"/>
              <a:ext cx="64781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3600" dirty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위생안전시설 개선자금 지원</a:t>
              </a:r>
              <a:endParaRPr lang="ko-KR" altLang="en-US" sz="3600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5210" y="6169738"/>
            <a:ext cx="2359078" cy="49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123092864" descr="EMB00001c380e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168588"/>
            <a:ext cx="2376264" cy="50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원형 9"/>
          <p:cNvSpPr/>
          <p:nvPr/>
        </p:nvSpPr>
        <p:spPr>
          <a:xfrm>
            <a:off x="5868144" y="-1179512"/>
            <a:ext cx="6949280" cy="8136904"/>
          </a:xfrm>
          <a:prstGeom prst="pie">
            <a:avLst>
              <a:gd name="adj1" fmla="val 10248912"/>
              <a:gd name="adj2" fmla="val 15675138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1" name="Picture 2" descr="과학기술정보통신부 심볼마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98089" flipH="1">
            <a:off x="6846087" y="-55033"/>
            <a:ext cx="3238500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44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878497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한쪽 모서리가 잘린 사각형 16"/>
          <p:cNvSpPr/>
          <p:nvPr/>
        </p:nvSpPr>
        <p:spPr>
          <a:xfrm>
            <a:off x="323528" y="980729"/>
            <a:ext cx="1440160" cy="576064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latinLnBrk="0"/>
            <a:r>
              <a:rPr lang="ko-KR" altLang="en-US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지원목적</a:t>
            </a:r>
          </a:p>
        </p:txBody>
      </p:sp>
      <p:pic>
        <p:nvPicPr>
          <p:cNvPr id="18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3"/>
            <a:ext cx="878497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395537" y="1692475"/>
            <a:ext cx="8424936" cy="2195473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 marL="190481" indent="-190481" algn="just" latinLnBrk="0">
              <a:lnSpc>
                <a:spcPts val="2800"/>
              </a:lnSpc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안전한 식품 및 축산물 생산 기반 구축을 위해 </a:t>
            </a:r>
            <a:r>
              <a:rPr lang="en-US" altLang="ko-KR" sz="200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적용 확대 필요</a:t>
            </a:r>
            <a:endParaRPr kumimoji="0" lang="ko-KR" altLang="en-US" dirty="0" smtClean="0">
              <a:latin typeface="휴먼모음T" pitchFamily="18" charset="-127"/>
              <a:ea typeface="휴먼모음T" pitchFamily="18" charset="-127"/>
            </a:endParaRPr>
          </a:p>
          <a:p>
            <a:pPr marL="190481" indent="-190481" algn="just" latinLnBrk="0">
              <a:lnSpc>
                <a:spcPts val="2800"/>
              </a:lnSpc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spc="-150" dirty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spc="-150" dirty="0">
                <a:latin typeface="휴먼모음T" pitchFamily="18" charset="-127"/>
                <a:ea typeface="휴먼모음T" pitchFamily="18" charset="-127"/>
              </a:rPr>
              <a:t> 적용을 위해서는 일정 부분의 위생안전 시설 및 설비 투자 필요</a:t>
            </a:r>
            <a:endParaRPr lang="en-US" altLang="ko-KR" sz="2000" spc="-150" dirty="0">
              <a:latin typeface="휴먼모음T" pitchFamily="18" charset="-127"/>
              <a:ea typeface="휴먼모음T" pitchFamily="18" charset="-127"/>
            </a:endParaRPr>
          </a:p>
          <a:p>
            <a:pPr algn="just" latinLnBrk="0">
              <a:lnSpc>
                <a:spcPts val="2800"/>
              </a:lnSpc>
              <a:spcAft>
                <a:spcPts val="600"/>
              </a:spcAft>
              <a:defRPr/>
            </a:pPr>
            <a:r>
              <a:rPr lang="en-US" altLang="ko-KR" sz="2000" spc="-150" dirty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spc="-250" dirty="0">
                <a:latin typeface="휴먼모음T" pitchFamily="18" charset="-127"/>
                <a:ea typeface="휴먼모음T" pitchFamily="18" charset="-127"/>
              </a:rPr>
              <a:t>-  </a:t>
            </a:r>
            <a:r>
              <a:rPr lang="ko-KR" altLang="en-US" spc="-250" dirty="0">
                <a:latin typeface="휴먼모음T" pitchFamily="18" charset="-127"/>
                <a:ea typeface="휴먼모음T" pitchFamily="18" charset="-127"/>
              </a:rPr>
              <a:t>식품 및 축산물 제조가공업체 약 </a:t>
            </a:r>
            <a:r>
              <a:rPr lang="en-US" altLang="ko-KR" spc="-250" dirty="0">
                <a:latin typeface="휴먼모음T" pitchFamily="18" charset="-127"/>
                <a:ea typeface="휴먼모음T" pitchFamily="18" charset="-127"/>
              </a:rPr>
              <a:t>80%</a:t>
            </a:r>
            <a:r>
              <a:rPr lang="ko-KR" altLang="en-US" spc="-250" dirty="0">
                <a:latin typeface="휴먼모음T" pitchFamily="18" charset="-127"/>
                <a:ea typeface="휴먼모음T" pitchFamily="18" charset="-127"/>
              </a:rPr>
              <a:t>가 연매출액 </a:t>
            </a:r>
            <a:r>
              <a:rPr lang="en-US" altLang="ko-KR" spc="-250" dirty="0"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pc="-250" dirty="0">
                <a:latin typeface="휴먼모음T" pitchFamily="18" charset="-127"/>
                <a:ea typeface="휴먼모음T" pitchFamily="18" charset="-127"/>
              </a:rPr>
              <a:t>억 원 미만 영세 업체로 재정 기반 취약</a:t>
            </a:r>
          </a:p>
          <a:p>
            <a:pPr marL="190481" indent="-190481" algn="just" latinLnBrk="0">
              <a:lnSpc>
                <a:spcPts val="2800"/>
              </a:lnSpc>
              <a:spcAft>
                <a:spcPts val="600"/>
              </a:spcAft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⇒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적용에 소요되는 위생안전시설 및 설비 설치 자금 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(2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천만 원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중 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marL="190481" indent="-190481" algn="just" latinLnBrk="0">
              <a:lnSpc>
                <a:spcPts val="2800"/>
              </a:lnSpc>
              <a:spcAft>
                <a:spcPts val="600"/>
              </a:spcAft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sz="200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50</a:t>
            </a:r>
            <a:r>
              <a:rPr lang="en-US" altLang="ko-KR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%</a:t>
            </a:r>
            <a:r>
              <a:rPr lang="ko-KR" altLang="en-US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를 국고로 지원</a:t>
            </a:r>
            <a:r>
              <a:rPr lang="en-US" altLang="ko-KR" sz="14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(1</a:t>
            </a:r>
            <a:r>
              <a:rPr lang="ko-KR" altLang="en-US" sz="14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천만 원</a:t>
            </a:r>
            <a:r>
              <a:rPr lang="en-US" altLang="ko-KR" sz="14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하여 </a:t>
            </a:r>
            <a:r>
              <a:rPr lang="ko-KR" altLang="en-US" sz="200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소규모 업체 </a:t>
            </a:r>
            <a:r>
              <a:rPr lang="en-US" altLang="ko-KR" sz="200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확대</a:t>
            </a:r>
            <a:endParaRPr lang="en-US" altLang="ko-KR" sz="2000" dirty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323528" y="4980945"/>
            <a:ext cx="8424936" cy="1323439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pPr marL="190481" indent="-190481" algn="just" latinLnBrk="0">
              <a:lnSpc>
                <a:spcPts val="3000"/>
              </a:lnSpc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b="1" dirty="0" err="1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식품의약품안전처</a:t>
            </a:r>
            <a:r>
              <a:rPr lang="ko-KR" altLang="en-US" sz="2000" b="1" dirty="0" err="1">
                <a:latin typeface="휴먼모음T" pitchFamily="18" charset="-127"/>
                <a:ea typeface="휴먼모음T" pitchFamily="18" charset="-127"/>
              </a:rPr>
              <a:t>는</a:t>
            </a:r>
            <a:r>
              <a:rPr lang="ko-KR" altLang="en-US" sz="2000" b="1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b="1" dirty="0">
                <a:latin typeface="휴먼모음T" pitchFamily="18" charset="-127"/>
                <a:ea typeface="휴먼모음T" pitchFamily="18" charset="-127"/>
              </a:rPr>
              <a:t>의 의무적용을 하고자 하는 소규모 제조업체에 대하여 위생안전시설 개선자금 지원 사업 안내 및 설명 실시</a:t>
            </a:r>
            <a:endParaRPr lang="en-US" altLang="ko-KR" sz="2000" b="1" dirty="0">
              <a:latin typeface="휴먼모음T" pitchFamily="18" charset="-127"/>
              <a:ea typeface="휴먼모음T" pitchFamily="18" charset="-127"/>
            </a:endParaRPr>
          </a:p>
          <a:p>
            <a:pPr marL="190481" indent="-190481" algn="just" latinLnBrk="0">
              <a:lnSpc>
                <a:spcPts val="3000"/>
              </a:lnSpc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b="1" spc="-100" dirty="0">
                <a:solidFill>
                  <a:schemeClr val="tx2"/>
                </a:solidFill>
                <a:latin typeface="휴먼모음T" pitchFamily="18" charset="-127"/>
                <a:ea typeface="휴먼모음T" pitchFamily="18" charset="-127"/>
              </a:rPr>
              <a:t>한국식품안전관리인증원</a:t>
            </a:r>
            <a:r>
              <a:rPr lang="ko-KR" altLang="en-US" sz="2000" b="1" spc="-100" dirty="0">
                <a:latin typeface="휴먼모음T" pitchFamily="18" charset="-127"/>
                <a:ea typeface="휴먼모음T" pitchFamily="18" charset="-127"/>
              </a:rPr>
              <a:t>을 통한 추진 현황 관리</a:t>
            </a:r>
            <a:r>
              <a:rPr lang="en-US" altLang="ko-KR" sz="2000" b="1" spc="-100" dirty="0">
                <a:latin typeface="휴먼모음T" pitchFamily="18" charset="-127"/>
                <a:ea typeface="휴먼모음T" pitchFamily="18" charset="-127"/>
              </a:rPr>
              <a:t>, HACCP</a:t>
            </a:r>
            <a:r>
              <a:rPr lang="ko-KR" altLang="en-US" sz="2000" b="1" spc="-100" dirty="0">
                <a:latin typeface="휴먼모음T" pitchFamily="18" charset="-127"/>
                <a:ea typeface="휴먼모음T" pitchFamily="18" charset="-127"/>
              </a:rPr>
              <a:t> 적용 지원 및 독려 등</a:t>
            </a:r>
          </a:p>
        </p:txBody>
      </p:sp>
      <p:sp>
        <p:nvSpPr>
          <p:cNvPr id="21" name="한쪽 모서리가 잘린 사각형 20"/>
          <p:cNvSpPr/>
          <p:nvPr/>
        </p:nvSpPr>
        <p:spPr>
          <a:xfrm>
            <a:off x="323528" y="4221088"/>
            <a:ext cx="1584176" cy="504056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 latinLnBrk="0"/>
            <a:r>
              <a:rPr lang="ko-KR" altLang="en-US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행정사항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27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9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1835505" y="1546270"/>
            <a:ext cx="6982352" cy="65849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" name="한쪽 모서리가 잘린 사각형 10"/>
          <p:cNvSpPr/>
          <p:nvPr/>
        </p:nvSpPr>
        <p:spPr>
          <a:xfrm>
            <a:off x="251880" y="909221"/>
            <a:ext cx="1943541" cy="575797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l" latinLnBrk="0"/>
            <a:r>
              <a:rPr lang="en-US" altLang="ko-KR" sz="2400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ko-KR" altLang="en-US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사업개요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1825202" y="2204765"/>
            <a:ext cx="6992655" cy="65849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835505" y="2852537"/>
            <a:ext cx="6982352" cy="65849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835505" y="3572284"/>
            <a:ext cx="6982352" cy="107962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835505" y="4697412"/>
            <a:ext cx="6982352" cy="129554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835505" y="6014062"/>
            <a:ext cx="6982352" cy="658495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835505" y="1675555"/>
            <a:ext cx="7054335" cy="369161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2"/>
              </a:buBlip>
              <a:defRPr/>
            </a:pP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</a:rPr>
              <a:t>중소업체 </a:t>
            </a:r>
            <a:r>
              <a:rPr kumimoji="0" lang="ko-KR" altLang="en-US" dirty="0" err="1" smtClean="0">
                <a:latin typeface="휴먼모음T" pitchFamily="18" charset="-127"/>
                <a:ea typeface="휴먼모음T" pitchFamily="18" charset="-127"/>
              </a:rPr>
              <a:t>해</a:t>
            </a:r>
            <a:r>
              <a:rPr kumimoji="0" lang="ko-KR" altLang="en-US" dirty="0" err="1">
                <a:latin typeface="휴먼모음T" pitchFamily="18" charset="-127"/>
                <a:ea typeface="휴먼모음T" pitchFamily="18" charset="-127"/>
              </a:rPr>
              <a:t>썹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</a:rPr>
              <a:t>(HACCP)  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</a:rPr>
              <a:t>위생안전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</a:rPr>
              <a:t>시설개선 자금 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</a:rPr>
              <a:t>지원사업</a:t>
            </a:r>
            <a:endParaRPr lang="ko-KR" altLang="en-US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1835505" y="2334050"/>
            <a:ext cx="6262522" cy="399925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2"/>
              </a:buBlip>
              <a:defRPr/>
            </a:pP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2020.1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. ~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2020.12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.</a:t>
            </a:r>
            <a:endParaRPr lang="ko-KR" altLang="en-US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835505" y="2981822"/>
            <a:ext cx="6262522" cy="400073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70.83</a:t>
            </a:r>
            <a:r>
              <a:rPr lang="ko-KR" altLang="en-US" sz="20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억원</a:t>
            </a:r>
            <a:r>
              <a:rPr lang="en-US" altLang="ko-KR" sz="20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b="1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민간자본보조</a:t>
            </a:r>
            <a:r>
              <a:rPr lang="en-US" altLang="ko-KR" sz="2000" b="1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b="1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식품 </a:t>
            </a:r>
            <a:r>
              <a:rPr lang="en-US" altLang="ko-KR" sz="16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60.03</a:t>
            </a:r>
            <a:r>
              <a:rPr lang="ko-KR" altLang="en-US" sz="16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억원</a:t>
            </a:r>
            <a:r>
              <a:rPr lang="en-US" altLang="ko-KR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축산물 </a:t>
            </a:r>
            <a:r>
              <a:rPr lang="en-US" altLang="ko-KR" sz="16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10.8</a:t>
            </a:r>
            <a:r>
              <a:rPr lang="ko-KR" altLang="en-US" sz="16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억원</a:t>
            </a:r>
            <a:r>
              <a:rPr lang="en-US" altLang="ko-KR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000" dirty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1835505" y="4711978"/>
            <a:ext cx="6622437" cy="1307445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HACCP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 적용에 소요되는 위생안전 시설 및 설비 등</a:t>
            </a:r>
            <a:endParaRPr lang="en-US" altLang="ko-KR" sz="16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algn="just" latinLnBrk="0">
              <a:spcAft>
                <a:spcPts val="600"/>
              </a:spcAft>
              <a:defRPr/>
            </a:pPr>
            <a:r>
              <a:rPr lang="en-US" altLang="ko-KR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sz="16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-</a:t>
            </a:r>
            <a:r>
              <a:rPr lang="ko-KR" altLang="en-US" sz="16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설치자금</a:t>
            </a:r>
            <a:r>
              <a:rPr lang="en-US" altLang="ko-KR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최대 </a:t>
            </a:r>
            <a:r>
              <a:rPr lang="en-US" altLang="ko-KR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천만 원의 국비 </a:t>
            </a:r>
            <a:r>
              <a:rPr lang="en-US" altLang="ko-KR" sz="16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50</a:t>
            </a:r>
            <a:r>
              <a:rPr lang="en-US" altLang="ko-KR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%(1</a:t>
            </a:r>
            <a:r>
              <a:rPr lang="ko-KR" altLang="en-US" sz="1600" dirty="0" err="1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천만원</a:t>
            </a:r>
            <a:r>
              <a:rPr lang="en-US" altLang="ko-KR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16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지원</a:t>
            </a:r>
          </a:p>
          <a:p>
            <a:pPr marL="190424" indent="-190424" algn="just" latinLnBrk="0">
              <a:spcAft>
                <a:spcPts val="600"/>
              </a:spcAft>
              <a:buBlip>
                <a:blip r:embed="rId2"/>
              </a:buBlip>
              <a:defRPr/>
            </a:pP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 소요 자금의 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50%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를 지원하고 나머지 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50%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는 영업자 부담</a:t>
            </a:r>
          </a:p>
          <a:p>
            <a:pPr marL="190424" indent="-190424" algn="just" latinLnBrk="0">
              <a:spcAft>
                <a:spcPts val="600"/>
              </a:spcAft>
              <a:buBlip>
                <a:blip r:embed="rId2"/>
              </a:buBlip>
              <a:defRPr/>
            </a:pP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pc="-150" dirty="0">
                <a:latin typeface="휴먼모음T" pitchFamily="18" charset="-127"/>
                <a:ea typeface="휴먼모음T" pitchFamily="18" charset="-127"/>
              </a:rPr>
              <a:t>보조금의 목적 외 용도 사용 방지를 위하여 </a:t>
            </a:r>
            <a:r>
              <a:rPr lang="en-US" altLang="ko-KR" sz="1600" spc="-150" dirty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1600" spc="-150" dirty="0">
                <a:latin typeface="휴먼모음T" pitchFamily="18" charset="-127"/>
                <a:ea typeface="휴먼모음T" pitchFamily="18" charset="-127"/>
              </a:rPr>
              <a:t> 인증 후 사후 교부</a:t>
            </a:r>
            <a:endParaRPr lang="en-US" altLang="ko-KR" sz="1600" spc="-15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835505" y="6012602"/>
            <a:ext cx="6910369" cy="661414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2"/>
              </a:buBlip>
              <a:defRPr/>
            </a:pP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국세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지방세 등 세금 체납 중인 업체</a:t>
            </a:r>
          </a:p>
          <a:p>
            <a:pPr marL="190424" indent="-190424" algn="just" latinLnBrk="0">
              <a:spcAft>
                <a:spcPts val="600"/>
              </a:spcAft>
              <a:buBlip>
                <a:blip r:embed="rId2"/>
              </a:buBlip>
              <a:defRPr/>
            </a:pP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불법 시위에 참여 등으로「집회 및 시위에 관한 법률」위반 업체</a:t>
            </a:r>
          </a:p>
        </p:txBody>
      </p:sp>
      <p:sp>
        <p:nvSpPr>
          <p:cNvPr id="28" name="대각선 방향의 모서리가 잘린 사각형 27"/>
          <p:cNvSpPr/>
          <p:nvPr/>
        </p:nvSpPr>
        <p:spPr>
          <a:xfrm>
            <a:off x="251880" y="1623606"/>
            <a:ext cx="1511643" cy="503823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 업 명</a:t>
            </a:r>
          </a:p>
        </p:txBody>
      </p:sp>
      <p:sp>
        <p:nvSpPr>
          <p:cNvPr id="29" name="대각선 방향의 모서리가 잘린 사각형 28"/>
          <p:cNvSpPr/>
          <p:nvPr/>
        </p:nvSpPr>
        <p:spPr>
          <a:xfrm>
            <a:off x="251880" y="2282101"/>
            <a:ext cx="1511643" cy="503823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사업기간</a:t>
            </a:r>
          </a:p>
        </p:txBody>
      </p:sp>
      <p:sp>
        <p:nvSpPr>
          <p:cNvPr id="30" name="대각선 방향의 모서리가 잘린 사각형 29"/>
          <p:cNvSpPr/>
          <p:nvPr/>
        </p:nvSpPr>
        <p:spPr>
          <a:xfrm>
            <a:off x="251880" y="2929873"/>
            <a:ext cx="1511643" cy="503823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사업예산</a:t>
            </a:r>
          </a:p>
        </p:txBody>
      </p:sp>
      <p:sp>
        <p:nvSpPr>
          <p:cNvPr id="31" name="대각선 방향의 모서리가 잘린 사각형 30"/>
          <p:cNvSpPr/>
          <p:nvPr/>
        </p:nvSpPr>
        <p:spPr>
          <a:xfrm>
            <a:off x="251880" y="3572344"/>
            <a:ext cx="1511643" cy="1079500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지원대상</a:t>
            </a:r>
          </a:p>
        </p:txBody>
      </p:sp>
      <p:sp>
        <p:nvSpPr>
          <p:cNvPr id="32" name="대각선 방향의 모서리가 잘린 사각형 31"/>
          <p:cNvSpPr/>
          <p:nvPr/>
        </p:nvSpPr>
        <p:spPr>
          <a:xfrm>
            <a:off x="251880" y="4697484"/>
            <a:ext cx="1511643" cy="1295400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사업내용</a:t>
            </a:r>
          </a:p>
        </p:txBody>
      </p:sp>
      <p:sp>
        <p:nvSpPr>
          <p:cNvPr id="33" name="대각선 방향의 모서리가 잘린 사각형 32"/>
          <p:cNvSpPr/>
          <p:nvPr/>
        </p:nvSpPr>
        <p:spPr>
          <a:xfrm>
            <a:off x="251880" y="6072357"/>
            <a:ext cx="1511643" cy="575797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ko-KR" altLang="en-US" sz="20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지원제한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1835505" y="3573735"/>
            <a:ext cx="7126318" cy="969460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latinLnBrk="0">
              <a:spcAft>
                <a:spcPts val="600"/>
              </a:spcAft>
              <a:buBlip>
                <a:blip r:embed="rId2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식품 및 축산물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의무적용 대상 소규모 업체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/>
            </a:r>
            <a:br>
              <a:rPr lang="en-US" altLang="ko-KR" sz="1600" dirty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1600" spc="-100" dirty="0">
                <a:latin typeface="휴먼모음T" pitchFamily="18" charset="-127"/>
                <a:ea typeface="휴먼모음T" pitchFamily="18" charset="-127"/>
              </a:rPr>
              <a:t>업종 및 유형 </a:t>
            </a:r>
            <a:r>
              <a:rPr lang="en-US" altLang="ko-KR" sz="1600" spc="-100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spc="-100" dirty="0">
                <a:latin typeface="휴먼모음T" pitchFamily="18" charset="-127"/>
                <a:ea typeface="휴먼모음T" pitchFamily="18" charset="-127"/>
              </a:rPr>
              <a:t>식품제조가공업</a:t>
            </a:r>
            <a:r>
              <a:rPr lang="en-US" altLang="ko-KR" sz="1400" spc="-1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spc="-100" dirty="0" err="1">
                <a:latin typeface="휴먼모음T" pitchFamily="18" charset="-127"/>
                <a:ea typeface="휴먼모음T" pitchFamily="18" charset="-127"/>
              </a:rPr>
              <a:t>빵류</a:t>
            </a:r>
            <a:r>
              <a:rPr lang="en-US" altLang="ko-KR" sz="1400" spc="-100" dirty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400" spc="-100" dirty="0" err="1">
                <a:latin typeface="휴먼모음T" pitchFamily="18" charset="-127"/>
                <a:ea typeface="휴먼모음T" pitchFamily="18" charset="-127"/>
              </a:rPr>
              <a:t>떡류</a:t>
            </a:r>
            <a:r>
              <a:rPr lang="ko-KR" altLang="en-US" sz="1400" spc="-100" dirty="0">
                <a:latin typeface="휴먼모음T" pitchFamily="18" charset="-127"/>
                <a:ea typeface="휴먼모음T" pitchFamily="18" charset="-127"/>
              </a:rPr>
              <a:t> 등 </a:t>
            </a:r>
            <a:r>
              <a:rPr lang="ko-KR" altLang="en-US" sz="1400" spc="-100" dirty="0" err="1">
                <a:latin typeface="휴먼모음T" pitchFamily="18" charset="-127"/>
                <a:ea typeface="휴먼모음T" pitchFamily="18" charset="-127"/>
              </a:rPr>
              <a:t>의무적용</a:t>
            </a:r>
            <a:r>
              <a:rPr lang="ko-KR" altLang="en-US" sz="1400" spc="-1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400" spc="-100" dirty="0" smtClean="0">
                <a:latin typeface="휴먼모음T" pitchFamily="18" charset="-127"/>
                <a:ea typeface="휴먼모음T" pitchFamily="18" charset="-127"/>
              </a:rPr>
              <a:t>유형</a:t>
            </a:r>
            <a:r>
              <a:rPr lang="en-US" altLang="ko-KR" sz="1400" spc="-1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en-US" altLang="ko-KR" sz="1400" b="1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600</a:t>
            </a:r>
            <a:r>
              <a:rPr lang="ko-KR" altLang="en-US" sz="1400" b="1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개소</a:t>
            </a:r>
            <a:r>
              <a:rPr lang="en-US" altLang="ko-KR" sz="1400" spc="-100" dirty="0" smtClean="0">
                <a:latin typeface="휴먼모음T" pitchFamily="18" charset="-127"/>
                <a:ea typeface="휴먼모음T" pitchFamily="18" charset="-127"/>
              </a:rPr>
              <a:t>), </a:t>
            </a:r>
            <a:r>
              <a:rPr lang="ko-KR" altLang="en-US" sz="1600" spc="-100" dirty="0" err="1" smtClean="0">
                <a:latin typeface="휴먼모음T" pitchFamily="18" charset="-127"/>
                <a:ea typeface="휴먼모음T" pitchFamily="18" charset="-127"/>
              </a:rPr>
              <a:t>식육가공업</a:t>
            </a:r>
            <a:r>
              <a:rPr lang="en-US" altLang="ko-KR" sz="1400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en-US" altLang="ko-KR" sz="1400" b="1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108</a:t>
            </a:r>
            <a:r>
              <a:rPr lang="ko-KR" altLang="en-US" sz="1400" b="1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개소</a:t>
            </a:r>
            <a:r>
              <a:rPr lang="en-US" altLang="ko-KR" sz="1400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400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1600" spc="-100" dirty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  <a:p>
            <a:pPr latinLnBrk="0">
              <a:spcAft>
                <a:spcPts val="600"/>
              </a:spcAft>
              <a:defRPr/>
            </a:pPr>
            <a:r>
              <a:rPr lang="en-US" altLang="ko-KR" sz="1600" spc="-150" dirty="0">
                <a:latin typeface="휴먼모음T" pitchFamily="18" charset="-127"/>
                <a:ea typeface="휴먼모음T" pitchFamily="18" charset="-127"/>
              </a:rPr>
              <a:t>※ </a:t>
            </a:r>
            <a:r>
              <a:rPr lang="en-US" altLang="ko-KR" sz="1600" spc="-150" dirty="0" smtClean="0">
                <a:latin typeface="휴먼모음T" pitchFamily="18" charset="-127"/>
                <a:ea typeface="휴먼모음T" pitchFamily="18" charset="-127"/>
              </a:rPr>
              <a:t>2019.12.31 </a:t>
            </a:r>
            <a:r>
              <a:rPr lang="ko-KR" altLang="en-US" sz="1600" spc="-150" dirty="0">
                <a:latin typeface="휴먼모음T" pitchFamily="18" charset="-127"/>
                <a:ea typeface="휴먼모음T" pitchFamily="18" charset="-127"/>
              </a:rPr>
              <a:t>이전에 지정을 받았거나</a:t>
            </a:r>
            <a:r>
              <a:rPr lang="en-US" altLang="ko-KR" sz="1600" spc="-15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spc="-150" dirty="0">
                <a:latin typeface="휴먼모음T" pitchFamily="18" charset="-127"/>
                <a:ea typeface="휴먼모음T" pitchFamily="18" charset="-127"/>
              </a:rPr>
              <a:t>이미 시설개선자금을 지원받은 업체는 제외 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28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2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sp>
        <p:nvSpPr>
          <p:cNvPr id="4" name="한쪽 모서리가 잘린 사각형 3"/>
          <p:cNvSpPr/>
          <p:nvPr/>
        </p:nvSpPr>
        <p:spPr>
          <a:xfrm>
            <a:off x="323416" y="980274"/>
            <a:ext cx="2231473" cy="575797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l" latinLnBrk="0"/>
            <a:r>
              <a:rPr lang="en-US" altLang="ko-KR" sz="24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4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대상별</a:t>
            </a:r>
            <a:r>
              <a:rPr lang="ko-KR" altLang="en-US" sz="2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휴먼모음T" pitchFamily="18" charset="-127"/>
                <a:ea typeface="휴먼모음T" pitchFamily="18" charset="-127"/>
              </a:rPr>
              <a:t> 지원계획</a:t>
            </a:r>
          </a:p>
        </p:txBody>
      </p:sp>
      <p:pic>
        <p:nvPicPr>
          <p:cNvPr id="5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0" y="1702462"/>
            <a:ext cx="8781927" cy="496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95399" y="2139666"/>
            <a:ext cx="8422012" cy="4306878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latinLnBrk="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식품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「식품위생법」제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48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조제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항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같은 법 시행규칙 제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62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조 제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항에 따른  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latinLnBrk="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altLang="ko-KR" sz="2000" b="1" dirty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소규모</a:t>
            </a:r>
            <a:r>
              <a:rPr lang="en-US" altLang="ko-KR" sz="2000" b="1" baseline="30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1)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의무적용 유형 식품제조</a:t>
            </a:r>
            <a:r>
              <a:rPr lang="en-US" altLang="ko-KR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가공업체</a:t>
            </a:r>
            <a:endParaRPr lang="en-US" altLang="ko-KR" sz="2000" b="1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  <a:p>
            <a:pPr latinLnBrk="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altLang="ko-KR" sz="2000" b="1" dirty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※ 단, </a:t>
            </a:r>
            <a:r>
              <a:rPr lang="en-US" altLang="ko-KR" sz="1600" dirty="0" err="1">
                <a:latin typeface="휴먼모음T" pitchFamily="18" charset="-127"/>
                <a:ea typeface="휴먼모음T" pitchFamily="18" charset="-127"/>
              </a:rPr>
              <a:t>전년도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dirty="0" err="1">
                <a:latin typeface="휴먼모음T" pitchFamily="18" charset="-127"/>
                <a:ea typeface="휴먼모음T" pitchFamily="18" charset="-127"/>
              </a:rPr>
              <a:t>전체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dirty="0" err="1">
                <a:latin typeface="휴먼모음T" pitchFamily="18" charset="-127"/>
                <a:ea typeface="휴먼모음T" pitchFamily="18" charset="-127"/>
              </a:rPr>
              <a:t>매출액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100억원 </a:t>
            </a:r>
            <a:r>
              <a:rPr lang="en-US" altLang="ko-KR" sz="1600" dirty="0" err="1">
                <a:latin typeface="휴먼모음T" pitchFamily="18" charset="-127"/>
                <a:ea typeface="휴먼모음T" pitchFamily="18" charset="-127"/>
              </a:rPr>
              <a:t>이상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업체 </a:t>
            </a:r>
            <a:r>
              <a:rPr lang="en-US" altLang="ko-KR" sz="1600" dirty="0" err="1">
                <a:latin typeface="휴먼모음T" pitchFamily="18" charset="-127"/>
                <a:ea typeface="휴먼모음T" pitchFamily="18" charset="-127"/>
              </a:rPr>
              <a:t>제외</a:t>
            </a:r>
            <a:endParaRPr lang="ko-KR" altLang="en-US" sz="20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latinLnBrk="0">
              <a:lnSpc>
                <a:spcPct val="150000"/>
              </a:lnSpc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축산물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「축산물 위생관리법」 제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조제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항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같은 법 시행규칙 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latinLnBrk="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조제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항에 따른 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소규모</a:t>
            </a:r>
            <a:r>
              <a:rPr lang="en-US" altLang="ko-KR" sz="2000" b="1" baseline="30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2)</a:t>
            </a:r>
            <a:r>
              <a:rPr lang="ko-KR" altLang="en-US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의무적용 작업장</a:t>
            </a:r>
            <a:r>
              <a:rPr lang="en-US" altLang="ko-KR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식육가공업</a:t>
            </a:r>
            <a:r>
              <a:rPr lang="en-US" altLang="ko-KR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latinLnBrk="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altLang="ko-KR" sz="2000" b="1" dirty="0"/>
              <a:t>   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※ 단, </a:t>
            </a:r>
            <a:r>
              <a:rPr lang="en-US" altLang="ko-KR" sz="1600" dirty="0" err="1">
                <a:latin typeface="휴먼모음T" pitchFamily="18" charset="-127"/>
                <a:ea typeface="휴먼모음T" pitchFamily="18" charset="-127"/>
              </a:rPr>
              <a:t>전년도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dirty="0" err="1">
                <a:latin typeface="휴먼모음T" pitchFamily="18" charset="-127"/>
                <a:ea typeface="휴먼모음T" pitchFamily="18" charset="-127"/>
              </a:rPr>
              <a:t>전체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dirty="0" err="1">
                <a:latin typeface="휴먼모음T" pitchFamily="18" charset="-127"/>
                <a:ea typeface="휴먼모음T" pitchFamily="18" charset="-127"/>
              </a:rPr>
              <a:t>매출액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100억원 </a:t>
            </a:r>
            <a:r>
              <a:rPr lang="en-US" altLang="ko-KR" sz="1600" dirty="0" err="1">
                <a:latin typeface="휴먼모음T" pitchFamily="18" charset="-127"/>
                <a:ea typeface="휴먼모음T" pitchFamily="18" charset="-127"/>
              </a:rPr>
              <a:t>이상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업체 </a:t>
            </a:r>
            <a:r>
              <a:rPr lang="en-US" altLang="ko-KR" sz="1600" dirty="0" err="1">
                <a:latin typeface="휴먼모음T" pitchFamily="18" charset="-127"/>
                <a:ea typeface="휴먼모음T" pitchFamily="18" charset="-127"/>
              </a:rPr>
              <a:t>제외</a:t>
            </a:r>
            <a:endParaRPr lang="en-US" altLang="ko-KR" sz="2000" b="1" dirty="0">
              <a:latin typeface="휴먼모음T" pitchFamily="18" charset="-127"/>
              <a:ea typeface="휴먼모음T" pitchFamily="18" charset="-127"/>
            </a:endParaRPr>
          </a:p>
          <a:p>
            <a:pPr latinLnBrk="0">
              <a:lnSpc>
                <a:spcPct val="150000"/>
              </a:lnSpc>
              <a:spcAft>
                <a:spcPts val="600"/>
              </a:spcAft>
              <a:defRPr/>
            </a:pPr>
            <a:endParaRPr lang="en-US" altLang="ko-KR" sz="600" dirty="0">
              <a:latin typeface="휴먼모음T" pitchFamily="18" charset="-127"/>
              <a:ea typeface="휴먼모음T" pitchFamily="18" charset="-127"/>
            </a:endParaRPr>
          </a:p>
          <a:p>
            <a:pPr latinLnBrk="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1)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해당 가공품 유형의 </a:t>
            </a:r>
            <a:r>
              <a:rPr lang="ko-KR" altLang="en-US" sz="1200" dirty="0" err="1">
                <a:latin typeface="휴먼모음T" pitchFamily="18" charset="-127"/>
                <a:ea typeface="휴먼모음T" pitchFamily="18" charset="-127"/>
              </a:rPr>
              <a:t>연매출액이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1200" dirty="0" err="1">
                <a:latin typeface="휴먼모음T" pitchFamily="18" charset="-127"/>
                <a:ea typeface="휴먼모음T" pitchFamily="18" charset="-127"/>
              </a:rPr>
              <a:t>억원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 미만이거나 종업원 수가 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21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인 미만인 식품제조가공업소</a:t>
            </a:r>
            <a:endParaRPr lang="en-US" altLang="ko-KR" sz="1200" dirty="0">
              <a:latin typeface="휴먼모음T" pitchFamily="18" charset="-127"/>
              <a:ea typeface="휴먼모음T" pitchFamily="18" charset="-127"/>
            </a:endParaRPr>
          </a:p>
          <a:p>
            <a:pPr latinLnBrk="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2)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해당 가공품 유형의 </a:t>
            </a:r>
            <a:r>
              <a:rPr lang="ko-KR" altLang="en-US" sz="1200" dirty="0" err="1">
                <a:latin typeface="휴먼모음T" pitchFamily="18" charset="-127"/>
                <a:ea typeface="휴먼모음T" pitchFamily="18" charset="-127"/>
              </a:rPr>
              <a:t>연매출액이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sz="1200" dirty="0" err="1">
                <a:latin typeface="휴먼모음T" pitchFamily="18" charset="-127"/>
                <a:ea typeface="휴먼모음T" pitchFamily="18" charset="-127"/>
              </a:rPr>
              <a:t>억원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 미만이거나 종업원 수가 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21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인 미만인 축산물가공업소</a:t>
            </a:r>
            <a:endParaRPr lang="en-US" altLang="ko-KR" sz="1200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29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3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5"/>
          <p:cNvGrpSpPr/>
          <p:nvPr/>
        </p:nvGrpSpPr>
        <p:grpSpPr>
          <a:xfrm>
            <a:off x="954508" y="2997032"/>
            <a:ext cx="7213700" cy="720000"/>
            <a:chOff x="1835696" y="2501688"/>
            <a:chExt cx="7213700" cy="720000"/>
          </a:xfrm>
        </p:grpSpPr>
        <p:sp>
          <p:nvSpPr>
            <p:cNvPr id="17" name="직사각형 16"/>
            <p:cNvSpPr/>
            <p:nvPr/>
          </p:nvSpPr>
          <p:spPr>
            <a:xfrm>
              <a:off x="1835696" y="2501688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1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571234" y="2527008"/>
              <a:ext cx="64781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한국식품안전관리인증원 소개</a:t>
              </a:r>
              <a:endParaRPr lang="ko-KR" altLang="en-US" sz="3600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5210" y="6169738"/>
            <a:ext cx="2359078" cy="49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123092864" descr="EMB00001c380e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168588"/>
            <a:ext cx="2376264" cy="50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원형 9"/>
          <p:cNvSpPr/>
          <p:nvPr/>
        </p:nvSpPr>
        <p:spPr>
          <a:xfrm>
            <a:off x="5868144" y="-1179512"/>
            <a:ext cx="6949280" cy="8136904"/>
          </a:xfrm>
          <a:prstGeom prst="pie">
            <a:avLst>
              <a:gd name="adj1" fmla="val 10248912"/>
              <a:gd name="adj2" fmla="val 15675138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1" name="Picture 2" descr="과학기술정보통신부 심볼마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98089" flipH="1">
            <a:off x="6846087" y="-55033"/>
            <a:ext cx="3238500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037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sp>
        <p:nvSpPr>
          <p:cNvPr id="4" name="한쪽 모서리가 잘린 사각형 3"/>
          <p:cNvSpPr/>
          <p:nvPr/>
        </p:nvSpPr>
        <p:spPr>
          <a:xfrm>
            <a:off x="323416" y="837228"/>
            <a:ext cx="2231473" cy="575797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latinLnBrk="0"/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지원 </a:t>
            </a:r>
            <a:r>
              <a:rPr lang="ko-KR" altLang="en-US" sz="2400" b="1" spc="-15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범위 </a:t>
            </a:r>
            <a:r>
              <a:rPr lang="en-US" altLang="ko-KR" sz="2400" b="1" spc="-15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3-1</a:t>
            </a:r>
            <a:endParaRPr lang="ko-KR" altLang="en-US" sz="2400" b="1" spc="-150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70000"/>
                  </a:prst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5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0" y="1440396"/>
            <a:ext cx="8781927" cy="148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95399" y="1628949"/>
            <a:ext cx="8422012" cy="1169010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작업장 바닥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벽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천장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출입문 및 창 등 개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․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보수 공사 비용 </a:t>
            </a:r>
          </a:p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적용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구획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분리 등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에 따른 칸막이 공사 비용</a:t>
            </a:r>
          </a:p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작업장 청정도 관리 관련 설비</a:t>
            </a:r>
            <a:r>
              <a:rPr lang="en-US" altLang="ko-KR" sz="2000" spc="-15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50" dirty="0">
                <a:latin typeface="휴먼모음T" pitchFamily="18" charset="-127"/>
                <a:ea typeface="휴먼모음T" pitchFamily="18" charset="-127"/>
              </a:rPr>
              <a:t>공조기</a:t>
            </a:r>
            <a:r>
              <a:rPr lang="en-US" altLang="ko-KR" sz="2000" spc="-15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spc="-150" dirty="0">
                <a:latin typeface="휴먼모음T" pitchFamily="18" charset="-127"/>
                <a:ea typeface="휴먼모음T" pitchFamily="18" charset="-127"/>
              </a:rPr>
              <a:t>환기 시설</a:t>
            </a:r>
            <a:r>
              <a:rPr lang="en-US" altLang="ko-KR" sz="2000" spc="-15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spc="-150" dirty="0">
                <a:latin typeface="휴먼모음T" pitchFamily="18" charset="-127"/>
                <a:ea typeface="휴먼모음T" pitchFamily="18" charset="-127"/>
              </a:rPr>
              <a:t>에어커튼 등</a:t>
            </a:r>
            <a:r>
              <a:rPr lang="en-US" altLang="ko-KR" sz="2000" spc="-150" dirty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설치 비용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23416" y="3068442"/>
            <a:ext cx="4103031" cy="16554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4714379" y="3068442"/>
            <a:ext cx="4103031" cy="16554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23416" y="4867809"/>
            <a:ext cx="4103031" cy="16554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4714379" y="4867809"/>
            <a:ext cx="4103031" cy="165541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1" name="그림 12" descr="배수구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382" y="3154127"/>
            <a:ext cx="1943541" cy="1497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그림 9" descr="바닥2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8345" y="3152439"/>
            <a:ext cx="1799575" cy="1517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그림 8" descr="환퓰2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382" y="4951051"/>
            <a:ext cx="1955444" cy="1525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G:\5. `13년 팀업무\1. 업무활용자료\현장 활용 사진\DSCF5904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8345" y="4953494"/>
            <a:ext cx="1871558" cy="1497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4" descr="E:\기타\200410\DSC02146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1886" y="4953494"/>
            <a:ext cx="1871558" cy="1497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5" descr="C:\Users\user\기술지도\현장기술지도\현장기술지도 업체\아시아푸드_자율_단순전처리(깐양파,깐감자, 절임배추)_경남양산_20110616\현장사진\DSCF1650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2906" y="3154127"/>
            <a:ext cx="1799575" cy="1497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4" descr="C:\Users\user\기술지도\현장기술지도\현장기술지도 업체\상경물산_의무_냉동수산_구미_20110506\상경물산 현장사진\DSCF1145.JPG"/>
          <p:cNvPicPr preferRelativeResize="0">
            <a:picLocks noChangeArrowheads="1"/>
          </p:cNvPicPr>
          <p:nvPr/>
        </p:nvPicPr>
        <p:blipFill>
          <a:blip r:embed="rId10" cstate="print"/>
          <a:srcRect t="24467"/>
          <a:stretch>
            <a:fillRect/>
          </a:stretch>
        </p:blipFill>
        <p:spPr bwMode="auto">
          <a:xfrm>
            <a:off x="6729903" y="3154127"/>
            <a:ext cx="1943541" cy="1497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2" descr="D:\현장기술지도\2008년\한국에이요\(사진) 007.jpg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2906" y="4953494"/>
            <a:ext cx="1799575" cy="1497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0" name="그룹 19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30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sp>
        <p:nvSpPr>
          <p:cNvPr id="4" name="한쪽 모서리가 잘린 사각형 3"/>
          <p:cNvSpPr/>
          <p:nvPr/>
        </p:nvSpPr>
        <p:spPr>
          <a:xfrm>
            <a:off x="323416" y="837228"/>
            <a:ext cx="2303456" cy="575797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latinLnBrk="0"/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지원 </a:t>
            </a:r>
            <a:r>
              <a:rPr lang="ko-KR" altLang="en-US" sz="2400" b="1" spc="-15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범위 </a:t>
            </a:r>
            <a:r>
              <a:rPr lang="en-US" altLang="ko-KR" sz="2400" b="1" spc="-15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3-2</a:t>
            </a:r>
            <a:endParaRPr lang="ko-KR" altLang="en-US" sz="2400" b="1" spc="-150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70000"/>
                  </a:prst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5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0" y="1440396"/>
            <a:ext cx="8781927" cy="148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95399" y="1611534"/>
            <a:ext cx="8278046" cy="1169010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HACCP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적용에 필요한 기본 위생 설비</a:t>
            </a:r>
          </a:p>
          <a:p>
            <a:pPr marL="190424" indent="-190424" algn="just" latinLnBrk="0">
              <a:spcAft>
                <a:spcPts val="600"/>
              </a:spcAft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위생전실 설비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손 세척기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손 소독기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자외선 소독기 등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) </a:t>
            </a:r>
          </a:p>
          <a:p>
            <a:pPr marL="190424" indent="-190424" algn="just" latinLnBrk="0">
              <a:spcAft>
                <a:spcPts val="600"/>
              </a:spcAft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  - </a:t>
            </a:r>
            <a:r>
              <a:rPr lang="ko-KR" altLang="en-US" sz="2000" spc="-150" dirty="0" err="1">
                <a:latin typeface="휴먼모음T" pitchFamily="18" charset="-127"/>
                <a:ea typeface="휴먼모음T" pitchFamily="18" charset="-127"/>
              </a:rPr>
              <a:t>방충ㆍ방서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설비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err="1">
                <a:latin typeface="휴먼모음T" pitchFamily="18" charset="-127"/>
                <a:ea typeface="휴먼모음T" pitchFamily="18" charset="-127"/>
              </a:rPr>
              <a:t>포충등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설치류 포획 장비 등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) 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23416" y="3140417"/>
            <a:ext cx="4103031" cy="158344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4714379" y="3140417"/>
            <a:ext cx="4103031" cy="158344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23416" y="4867809"/>
            <a:ext cx="4103031" cy="158344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4714379" y="4867809"/>
            <a:ext cx="4103031" cy="158344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1" name="그림 8" descr="손세정대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3869" y="3212392"/>
            <a:ext cx="1871558" cy="1439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그림 16" descr="(사진) 019.jp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3869" y="4939784"/>
            <a:ext cx="1871558" cy="1439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G:\5. `13년 팀업무\1. 업무활용자료\현장 활용 사진\DSCF5886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8345" y="4939784"/>
            <a:ext cx="1943541" cy="1439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5" descr="D:\smirekawa\HACCP지원사업단 홍보관\사진2\크기변환_DSCN4050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382" y="3284366"/>
            <a:ext cx="1871558" cy="1367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0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0923" y="3284366"/>
            <a:ext cx="1871558" cy="1367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 descr="D:\smirekawa\HACCP지원사업단 홍보관\사진2\크기변환_DSCN4052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382" y="4939784"/>
            <a:ext cx="1871558" cy="1439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2" descr="D:\smirekawa\HACCP지원사업단 홍보관\사진2\크기변환_DSCN4054.JPG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0923" y="4939784"/>
            <a:ext cx="1871558" cy="1439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2" descr="D:\smirekawa\HACCP지원사업단 홍보관\사진2\크기변환_DSCN405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8345" y="3212392"/>
            <a:ext cx="1943541" cy="1439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0" name="그룹 19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31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2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sp>
        <p:nvSpPr>
          <p:cNvPr id="4" name="한쪽 모서리가 잘린 사각형 3"/>
          <p:cNvSpPr/>
          <p:nvPr/>
        </p:nvSpPr>
        <p:spPr>
          <a:xfrm>
            <a:off x="324508" y="838709"/>
            <a:ext cx="2375439" cy="575797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latinLnBrk="0"/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지원 </a:t>
            </a:r>
            <a:r>
              <a:rPr lang="ko-KR" altLang="en-US" sz="2400" b="1" spc="-15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범위 </a:t>
            </a:r>
            <a:r>
              <a:rPr lang="en-US" altLang="ko-KR" sz="2400" b="1" spc="-15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3-3</a:t>
            </a:r>
            <a:endParaRPr lang="ko-KR" altLang="en-US" sz="2400" b="1" spc="-150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70000"/>
                  </a:prst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5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0" y="1441877"/>
            <a:ext cx="8781927" cy="177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395399" y="1558456"/>
            <a:ext cx="8278046" cy="1492025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금속검출기 등 이물제어 설비</a:t>
            </a:r>
          </a:p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지하수 </a:t>
            </a:r>
            <a:r>
              <a:rPr lang="ko-KR" altLang="en-US" sz="2000" spc="-150" dirty="0">
                <a:latin typeface="휴먼모음T" pitchFamily="18" charset="-127"/>
                <a:ea typeface="휴먼모음T" pitchFamily="18" charset="-127"/>
              </a:rPr>
              <a:t>살균</a:t>
            </a:r>
            <a:r>
              <a:rPr lang="en-US" altLang="ko-KR" sz="2000" spc="-150" dirty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spc="-150" dirty="0">
                <a:latin typeface="휴먼모음T" pitchFamily="18" charset="-127"/>
                <a:ea typeface="휴먼모음T" pitchFamily="18" charset="-127"/>
              </a:rPr>
              <a:t>소독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장치 등 유해미생물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err="1">
                <a:latin typeface="휴먼모음T" pitchFamily="18" charset="-127"/>
                <a:ea typeface="휴먼모음T" pitchFamily="18" charset="-127"/>
              </a:rPr>
              <a:t>노로바이러스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등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제어 장비</a:t>
            </a:r>
          </a:p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기타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적용과 관련한 위생 안전 </a:t>
            </a:r>
            <a:r>
              <a:rPr lang="ko-KR" altLang="en-US" sz="2000" spc="-150" dirty="0">
                <a:latin typeface="휴먼모음T" pitchFamily="18" charset="-127"/>
                <a:ea typeface="휴먼모음T" pitchFamily="18" charset="-127"/>
              </a:rPr>
              <a:t>시설</a:t>
            </a:r>
            <a:r>
              <a:rPr lang="en-US" altLang="ko-KR" sz="2000" spc="-150" dirty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spc="-150" dirty="0">
                <a:latin typeface="휴먼모음T" pitchFamily="18" charset="-127"/>
                <a:ea typeface="휴먼모음T" pitchFamily="18" charset="-127"/>
              </a:rPr>
              <a:t>장비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등</a:t>
            </a:r>
          </a:p>
          <a:p>
            <a:pPr marL="190424" indent="-190424" algn="just" latinLnBrk="0">
              <a:spcAft>
                <a:spcPts val="600"/>
              </a:spcAft>
              <a:defRPr/>
            </a:pPr>
            <a:r>
              <a:rPr lang="en-US" altLang="ko-KR" sz="1600" spc="-150" dirty="0">
                <a:latin typeface="휴먼모음T" pitchFamily="18" charset="-127"/>
                <a:ea typeface="휴먼모음T" pitchFamily="18" charset="-127"/>
              </a:rPr>
              <a:t>※ </a:t>
            </a:r>
            <a:r>
              <a:rPr lang="ko-KR" altLang="en-US" sz="1600" spc="-150" dirty="0">
                <a:latin typeface="휴먼모음T" pitchFamily="18" charset="-127"/>
                <a:ea typeface="휴먼모음T" pitchFamily="18" charset="-127"/>
              </a:rPr>
              <a:t>단순히 제품 생산</a:t>
            </a:r>
            <a:r>
              <a:rPr lang="en-US" altLang="ko-KR" sz="1600" spc="-150" dirty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600" spc="-150" dirty="0">
                <a:latin typeface="휴먼모음T" pitchFamily="18" charset="-127"/>
                <a:ea typeface="휴먼모음T" pitchFamily="18" charset="-127"/>
              </a:rPr>
              <a:t>보관 등에 소요되는 생산 설비 및 창고 시설</a:t>
            </a:r>
            <a:r>
              <a:rPr lang="en-US" altLang="ko-KR" sz="1600" spc="-15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spc="-150" dirty="0">
                <a:latin typeface="휴먼모음T" pitchFamily="18" charset="-127"/>
                <a:ea typeface="휴먼모음T" pitchFamily="18" charset="-127"/>
              </a:rPr>
              <a:t>냉장</a:t>
            </a:r>
            <a:r>
              <a:rPr lang="en-US" altLang="ko-KR" sz="1600" spc="-150" dirty="0"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sz="1600" spc="-150" dirty="0">
                <a:latin typeface="휴먼모음T" pitchFamily="18" charset="-127"/>
                <a:ea typeface="휴먼모음T" pitchFamily="18" charset="-127"/>
              </a:rPr>
              <a:t>냉동 등</a:t>
            </a:r>
            <a:r>
              <a:rPr lang="en-US" altLang="ko-KR" sz="1600" spc="-150" dirty="0"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600" spc="-150" dirty="0">
                <a:latin typeface="휴먼모음T" pitchFamily="18" charset="-127"/>
                <a:ea typeface="휴먼모음T" pitchFamily="18" charset="-127"/>
              </a:rPr>
              <a:t> 등은 지원 대상에서 제외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323416" y="3285848"/>
            <a:ext cx="8493995" cy="3166886"/>
            <a:chOff x="323528" y="3429000"/>
            <a:chExt cx="8496944" cy="3312368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323528" y="3429000"/>
              <a:ext cx="4104456" cy="165618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FF">
                    <a:lumMod val="85000"/>
                  </a:srgbClr>
                </a:gs>
                <a:gs pos="50000">
                  <a:srgbClr val="FFFFFF">
                    <a:lumMod val="95000"/>
                  </a:srgbClr>
                </a:gs>
                <a:gs pos="50000">
                  <a:srgbClr val="FFFFFF">
                    <a:lumMod val="75000"/>
                  </a:srgbClr>
                </a:gs>
              </a:gsLst>
              <a:lin ang="5400000" scaled="0"/>
            </a:gradFill>
            <a:ln w="9525" algn="ctr">
              <a:solidFill>
                <a:srgbClr val="FFFFFF">
                  <a:lumMod val="75000"/>
                </a:srgbClr>
              </a:solidFill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4716016" y="3429000"/>
              <a:ext cx="4104456" cy="165618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FF">
                    <a:lumMod val="85000"/>
                  </a:srgbClr>
                </a:gs>
                <a:gs pos="50000">
                  <a:srgbClr val="FFFFFF">
                    <a:lumMod val="95000"/>
                  </a:srgbClr>
                </a:gs>
                <a:gs pos="50000">
                  <a:srgbClr val="FFFFFF">
                    <a:lumMod val="75000"/>
                  </a:srgbClr>
                </a:gs>
              </a:gsLst>
              <a:lin ang="5400000" scaled="0"/>
            </a:gradFill>
            <a:ln w="9525" algn="ctr">
              <a:solidFill>
                <a:srgbClr val="FFFFFF">
                  <a:lumMod val="75000"/>
                </a:srgbClr>
              </a:solidFill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323528" y="5085184"/>
              <a:ext cx="4104456" cy="165618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FF">
                    <a:lumMod val="85000"/>
                  </a:srgbClr>
                </a:gs>
                <a:gs pos="50000">
                  <a:srgbClr val="FFFFFF">
                    <a:lumMod val="95000"/>
                  </a:srgbClr>
                </a:gs>
                <a:gs pos="50000">
                  <a:srgbClr val="FFFFFF">
                    <a:lumMod val="75000"/>
                  </a:srgbClr>
                </a:gs>
              </a:gsLst>
              <a:lin ang="5400000" scaled="0"/>
            </a:gradFill>
            <a:ln w="9525" algn="ctr">
              <a:solidFill>
                <a:srgbClr val="FFFFFF">
                  <a:lumMod val="75000"/>
                </a:srgbClr>
              </a:solidFill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" name="AutoShape 3"/>
            <p:cNvSpPr>
              <a:spLocks noChangeArrowheads="1"/>
            </p:cNvSpPr>
            <p:nvPr/>
          </p:nvSpPr>
          <p:spPr bwMode="auto">
            <a:xfrm>
              <a:off x="4716016" y="5085184"/>
              <a:ext cx="4104456" cy="1656184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FF">
                    <a:lumMod val="85000"/>
                  </a:srgbClr>
                </a:gs>
                <a:gs pos="50000">
                  <a:srgbClr val="FFFFFF">
                    <a:lumMod val="95000"/>
                  </a:srgbClr>
                </a:gs>
                <a:gs pos="50000">
                  <a:srgbClr val="FFFFFF">
                    <a:lumMod val="75000"/>
                  </a:srgbClr>
                </a:gs>
              </a:gsLst>
              <a:lin ang="5400000" scaled="0"/>
            </a:gradFill>
            <a:ln w="9525" algn="ctr">
              <a:solidFill>
                <a:srgbClr val="FFFFFF">
                  <a:lumMod val="75000"/>
                </a:srgbClr>
              </a:solidFill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pic>
          <p:nvPicPr>
            <p:cNvPr id="12" name="그림 8" descr="살균기.bmp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0032" y="5163875"/>
              <a:ext cx="1944216" cy="15054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_x204580880" descr="EMB000014681d56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60032" y="3522610"/>
              <a:ext cx="1872208" cy="14905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4" name="Picture 2" descr="D:\smirekawa\HACCP지원사업단 홍보관\사진2\크기변환_DSCN4046.JP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04248" y="3522610"/>
              <a:ext cx="1859795" cy="14905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5536" y="5179535"/>
              <a:ext cx="2016224" cy="148488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11760" y="5177460"/>
              <a:ext cx="1872207" cy="149649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804248" y="5167993"/>
              <a:ext cx="1944216" cy="15733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83768" y="3522611"/>
              <a:ext cx="1872208" cy="14905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7544" y="3522611"/>
              <a:ext cx="1944216" cy="14905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21" name="그룹 20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32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5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sp>
        <p:nvSpPr>
          <p:cNvPr id="4" name="한쪽 모서리가 잘린 사각형 3"/>
          <p:cNvSpPr/>
          <p:nvPr/>
        </p:nvSpPr>
        <p:spPr>
          <a:xfrm>
            <a:off x="323416" y="908300"/>
            <a:ext cx="2015524" cy="575797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latinLnBrk="0"/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지원 절차</a:t>
            </a:r>
          </a:p>
        </p:txBody>
      </p:sp>
      <p:grpSp>
        <p:nvGrpSpPr>
          <p:cNvPr id="5" name="그룹 39"/>
          <p:cNvGrpSpPr>
            <a:grpSpLocks/>
          </p:cNvGrpSpPr>
          <p:nvPr/>
        </p:nvGrpSpPr>
        <p:grpSpPr bwMode="auto">
          <a:xfrm>
            <a:off x="467382" y="1700021"/>
            <a:ext cx="8134080" cy="4780478"/>
            <a:chOff x="324741" y="1873906"/>
            <a:chExt cx="6170064" cy="4637990"/>
          </a:xfrm>
        </p:grpSpPr>
        <p:sp>
          <p:nvSpPr>
            <p:cNvPr id="6" name="직사각형 5"/>
            <p:cNvSpPr/>
            <p:nvPr/>
          </p:nvSpPr>
          <p:spPr>
            <a:xfrm>
              <a:off x="597752" y="2688174"/>
              <a:ext cx="2293299" cy="652150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 sz="1200" b="1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en-US" altLang="ko-KR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1. HACCP</a:t>
              </a:r>
              <a:r>
                <a:rPr lang="ko-KR" altLang="en-US" sz="1400" spc="-15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 적용 및 위생안전</a:t>
              </a:r>
              <a:endParaRPr lang="en-US" altLang="ko-KR" sz="1400" spc="-15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>
                <a:defRPr/>
              </a:pPr>
              <a:r>
                <a:rPr lang="en-US" altLang="ko-KR" sz="1400" spc="-15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  </a:t>
              </a:r>
              <a:r>
                <a:rPr lang="ko-KR" altLang="en-US" sz="1400" spc="-1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  시설 개선 계획서 제출</a:t>
              </a: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629592" y="4178276"/>
              <a:ext cx="2261459" cy="16759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defRPr/>
              </a:pPr>
              <a:r>
                <a:rPr lang="en-US" altLang="ko-KR" sz="13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   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[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구비 서류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]</a:t>
              </a:r>
            </a:p>
            <a:p>
              <a:pPr algn="l">
                <a:defRPr/>
              </a:pPr>
              <a:r>
                <a:rPr lang="en-US" altLang="ko-KR" sz="13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   - </a:t>
              </a:r>
              <a:r>
                <a:rPr lang="ko-KR" altLang="en-US" sz="1300" spc="-15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안전관리인증기준</a:t>
              </a:r>
              <a:r>
                <a:rPr lang="en-US" altLang="ko-KR" sz="1300" spc="-15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(HACCP)</a:t>
              </a:r>
              <a:r>
                <a:rPr lang="ko-KR" altLang="en-US" sz="1300" spc="-15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인증서</a:t>
              </a:r>
              <a:r>
                <a:rPr lang="en-US" altLang="ko-KR" sz="1300" spc="-15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300" spc="-15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사본 </a:t>
              </a:r>
              <a:r>
                <a:rPr lang="en-US" altLang="ko-KR" sz="1300" spc="-15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</a:t>
              </a:r>
              <a:r>
                <a:rPr lang="ko-KR" altLang="en-US" sz="1300" spc="-15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부</a:t>
              </a:r>
              <a:endParaRPr lang="en-US" altLang="ko-KR" sz="1300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l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   - 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국세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지방세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) 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납세증명서 각 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부</a:t>
              </a:r>
              <a:endParaRPr lang="en-US" altLang="ko-KR" sz="13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l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   - </a:t>
              </a:r>
              <a:r>
                <a:rPr lang="ko-KR" altLang="en-US" sz="1300" spc="-150" dirty="0" err="1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영업신고증</a:t>
              </a:r>
              <a:r>
                <a:rPr lang="en-US" altLang="ko-KR" sz="1300" spc="-15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300" spc="-15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사업자등록증 사본 각 </a:t>
              </a:r>
              <a:r>
                <a:rPr lang="en-US" altLang="ko-KR" sz="1300" spc="-15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</a:t>
              </a:r>
              <a:r>
                <a:rPr lang="ko-KR" altLang="en-US" sz="1300" spc="-15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부</a:t>
              </a:r>
              <a:endParaRPr lang="en-US" altLang="ko-KR" sz="1300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l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   - </a:t>
              </a:r>
              <a:r>
                <a:rPr lang="en-US" altLang="ko-KR" sz="14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‘</a:t>
              </a:r>
              <a:r>
                <a:rPr lang="en-US" altLang="ko-KR" sz="13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19</a:t>
              </a:r>
              <a:r>
                <a:rPr lang="ko-KR" altLang="en-US" sz="1300" dirty="0" smtClean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년 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생산실적 보고 사본 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1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부</a:t>
              </a:r>
              <a:endParaRPr lang="en-US" altLang="ko-KR" sz="13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l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   - 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시설 개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·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보수 현황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및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통장사본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</a:p>
            <a:p>
              <a:pPr algn="l"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   - 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공사 대금 지불 관련서류</a:t>
              </a:r>
              <a:endParaRPr lang="en-US" altLang="ko-KR" sz="13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>
                <a:defRPr/>
              </a:pP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   - 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시설 개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·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보수 증빙자료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사진 등</a:t>
              </a:r>
              <a:r>
                <a:rPr lang="en-US" altLang="ko-KR" sz="13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  <a:r>
                <a:rPr lang="ko-KR" altLang="en-US" sz="1300" dirty="0">
                  <a:solidFill>
                    <a:srgbClr val="FF0000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endParaRPr lang="en-US" altLang="ko-KR" sz="1300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3981369" y="2572201"/>
              <a:ext cx="2284798" cy="837953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l">
                <a:defRPr/>
              </a:pPr>
              <a:r>
                <a:rPr lang="ko-KR" altLang="en-US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기술지원 및 위생시설 개선 지도</a:t>
              </a:r>
              <a:endParaRPr lang="en-US" altLang="ko-KR" sz="14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 algn="l">
                <a:defRPr/>
              </a:pPr>
              <a:r>
                <a:rPr lang="en-US" altLang="ko-KR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[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한국식품안전관리인증원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400" dirty="0" err="1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인증원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)]</a:t>
              </a:r>
              <a:endParaRPr lang="ko-KR" altLang="en-US" sz="14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981369" y="3640533"/>
              <a:ext cx="2284798" cy="544432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신청 접수</a:t>
              </a:r>
              <a:r>
                <a:rPr lang="en-US" altLang="ko-KR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서류검토∙현장  확인</a:t>
              </a:r>
              <a:endParaRPr lang="en-US" altLang="ko-KR" sz="14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>
                <a:defRPr/>
              </a:pPr>
              <a:r>
                <a:rPr lang="en-US" altLang="ko-KR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[</a:t>
              </a:r>
              <a:r>
                <a:rPr lang="ko-KR" altLang="en-US" sz="1400" dirty="0" err="1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인증원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(6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개 지원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)]</a:t>
              </a:r>
              <a:endParaRPr lang="ko-KR" altLang="en-US" sz="14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981369" y="4667082"/>
              <a:ext cx="2284798" cy="768123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지원금 지급 요청</a:t>
              </a:r>
              <a:endParaRPr lang="en-US" altLang="ko-KR" sz="14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>
                <a:defRPr/>
              </a:pPr>
              <a:r>
                <a:rPr lang="en-US" altLang="ko-KR" sz="1400" spc="-15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400" spc="-15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시설 </a:t>
              </a:r>
              <a:r>
                <a:rPr lang="ko-KR" altLang="en-US" sz="1400" spc="-150" dirty="0" err="1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개보수</a:t>
              </a:r>
              <a:r>
                <a:rPr lang="ko-KR" altLang="en-US" sz="1400" spc="-15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 확인</a:t>
              </a:r>
              <a:r>
                <a:rPr lang="en-US" altLang="ko-KR" sz="1400" spc="-15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,  HACCP  </a:t>
              </a:r>
              <a:r>
                <a:rPr lang="ko-KR" altLang="en-US" sz="1400" spc="-15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인증  후</a:t>
              </a:r>
              <a:r>
                <a:rPr lang="en-US" altLang="ko-KR" sz="1400" spc="-15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</a:p>
            <a:p>
              <a:pPr>
                <a:defRPr/>
              </a:pPr>
              <a:r>
                <a:rPr lang="en-US" altLang="ko-KR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(6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개 지원 </a:t>
              </a:r>
              <a:r>
                <a:rPr lang="ko-KR" altLang="en-US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→ 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본원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  <a:endParaRPr lang="ko-KR" altLang="en-US" sz="14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652355" y="6042065"/>
              <a:ext cx="2238696" cy="363484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 sz="1200" b="1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en-US" altLang="ko-KR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3. </a:t>
              </a:r>
              <a:r>
                <a:rPr lang="en-US" altLang="ko-KR" sz="1400" b="1" dirty="0">
                  <a:solidFill>
                    <a:srgbClr val="FF0000"/>
                  </a:solidFill>
                  <a:latin typeface="휴먼모음T" pitchFamily="18" charset="-127"/>
                  <a:ea typeface="휴먼모음T" pitchFamily="18" charset="-127"/>
                </a:rPr>
                <a:t>HACCP</a:t>
              </a:r>
              <a:r>
                <a:rPr lang="ko-KR" altLang="en-US" sz="1400" b="1" dirty="0">
                  <a:solidFill>
                    <a:srgbClr val="FF0000"/>
                  </a:solidFill>
                  <a:latin typeface="휴먼모음T" pitchFamily="18" charset="-127"/>
                  <a:ea typeface="휴먼모음T" pitchFamily="18" charset="-127"/>
                </a:rPr>
                <a:t> 및 시설 유지</a:t>
              </a:r>
              <a:r>
                <a:rPr lang="en-US" altLang="ko-KR" sz="1400" b="1" dirty="0">
                  <a:solidFill>
                    <a:srgbClr val="FF0000"/>
                  </a:solidFill>
                  <a:latin typeface="휴먼모음T" pitchFamily="18" charset="-127"/>
                  <a:ea typeface="휴먼모음T" pitchFamily="18" charset="-127"/>
                </a:rPr>
                <a:t>(1</a:t>
              </a:r>
              <a:r>
                <a:rPr lang="ko-KR" altLang="en-US" sz="1400" b="1" dirty="0">
                  <a:solidFill>
                    <a:srgbClr val="FF0000"/>
                  </a:solidFill>
                  <a:latin typeface="휴먼모음T" pitchFamily="18" charset="-127"/>
                  <a:ea typeface="휴먼모음T" pitchFamily="18" charset="-127"/>
                </a:rPr>
                <a:t>년 이상</a:t>
              </a:r>
              <a:r>
                <a:rPr lang="en-US" altLang="ko-KR" sz="1400" b="1" dirty="0">
                  <a:solidFill>
                    <a:srgbClr val="FF0000"/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  <a:endParaRPr lang="ko-KR" altLang="en-US" sz="14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24741" y="2099298"/>
              <a:ext cx="3275564" cy="4412598"/>
            </a:xfrm>
            <a:prstGeom prst="rect">
              <a:avLst/>
            </a:prstGeom>
            <a:noFill/>
            <a:ln w="952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 sz="1200" b="1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3600305" y="2099298"/>
              <a:ext cx="2894500" cy="4412598"/>
            </a:xfrm>
            <a:prstGeom prst="rect">
              <a:avLst/>
            </a:prstGeom>
            <a:noFill/>
            <a:ln w="9525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ko-KR" altLang="en-US" sz="1200" b="1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979970" y="1873906"/>
              <a:ext cx="1310456" cy="463482"/>
            </a:xfrm>
            <a:prstGeom prst="round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b="1" dirty="0">
                  <a:solidFill>
                    <a:srgbClr val="002060"/>
                  </a:solidFill>
                  <a:latin typeface="휴먼모음T" pitchFamily="18" charset="-127"/>
                  <a:ea typeface="휴먼모음T" pitchFamily="18" charset="-127"/>
                </a:rPr>
                <a:t>사 업 자</a:t>
              </a:r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4057582" y="1873906"/>
              <a:ext cx="2132372" cy="488806"/>
            </a:xfrm>
            <a:prstGeom prst="roundRect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ko-KR" altLang="en-US" sz="1600" b="1" dirty="0" smtClean="0">
                  <a:solidFill>
                    <a:srgbClr val="002060"/>
                  </a:solidFill>
                  <a:latin typeface="휴먼모음T" pitchFamily="18" charset="-127"/>
                  <a:ea typeface="휴먼모음T" pitchFamily="18" charset="-127"/>
                </a:rPr>
                <a:t>한국식품안전관리인증원</a:t>
              </a:r>
              <a:endParaRPr lang="ko-KR" altLang="en-US" sz="1600" b="1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97752" y="3549811"/>
              <a:ext cx="2293299" cy="543093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altLang="ko-KR" sz="14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2. </a:t>
              </a:r>
              <a:r>
                <a:rPr lang="ko-KR" altLang="en-US" sz="1400" b="1" dirty="0">
                  <a:solidFill>
                    <a:srgbClr val="FF3300"/>
                  </a:solidFill>
                  <a:latin typeface="휴먼모음T" pitchFamily="18" charset="-127"/>
                  <a:ea typeface="휴먼모음T" pitchFamily="18" charset="-127"/>
                </a:rPr>
                <a:t>위생안전시설 개선자금 지원 신청</a:t>
              </a:r>
              <a:r>
                <a:rPr lang="en-US" altLang="ko-KR" sz="1400" b="1" dirty="0">
                  <a:solidFill>
                    <a:srgbClr val="FF3300"/>
                  </a:solidFill>
                  <a:latin typeface="휴먼모음T" pitchFamily="18" charset="-127"/>
                  <a:ea typeface="휴먼모음T" pitchFamily="18" charset="-127"/>
                </a:rPr>
                <a:t>*   </a:t>
              </a:r>
            </a:p>
            <a:p>
              <a:pPr>
                <a:defRPr/>
              </a:pPr>
              <a:r>
                <a:rPr lang="en-US" altLang="ko-KR" sz="14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  (</a:t>
              </a:r>
              <a:r>
                <a:rPr lang="ko-KR" altLang="en-US" sz="14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개∙보수 후</a:t>
              </a:r>
              <a:r>
                <a:rPr lang="en-US" altLang="ko-KR" sz="1400" dirty="0">
                  <a:solidFill>
                    <a:schemeClr val="tx1"/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  <a:endParaRPr lang="ko-KR" altLang="en-US" sz="1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17" name="직선 화살표 연결선 16"/>
            <p:cNvCxnSpPr>
              <a:stCxn id="16" idx="3"/>
            </p:cNvCxnSpPr>
            <p:nvPr/>
          </p:nvCxnSpPr>
          <p:spPr>
            <a:xfrm>
              <a:off x="2891051" y="3821358"/>
              <a:ext cx="1092047" cy="77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직사각형 17"/>
            <p:cNvSpPr/>
            <p:nvPr/>
          </p:nvSpPr>
          <p:spPr>
            <a:xfrm>
              <a:off x="3981369" y="6042065"/>
              <a:ext cx="2284798" cy="363484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ko-KR" altLang="en-US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보조금 지급</a:t>
              </a:r>
              <a:r>
                <a:rPr lang="en-US" altLang="ko-KR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en-US" altLang="ko-KR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400" dirty="0" err="1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인증원</a:t>
              </a:r>
              <a:r>
                <a:rPr lang="ko-KR" altLang="en-US" sz="1400" dirty="0" smtClean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→ 사업자</a:t>
              </a:r>
              <a:r>
                <a:rPr lang="en-US" altLang="ko-KR" sz="1400" dirty="0">
                  <a:solidFill>
                    <a:srgbClr val="000000"/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  <a:endParaRPr lang="ko-KR" altLang="en-US" sz="140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19" name="직선 화살표 연결선 18"/>
            <p:cNvCxnSpPr>
              <a:stCxn id="10" idx="2"/>
              <a:endCxn id="18" idx="0"/>
            </p:cNvCxnSpPr>
            <p:nvPr/>
          </p:nvCxnSpPr>
          <p:spPr>
            <a:xfrm>
              <a:off x="5123768" y="5435205"/>
              <a:ext cx="0" cy="60686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화살표 연결선 19"/>
            <p:cNvCxnSpPr>
              <a:stCxn id="18" idx="1"/>
              <a:endCxn id="11" idx="3"/>
            </p:cNvCxnSpPr>
            <p:nvPr/>
          </p:nvCxnSpPr>
          <p:spPr>
            <a:xfrm flipH="1">
              <a:off x="2891051" y="6223807"/>
              <a:ext cx="109031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>
              <a:stCxn id="8" idx="2"/>
              <a:endCxn id="9" idx="0"/>
            </p:cNvCxnSpPr>
            <p:nvPr/>
          </p:nvCxnSpPr>
          <p:spPr>
            <a:xfrm>
              <a:off x="5123768" y="3410153"/>
              <a:ext cx="0" cy="2303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화살표 연결선 21"/>
            <p:cNvCxnSpPr>
              <a:stCxn id="9" idx="2"/>
              <a:endCxn id="10" idx="0"/>
            </p:cNvCxnSpPr>
            <p:nvPr/>
          </p:nvCxnSpPr>
          <p:spPr>
            <a:xfrm>
              <a:off x="5123768" y="4184965"/>
              <a:ext cx="0" cy="4821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화살표 연결선 22"/>
            <p:cNvCxnSpPr>
              <a:stCxn id="15" idx="2"/>
              <a:endCxn id="8" idx="0"/>
            </p:cNvCxnSpPr>
            <p:nvPr/>
          </p:nvCxnSpPr>
          <p:spPr>
            <a:xfrm flipH="1">
              <a:off x="5123768" y="2362712"/>
              <a:ext cx="1" cy="2094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직선 화살표 연결선 23"/>
          <p:cNvCxnSpPr/>
          <p:nvPr/>
        </p:nvCxnSpPr>
        <p:spPr bwMode="auto">
          <a:xfrm>
            <a:off x="3850583" y="2843607"/>
            <a:ext cx="1439660" cy="80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4747450" y="922585"/>
            <a:ext cx="3892164" cy="415462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algn="r" defTabSz="89957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en-US" altLang="ko-KR" sz="1400" spc="-15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* </a:t>
            </a:r>
            <a:r>
              <a:rPr lang="ko-KR" altLang="en-US" sz="1400" spc="-15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신청사이트 </a:t>
            </a:r>
            <a:r>
              <a:rPr lang="en-US" altLang="ko-KR" sz="1400" spc="-15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: </a:t>
            </a:r>
            <a:r>
              <a:rPr lang="en-US" altLang="ko-KR" sz="14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www.gosims.go.kr </a:t>
            </a:r>
          </a:p>
        </p:txBody>
      </p:sp>
      <p:grpSp>
        <p:nvGrpSpPr>
          <p:cNvPr id="27" name="그룹 26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33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9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2555944" y="3356341"/>
            <a:ext cx="1943541" cy="316688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" name="한쪽 모서리가 잘린 사각형 4"/>
          <p:cNvSpPr/>
          <p:nvPr/>
        </p:nvSpPr>
        <p:spPr>
          <a:xfrm>
            <a:off x="395399" y="837228"/>
            <a:ext cx="2231473" cy="575797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latinLnBrk="0"/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구비 </a:t>
            </a:r>
            <a:r>
              <a:rPr lang="ko-KR" altLang="en-US" sz="2400" b="1" spc="-15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서류 </a:t>
            </a:r>
            <a:r>
              <a:rPr lang="en-US" altLang="ko-KR" sz="2400" b="1" spc="-15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2-1</a:t>
            </a:r>
            <a:endParaRPr lang="ko-KR" altLang="en-US" sz="2400" b="1" spc="-150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70000"/>
                  </a:prst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6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2" y="1440396"/>
            <a:ext cx="8241546" cy="155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503881" y="1628949"/>
            <a:ext cx="7809648" cy="1169010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적용 업소 인증서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사본  </a:t>
            </a:r>
          </a:p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국세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지방세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납세 증명서</a:t>
            </a:r>
          </a:p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영업등록증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사업자등록증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395457" y="3356341"/>
            <a:ext cx="2016484" cy="316688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611890" y="3104490"/>
            <a:ext cx="1584567" cy="39580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28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ctr" latinLnBrk="0"/>
            <a:r>
              <a:rPr lang="ko-KR" altLang="en-US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인증서</a:t>
            </a: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6742501" y="3356341"/>
            <a:ext cx="1933613" cy="316688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6876538" y="3068442"/>
            <a:ext cx="1655609" cy="39580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28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/>
            <a:r>
              <a:rPr lang="ko-KR" altLang="en-US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사업자등록증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555" y="3500290"/>
            <a:ext cx="1799575" cy="29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31750"/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927" y="3500290"/>
            <a:ext cx="1799575" cy="29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31750"/>
          </a:effectLst>
        </p:spPr>
      </p:pic>
      <p:sp>
        <p:nvSpPr>
          <p:cNvPr id="16" name="모서리가 둥근 직사각형 15"/>
          <p:cNvSpPr/>
          <p:nvPr/>
        </p:nvSpPr>
        <p:spPr>
          <a:xfrm>
            <a:off x="2771893" y="3068442"/>
            <a:ext cx="1511643" cy="39580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28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/>
            <a:r>
              <a:rPr lang="ko-KR" altLang="en-US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납세 증명서</a:t>
            </a: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4643470" y="3356341"/>
            <a:ext cx="1943541" cy="316688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4859419" y="3068442"/>
            <a:ext cx="1511643" cy="39580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28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/>
            <a:r>
              <a:rPr lang="ko-KR" altLang="en-US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영업등록증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5453" y="3500290"/>
            <a:ext cx="1835554" cy="29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31750"/>
          </a:effectLst>
        </p:spPr>
      </p:pic>
      <p:grpSp>
        <p:nvGrpSpPr>
          <p:cNvPr id="21" name="그룹 20"/>
          <p:cNvGrpSpPr/>
          <p:nvPr/>
        </p:nvGrpSpPr>
        <p:grpSpPr>
          <a:xfrm>
            <a:off x="519906" y="3552698"/>
            <a:ext cx="1774650" cy="2828042"/>
            <a:chOff x="2987824" y="1124744"/>
            <a:chExt cx="3517577" cy="48811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1124744"/>
              <a:ext cx="3517577" cy="4881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직사각형 22"/>
            <p:cNvSpPr/>
            <p:nvPr/>
          </p:nvSpPr>
          <p:spPr>
            <a:xfrm>
              <a:off x="4139952" y="2564904"/>
              <a:ext cx="208823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4139952" y="3356992"/>
              <a:ext cx="2088232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4658698" y="4941168"/>
              <a:ext cx="175828" cy="279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4923319" y="4972245"/>
              <a:ext cx="175828" cy="279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3951458" y="1628800"/>
              <a:ext cx="251624" cy="279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34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1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202736" y="3428335"/>
            <a:ext cx="2735354" cy="316688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251433" y="3356360"/>
            <a:ext cx="2879320" cy="323886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" name="한쪽 모서리가 잘린 사각형 5"/>
          <p:cNvSpPr/>
          <p:nvPr/>
        </p:nvSpPr>
        <p:spPr>
          <a:xfrm>
            <a:off x="395399" y="909221"/>
            <a:ext cx="2303456" cy="575797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latinLnBrk="0"/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구비 </a:t>
            </a:r>
            <a:r>
              <a:rPr lang="ko-KR" altLang="en-US" sz="2400" b="1" spc="-15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서류 </a:t>
            </a:r>
            <a:r>
              <a:rPr lang="en-US" altLang="ko-KR" sz="2400" b="1" spc="-150" dirty="0" smtClean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2-2</a:t>
            </a:r>
            <a:endParaRPr lang="ko-KR" altLang="en-US" sz="2400" b="1" spc="-150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70000"/>
                  </a:prst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7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32" y="1512390"/>
            <a:ext cx="8529478" cy="155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건축공사표준계약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4719" y="5011778"/>
            <a:ext cx="2591760" cy="151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31750"/>
          </a:effectLst>
        </p:spPr>
      </p:pic>
      <p:pic>
        <p:nvPicPr>
          <p:cNvPr id="9" name="Picture 6" descr="대금지급통장사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4719" y="3644259"/>
            <a:ext cx="2591760" cy="136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31750"/>
          </a:effectLst>
        </p:spPr>
      </p:pic>
      <p:sp>
        <p:nvSpPr>
          <p:cNvPr id="10" name="직사각형 9"/>
          <p:cNvSpPr/>
          <p:nvPr/>
        </p:nvSpPr>
        <p:spPr>
          <a:xfrm>
            <a:off x="467382" y="1700943"/>
            <a:ext cx="8278046" cy="1169010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5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당해 년도 생산 실적 보고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관할 시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․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군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․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구에 보고한</a:t>
            </a:r>
            <a:r>
              <a:rPr lang="en-US" altLang="ko-KR" sz="1600" b="1" dirty="0">
                <a:latin typeface="휴먼모음T" pitchFamily="18" charset="-127"/>
                <a:ea typeface="휴먼모음T" pitchFamily="18" charset="-127"/>
              </a:rPr>
              <a:t> `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2018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년도 생산실적 자료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4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algn="just" latinLnBrk="0">
              <a:spcAft>
                <a:spcPts val="600"/>
              </a:spcAft>
              <a:buBlip>
                <a:blip r:embed="rId5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시설 개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보수 현황 및 통장 사본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지원금 받을 통장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대표자 명의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600" dirty="0"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z="14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algn="just" latinLnBrk="0">
              <a:spcAft>
                <a:spcPts val="600"/>
              </a:spcAft>
              <a:buBlip>
                <a:blip r:embed="rId5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공사 대금 지불 관련 서류</a:t>
            </a:r>
            <a:r>
              <a:rPr lang="en-US" altLang="ko-KR" sz="1600" spc="-15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공사</a:t>
            </a:r>
            <a:r>
              <a:rPr lang="en-US" altLang="ko-KR" sz="1600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600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납품계약서</a:t>
            </a:r>
            <a:r>
              <a:rPr lang="en-US" altLang="ko-KR" sz="1600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세금계산서</a:t>
            </a:r>
            <a:r>
              <a:rPr lang="en-US" altLang="ko-KR" sz="1600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공사대금 지급통장  </a:t>
            </a:r>
            <a:r>
              <a:rPr lang="ko-KR" altLang="en-US" sz="1600" spc="-150" dirty="0">
                <a:latin typeface="휴먼모음T" pitchFamily="18" charset="-127"/>
                <a:ea typeface="휴먼모음T" pitchFamily="18" charset="-127"/>
              </a:rPr>
              <a:t>등</a:t>
            </a:r>
            <a:r>
              <a:rPr lang="en-US" altLang="ko-KR" sz="1600" spc="-150" dirty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000" spc="-15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539365" y="3140436"/>
            <a:ext cx="2303456" cy="39580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28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latinLnBrk="0"/>
            <a:r>
              <a:rPr lang="ko-KR" altLang="en-US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시설 </a:t>
            </a:r>
            <a:r>
              <a:rPr lang="ko-KR" altLang="en-US" b="1" spc="-150" dirty="0" err="1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개보수</a:t>
            </a:r>
            <a:r>
              <a:rPr lang="ko-KR" altLang="en-US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 현황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3202736" y="3140436"/>
            <a:ext cx="2663371" cy="39580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28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/>
            <a:r>
              <a:rPr lang="ko-KR" altLang="en-US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통장사본</a:t>
            </a:r>
            <a:r>
              <a:rPr lang="en-US" altLang="ko-KR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대금 지불서류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6010073" y="3428335"/>
            <a:ext cx="2735354" cy="316688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>
                  <a:lumMod val="85000"/>
                </a:srgbClr>
              </a:gs>
              <a:gs pos="50000">
                <a:srgbClr val="FFFFFF">
                  <a:lumMod val="95000"/>
                </a:srgbClr>
              </a:gs>
              <a:gs pos="50000">
                <a:srgbClr val="FFFFFF">
                  <a:lumMod val="75000"/>
                </a:srgbClr>
              </a:gs>
            </a:gsLst>
            <a:lin ang="5400000" scaled="0"/>
          </a:gradFill>
          <a:ln w="9525" algn="ctr">
            <a:solidFill>
              <a:srgbClr val="FFFFFF">
                <a:lumMod val="75000"/>
              </a:srgbClr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03" tIns="45702" rIns="91403" bIns="45702" anchor="ctr"/>
          <a:lstStyle/>
          <a:p>
            <a:pPr>
              <a:defRPr/>
            </a:pPr>
            <a:endParaRPr lang="ko-KR" altLang="en-US" kern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4" name="Picture 6" descr="세금계산서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2056" y="3644259"/>
            <a:ext cx="2591388" cy="287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31750"/>
          </a:effectLst>
        </p:spPr>
      </p:pic>
      <p:sp>
        <p:nvSpPr>
          <p:cNvPr id="15" name="모서리가 둥근 직사각형 14"/>
          <p:cNvSpPr/>
          <p:nvPr/>
        </p:nvSpPr>
        <p:spPr>
          <a:xfrm>
            <a:off x="6585937" y="3140436"/>
            <a:ext cx="1583626" cy="395801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28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/>
            <a:r>
              <a:rPr lang="ko-KR" altLang="en-US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세금계산서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399" y="3572284"/>
            <a:ext cx="2663371" cy="29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  <a:softEdge rad="31750"/>
          </a:effectLst>
        </p:spPr>
      </p:pic>
      <p:grpSp>
        <p:nvGrpSpPr>
          <p:cNvPr id="18" name="그룹 17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35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2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pic>
        <p:nvPicPr>
          <p:cNvPr id="4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0" y="3608857"/>
            <a:ext cx="8781927" cy="31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한쪽 모서리가 잘린 사각형 4"/>
          <p:cNvSpPr/>
          <p:nvPr/>
        </p:nvSpPr>
        <p:spPr>
          <a:xfrm>
            <a:off x="323416" y="837228"/>
            <a:ext cx="2015524" cy="575797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latinLnBrk="0"/>
            <a:r>
              <a:rPr lang="en-US" altLang="ko-KR" sz="2400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지원 방법</a:t>
            </a:r>
          </a:p>
        </p:txBody>
      </p:sp>
      <p:pic>
        <p:nvPicPr>
          <p:cNvPr id="6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0" y="1485000"/>
            <a:ext cx="8781927" cy="180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395399" y="1630117"/>
            <a:ext cx="8278046" cy="1553553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지원대상 선정</a:t>
            </a:r>
          </a:p>
          <a:p>
            <a:pPr marL="190424" indent="-190424" algn="just" latinLnBrk="0">
              <a:spcAft>
                <a:spcPts val="600"/>
              </a:spcAft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- 『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지원 신청서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』 </a:t>
            </a:r>
            <a:r>
              <a:rPr lang="ko-KR" altLang="en-US" sz="2000" b="1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제출 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및 현장확인 순서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에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따라</a:t>
            </a:r>
            <a:r>
              <a:rPr lang="ko-KR" altLang="en-US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대상자 선정</a:t>
            </a:r>
          </a:p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인증 평가 결과 적합한 경우 지원금 지급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algn="just" latinLnBrk="0">
              <a:spcAft>
                <a:spcPts val="600"/>
              </a:spcAft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2000" spc="-150" dirty="0">
                <a:latin typeface="휴먼모음T" pitchFamily="18" charset="-127"/>
                <a:ea typeface="휴먼모음T" pitchFamily="18" charset="-127"/>
              </a:rPr>
              <a:t>보조금을 지원받은 영업자는 </a:t>
            </a:r>
            <a:r>
              <a:rPr lang="ko-KR" altLang="en-US" sz="2000" b="1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일정기간</a:t>
            </a:r>
            <a:r>
              <a:rPr lang="en-US" altLang="ko-KR" sz="2000" b="1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(1</a:t>
            </a:r>
            <a:r>
              <a:rPr lang="ko-KR" altLang="en-US" sz="2000" b="1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년</a:t>
            </a:r>
            <a:r>
              <a:rPr lang="en-US" altLang="ko-KR" sz="2000" b="1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2000" b="1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이상</a:t>
            </a:r>
            <a:r>
              <a:rPr lang="ko-KR" altLang="en-US" sz="2000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spc="-150" dirty="0">
                <a:latin typeface="휴먼모음T" pitchFamily="18" charset="-127"/>
                <a:ea typeface="휴먼모음T" pitchFamily="18" charset="-127"/>
              </a:rPr>
              <a:t>해당 품목의 </a:t>
            </a:r>
            <a:r>
              <a:rPr lang="ko-KR" altLang="en-US" sz="2000" b="1" spc="-150" dirty="0" err="1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해썹</a:t>
            </a:r>
            <a:r>
              <a:rPr lang="ko-KR" altLang="en-US" sz="2000" b="1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인증 유지</a:t>
            </a:r>
            <a:endParaRPr lang="ko-KR" altLang="en-US" sz="2000" spc="-150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395399" y="3357006"/>
            <a:ext cx="4318980" cy="539750"/>
          </a:xfrm>
          <a:prstGeom prst="roundRect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53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28" tIns="0" rIns="0" bIns="0" rtlCol="0" anchor="ctr">
            <a:scene3d>
              <a:camera prst="orthographicFront"/>
              <a:lightRig rig="threePt" dir="t"/>
            </a:scene3d>
            <a:sp3d>
              <a:bevelT w="1270" h="6350"/>
            </a:sp3d>
          </a:bodyPr>
          <a:lstStyle/>
          <a:p>
            <a:pPr algn="l" latinLnBrk="0"/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휴먼모음T" pitchFamily="18" charset="-127"/>
                <a:ea typeface="휴먼모음T" pitchFamily="18" charset="-127"/>
              </a:rPr>
              <a:t>위생안전시설 개선자금 지원 제한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395398" y="3932955"/>
            <a:ext cx="8352717" cy="2676417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국세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지방세 등 세금 체납 중인 업체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보조금을 다른 용도로 사용한 경우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</a:rPr>
              <a:t>보조금 교부용도와 달리 불법행위를 위하여 </a:t>
            </a:r>
            <a:endParaRPr kumimoji="0"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 algn="just" latinLnBrk="0">
              <a:spcAft>
                <a:spcPts val="600"/>
              </a:spcAft>
              <a:defRPr/>
            </a:pP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kumimoji="0" lang="ko-KR" altLang="en-US" dirty="0" smtClean="0">
                <a:latin typeface="휴먼모음T" pitchFamily="18" charset="-127"/>
                <a:ea typeface="휴먼모음T" pitchFamily="18" charset="-127"/>
              </a:rPr>
              <a:t>사용한 경우 포함</a:t>
            </a:r>
            <a:r>
              <a:rPr kumimoji="0" lang="en-US" altLang="ko-KR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algn="just" latinLnBrk="0">
              <a:spcAft>
                <a:spcPts val="600"/>
              </a:spcAft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 *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불법행위라 함은 보조금 교부 후 벌금형 이상의 확정판결로 처벌받은 행위를 의미</a:t>
            </a:r>
            <a:endParaRPr kumimoji="0"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 marL="190424" indent="-190424" algn="just" latin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altLang="ko-KR" sz="2000" dirty="0"/>
              <a:t>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2019.12.31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.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이전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인증을 받았거나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이미 동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HACCP </a:t>
            </a:r>
          </a:p>
          <a:p>
            <a:pPr algn="just" latinLnBrk="0">
              <a:spcAft>
                <a:spcPts val="600"/>
              </a:spcAft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위생안전시설 개선자금을 지원받은 업체 및 전년도 연 매출액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100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억 원 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algn="just" latinLnBrk="0">
              <a:spcAft>
                <a:spcPts val="600"/>
              </a:spcAft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이상인 업체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36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sp>
        <p:nvSpPr>
          <p:cNvPr id="17" name="한쪽 모서리가 잘린 사각형 16"/>
          <p:cNvSpPr/>
          <p:nvPr/>
        </p:nvSpPr>
        <p:spPr>
          <a:xfrm>
            <a:off x="323416" y="1052249"/>
            <a:ext cx="4534929" cy="575797"/>
          </a:xfrm>
          <a:prstGeom prst="snip1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 latinLnBrk="0"/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지원 조건 및 사업자 준수 사항</a:t>
            </a:r>
          </a:p>
        </p:txBody>
      </p:sp>
      <p:pic>
        <p:nvPicPr>
          <p:cNvPr id="18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0" y="1700021"/>
            <a:ext cx="8781927" cy="431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395399" y="2080785"/>
            <a:ext cx="8422012" cy="3706992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ea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ko-KR" altLang="en-US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허위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 또는 기타 </a:t>
            </a:r>
            <a:r>
              <a:rPr lang="ko-KR" altLang="en-US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부정한 방법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으로</a:t>
            </a:r>
            <a:r>
              <a:rPr lang="ko-KR" altLang="en-US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보조금을 교부 받은 경우 보조금의 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/>
            </a:r>
            <a:br>
              <a:rPr lang="en-US" altLang="ko-KR" sz="2000" dirty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전부 또는 일부 취소</a:t>
            </a:r>
            <a:endParaRPr lang="en-US" altLang="ko-KR" sz="2000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190424" indent="-190424" eaLnBrk="0">
              <a:spcAft>
                <a:spcPts val="600"/>
              </a:spcAft>
              <a:defRPr/>
            </a:pPr>
            <a:r>
              <a:rPr lang="ko-KR" altLang="en-US" sz="1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1000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190424" indent="-190424" ea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spc="100" dirty="0">
                <a:latin typeface="휴먼모음T" pitchFamily="18" charset="-127"/>
                <a:ea typeface="휴먼모음T" pitchFamily="18" charset="-127"/>
              </a:rPr>
              <a:t>보조금으로 지원 받은 시설 등을 </a:t>
            </a:r>
            <a:r>
              <a:rPr lang="ko-KR" altLang="en-US" sz="2000" b="1" spc="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양도</a:t>
            </a:r>
            <a:r>
              <a:rPr lang="en-US" altLang="ko-KR" sz="2000" b="1" spc="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b="1" spc="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교환</a:t>
            </a:r>
            <a:r>
              <a:rPr lang="en-US" altLang="ko-KR" sz="2000" b="1" spc="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b="1" spc="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대여 </a:t>
            </a:r>
            <a:r>
              <a:rPr lang="ko-KR" altLang="en-US" sz="2000" spc="100" dirty="0">
                <a:latin typeface="휴먼모음T" pitchFamily="18" charset="-127"/>
                <a:ea typeface="휴먼모음T" pitchFamily="18" charset="-127"/>
              </a:rPr>
              <a:t>또는 </a:t>
            </a:r>
            <a:r>
              <a:rPr lang="ko-KR" altLang="en-US" sz="2000" b="1" spc="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담보</a:t>
            </a:r>
            <a:r>
              <a:rPr lang="ko-KR" altLang="en-US" sz="2000" spc="100" dirty="0">
                <a:latin typeface="휴먼모음T" pitchFamily="18" charset="-127"/>
                <a:ea typeface="휴먼모음T" pitchFamily="18" charset="-127"/>
              </a:rPr>
              <a:t>로 </a:t>
            </a:r>
            <a:r>
              <a:rPr lang="en-US" altLang="ko-KR" sz="2000" spc="100" dirty="0">
                <a:latin typeface="휴먼모음T" pitchFamily="18" charset="-127"/>
                <a:ea typeface="휴먼모음T" pitchFamily="18" charset="-127"/>
              </a:rPr>
              <a:t/>
            </a:r>
            <a:br>
              <a:rPr lang="en-US" altLang="ko-KR" sz="2000" spc="100" dirty="0"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2000" spc="1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제공하는 경우 </a:t>
            </a:r>
            <a:r>
              <a:rPr lang="ko-KR" altLang="en-US" sz="2000" b="1" dirty="0" err="1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식약처장의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승인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을 받아야 함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eaLnBrk="0">
              <a:spcAft>
                <a:spcPts val="600"/>
              </a:spcAft>
              <a:defRPr/>
            </a:pPr>
            <a:endParaRPr lang="en-US" altLang="ko-KR" sz="10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eaLnBrk="0">
              <a:spcAft>
                <a:spcPts val="600"/>
              </a:spcAft>
              <a:buBlip>
                <a:blip r:embed="rId3"/>
              </a:buBlip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보조금을 지원받은 영업자는 </a:t>
            </a:r>
            <a:r>
              <a:rPr lang="en-US" altLang="ko-KR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년 이상 해당 품목 </a:t>
            </a:r>
            <a:r>
              <a:rPr lang="en-US" altLang="ko-KR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인증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을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유지</a:t>
            </a:r>
            <a:r>
              <a:rPr lang="en-US" altLang="ko-KR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/>
            </a:r>
            <a:br>
              <a:rPr lang="en-US" altLang="ko-KR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</a:br>
            <a:r>
              <a:rPr lang="en-US" altLang="ko-KR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하여야 함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eaLnBrk="0">
              <a:spcAft>
                <a:spcPts val="600"/>
              </a:spcAft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위반 시 </a:t>
            </a:r>
            <a:r>
              <a:rPr lang="en-US" altLang="ko-KR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b="1" dirty="0" err="1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미유지</a:t>
            </a:r>
            <a:r>
              <a:rPr lang="ko-KR" altLang="en-US" sz="2000" b="1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기간 비례에 따라 보조금 환수</a:t>
            </a:r>
            <a:endParaRPr lang="en-US" altLang="ko-KR" sz="2000" b="1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  <a:p>
            <a:pPr marL="190424" indent="-190424" eaLnBrk="0">
              <a:spcAft>
                <a:spcPts val="600"/>
              </a:spcAft>
              <a:defRPr/>
            </a:pP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sz="2000" spc="-100" dirty="0">
                <a:latin typeface="휴먼모음T" pitchFamily="18" charset="-127"/>
                <a:ea typeface="휴먼모음T" pitchFamily="18" charset="-127"/>
              </a:rPr>
              <a:t>다만</a:t>
            </a:r>
            <a:r>
              <a:rPr lang="en-US" altLang="ko-KR" sz="2000" spc="-1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spc="-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영업부진</a:t>
            </a:r>
            <a:r>
              <a:rPr lang="en-US" altLang="ko-KR" sz="2000" spc="-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spc="-1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천재지변에 따른 폐업</a:t>
            </a:r>
            <a:r>
              <a:rPr lang="en-US" altLang="ko-KR" sz="2000" spc="-100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spc="-100" dirty="0">
                <a:latin typeface="휴먼모음T" pitchFamily="18" charset="-127"/>
                <a:ea typeface="휴먼모음T" pitchFamily="18" charset="-127"/>
              </a:rPr>
              <a:t>사후평가 결과 부적합</a:t>
            </a:r>
            <a:r>
              <a:rPr lang="en-US" altLang="ko-KR" sz="2000" spc="-1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00" dirty="0">
                <a:latin typeface="휴먼모음T" pitchFamily="18" charset="-127"/>
                <a:ea typeface="휴먼모음T" pitchFamily="18" charset="-127"/>
              </a:rPr>
              <a:t>인증 취소</a:t>
            </a:r>
            <a:r>
              <a:rPr lang="en-US" altLang="ko-KR" sz="2000" spc="-100" dirty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후 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eaLnBrk="0">
              <a:spcAft>
                <a:spcPts val="600"/>
              </a:spcAft>
              <a:defRPr/>
            </a:pPr>
            <a:r>
              <a:rPr lang="en-US" altLang="ko-KR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   </a:t>
            </a:r>
            <a:r>
              <a:rPr lang="ko-KR" altLang="en-US" sz="200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재지정 준비 중인 경우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제외 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37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2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pic>
        <p:nvPicPr>
          <p:cNvPr id="4" name="Picture 2" descr="C:\Users\dg\Desktop\식약처02130318\psd3\box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7" y="1628047"/>
            <a:ext cx="8961376" cy="503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215949" y="1876468"/>
            <a:ext cx="8817410" cy="4431946"/>
          </a:xfrm>
          <a:prstGeom prst="rect">
            <a:avLst/>
          </a:prstGeom>
        </p:spPr>
        <p:txBody>
          <a:bodyPr wrap="square" lIns="91403" tIns="45702" rIns="91403" bIns="45702">
            <a:spAutoFit/>
          </a:bodyPr>
          <a:lstStyle/>
          <a:p>
            <a:pPr marL="190424" indent="-190424" algn="just" latinLnBrk="0">
              <a:lnSpc>
                <a:spcPct val="200000"/>
              </a:lnSpc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ko-KR" altLang="en-US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계획서 제출 및 위생안전시설 개선자금 지원 신청서 제출</a:t>
            </a:r>
            <a:r>
              <a:rPr lang="en-US" altLang="ko-KR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우편 또는 인편</a:t>
            </a:r>
            <a:r>
              <a:rPr lang="en-US" altLang="ko-KR" spc="-150" dirty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marL="190424" indent="-190424" algn="just" latinLnBrk="0">
              <a:lnSpc>
                <a:spcPct val="20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ko-KR" altLang="en-US" spc="-1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서울지원</a:t>
            </a:r>
            <a:r>
              <a:rPr lang="ko-KR" altLang="en-US" sz="1600" spc="-1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100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서울 송파구 송파대로 </a:t>
            </a:r>
            <a:r>
              <a:rPr lang="en-US" altLang="ko-KR" sz="1600" spc="-200" dirty="0" smtClean="0">
                <a:latin typeface="휴먼모음T" pitchFamily="18" charset="-127"/>
                <a:ea typeface="휴먼모음T" pitchFamily="18" charset="-127"/>
              </a:rPr>
              <a:t>28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길 </a:t>
            </a:r>
            <a:r>
              <a:rPr lang="en-US" altLang="ko-KR" sz="1600" spc="-200" dirty="0" smtClean="0">
                <a:latin typeface="휴먼모음T" pitchFamily="18" charset="-127"/>
                <a:ea typeface="휴먼모음T" pitchFamily="18" charset="-127"/>
              </a:rPr>
              <a:t>28 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해양환경공단 빌딩 </a:t>
            </a:r>
            <a:r>
              <a:rPr lang="en-US" altLang="ko-KR" sz="1600" spc="-200" dirty="0" smtClean="0"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층 </a:t>
            </a:r>
            <a:r>
              <a:rPr lang="ko-KR" altLang="en-US" sz="1600" spc="-200" dirty="0" err="1" smtClean="0">
                <a:latin typeface="휴먼모음T" pitchFamily="18" charset="-127"/>
                <a:ea typeface="휴먼모음T" pitchFamily="18" charset="-127"/>
              </a:rPr>
              <a:t>인증심사팀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 ☏ </a:t>
            </a:r>
            <a:r>
              <a:rPr lang="en-US" altLang="ko-KR" sz="1600" spc="-100" dirty="0" smtClean="0">
                <a:latin typeface="휴먼모음T" pitchFamily="18" charset="-127"/>
                <a:ea typeface="휴먼모음T" pitchFamily="18" charset="-127"/>
              </a:rPr>
              <a:t>02)860-6900 </a:t>
            </a:r>
            <a:r>
              <a:rPr lang="en-US" altLang="ko-KR" sz="1600" spc="-100" dirty="0">
                <a:latin typeface="휴먼모음T" pitchFamily="18" charset="-127"/>
                <a:ea typeface="휴먼모음T" pitchFamily="18" charset="-127"/>
              </a:rPr>
              <a:t>Fax </a:t>
            </a:r>
            <a:r>
              <a:rPr lang="en-US" altLang="ko-KR" sz="1600" spc="-100" dirty="0" smtClean="0">
                <a:latin typeface="휴먼모음T" pitchFamily="18" charset="-127"/>
                <a:ea typeface="휴먼모음T" pitchFamily="18" charset="-127"/>
              </a:rPr>
              <a:t>02)837-1120</a:t>
            </a:r>
            <a:endParaRPr lang="en-US" altLang="ko-KR" sz="1600" spc="-1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algn="just" latinLnBrk="0">
              <a:lnSpc>
                <a:spcPct val="20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ko-KR" altLang="en-US" spc="-1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부산지원</a:t>
            </a:r>
            <a:r>
              <a:rPr lang="en-US" altLang="ko-KR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100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부산 사상구 </a:t>
            </a:r>
            <a:r>
              <a:rPr lang="ko-KR" altLang="en-US" sz="1600" spc="-200" dirty="0" err="1" smtClean="0">
                <a:latin typeface="휴먼모음T" pitchFamily="18" charset="-127"/>
                <a:ea typeface="휴먼모음T" pitchFamily="18" charset="-127"/>
              </a:rPr>
              <a:t>학감대로</a:t>
            </a:r>
            <a:r>
              <a:rPr lang="en-US" altLang="ko-KR" sz="1600" spc="-2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spc="-200" dirty="0" err="1" smtClean="0">
                <a:latin typeface="휴먼모음T" pitchFamily="18" charset="-127"/>
                <a:ea typeface="휴먼모음T" pitchFamily="18" charset="-127"/>
              </a:rPr>
              <a:t>감전동</a:t>
            </a:r>
            <a:r>
              <a:rPr lang="en-US" altLang="ko-KR" sz="1600" spc="-200" dirty="0" smtClean="0">
                <a:latin typeface="휴먼모음T" pitchFamily="18" charset="-127"/>
                <a:ea typeface="휴먼모음T" pitchFamily="18" charset="-127"/>
              </a:rPr>
              <a:t>) 232 </a:t>
            </a:r>
            <a:r>
              <a:rPr lang="ko-KR" altLang="en-US" sz="1600" spc="-200" dirty="0" err="1" smtClean="0">
                <a:latin typeface="휴먼모음T" pitchFamily="18" charset="-127"/>
                <a:ea typeface="휴먼모음T" pitchFamily="18" charset="-127"/>
              </a:rPr>
              <a:t>사상와이즈빌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200" dirty="0" smtClean="0"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층 </a:t>
            </a:r>
            <a:r>
              <a:rPr lang="ko-KR" altLang="en-US" sz="1600" spc="-200" dirty="0" err="1" smtClean="0">
                <a:latin typeface="휴먼모음T" pitchFamily="18" charset="-127"/>
                <a:ea typeface="휴먼모음T" pitchFamily="18" charset="-127"/>
              </a:rPr>
              <a:t>인증심사팀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 ☏ </a:t>
            </a:r>
            <a:r>
              <a:rPr lang="en-US" altLang="ko-KR" sz="1600" spc="-17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en-US" altLang="ko-KR" sz="1600" spc="-170" dirty="0" smtClean="0">
                <a:latin typeface="휴먼모음T" pitchFamily="18" charset="-127"/>
                <a:ea typeface="휴먼모음T" pitchFamily="18" charset="-127"/>
              </a:rPr>
              <a:t>051)933-0100  </a:t>
            </a:r>
            <a:r>
              <a:rPr lang="en-US" altLang="ko-KR" sz="1600" spc="-170" dirty="0">
                <a:latin typeface="휴먼모음T" pitchFamily="18" charset="-127"/>
                <a:ea typeface="휴먼모음T" pitchFamily="18" charset="-127"/>
              </a:rPr>
              <a:t>Fax </a:t>
            </a:r>
            <a:r>
              <a:rPr lang="en-US" altLang="ko-KR" sz="1600" spc="-170" dirty="0" smtClean="0">
                <a:latin typeface="휴먼모음T" pitchFamily="18" charset="-127"/>
                <a:ea typeface="휴먼모음T" pitchFamily="18" charset="-127"/>
              </a:rPr>
              <a:t>051)933-0101</a:t>
            </a:r>
            <a:endParaRPr lang="en-US" altLang="ko-KR" sz="1600" spc="-17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algn="just" latinLnBrk="0">
              <a:lnSpc>
                <a:spcPct val="20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ko-KR" altLang="en-US" spc="-1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경인지원</a:t>
            </a:r>
            <a:r>
              <a:rPr lang="ko-KR" altLang="en-US" sz="1600" spc="-1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100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spc="-250" dirty="0">
                <a:latin typeface="휴먼모음T" pitchFamily="18" charset="-127"/>
                <a:ea typeface="휴먼모음T" pitchFamily="18" charset="-127"/>
              </a:rPr>
              <a:t>경기 </a:t>
            </a:r>
            <a:r>
              <a:rPr lang="ko-KR" altLang="en-US" sz="1600" spc="-250" dirty="0" smtClean="0">
                <a:latin typeface="휴먼모음T" pitchFamily="18" charset="-127"/>
                <a:ea typeface="휴먼모음T" pitchFamily="18" charset="-127"/>
              </a:rPr>
              <a:t>안양시 만안구 </a:t>
            </a:r>
            <a:r>
              <a:rPr lang="ko-KR" altLang="en-US" sz="1600" spc="-250" dirty="0" err="1" smtClean="0">
                <a:latin typeface="휴먼모음T" pitchFamily="18" charset="-127"/>
                <a:ea typeface="휴먼모음T" pitchFamily="18" charset="-127"/>
              </a:rPr>
              <a:t>안양로</a:t>
            </a:r>
            <a:r>
              <a:rPr lang="ko-KR" altLang="en-US" sz="1600" spc="-25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250" dirty="0" smtClean="0">
                <a:latin typeface="휴먼모음T" pitchFamily="18" charset="-127"/>
                <a:ea typeface="휴먼모음T" pitchFamily="18" charset="-127"/>
              </a:rPr>
              <a:t>111(</a:t>
            </a:r>
            <a:r>
              <a:rPr lang="ko-KR" altLang="en-US" sz="1600" spc="-250" dirty="0" err="1" smtClean="0">
                <a:latin typeface="휴먼모음T" pitchFamily="18" charset="-127"/>
                <a:ea typeface="휴먼모음T" pitchFamily="18" charset="-127"/>
              </a:rPr>
              <a:t>안양동</a:t>
            </a:r>
            <a:r>
              <a:rPr lang="en-US" altLang="ko-KR" sz="1600" spc="-250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1600" spc="-250" dirty="0" smtClean="0">
                <a:latin typeface="휴먼모음T" pitchFamily="18" charset="-127"/>
                <a:ea typeface="휴먼모음T" pitchFamily="18" charset="-127"/>
              </a:rPr>
              <a:t>경기연성벤처센터 </a:t>
            </a:r>
            <a:r>
              <a:rPr lang="en-US" altLang="ko-KR" sz="1600" spc="-250" dirty="0" smtClean="0"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1600" spc="-250" dirty="0" smtClean="0">
                <a:latin typeface="휴먼모음T" pitchFamily="18" charset="-127"/>
                <a:ea typeface="휴먼모음T" pitchFamily="18" charset="-127"/>
              </a:rPr>
              <a:t>층 </a:t>
            </a:r>
            <a:r>
              <a:rPr lang="ko-KR" altLang="en-US" sz="1600" spc="-250" dirty="0" err="1" smtClean="0">
                <a:latin typeface="휴먼모음T" pitchFamily="18" charset="-127"/>
                <a:ea typeface="휴먼모음T" pitchFamily="18" charset="-127"/>
              </a:rPr>
              <a:t>인증심사팀</a:t>
            </a:r>
            <a:r>
              <a:rPr lang="ko-KR" altLang="en-US" sz="1600" spc="-250" dirty="0" smtClean="0">
                <a:latin typeface="휴먼모음T" pitchFamily="18" charset="-127"/>
                <a:ea typeface="휴먼모음T" pitchFamily="18" charset="-127"/>
              </a:rPr>
              <a:t> ☏ </a:t>
            </a:r>
            <a:r>
              <a:rPr lang="en-US" altLang="ko-KR" sz="1600" spc="-210" dirty="0" smtClean="0">
                <a:latin typeface="휴먼모음T" pitchFamily="18" charset="-127"/>
                <a:ea typeface="휴먼모음T" pitchFamily="18" charset="-127"/>
              </a:rPr>
              <a:t>(031)390-5200 </a:t>
            </a:r>
            <a:r>
              <a:rPr lang="en-US" altLang="ko-KR" sz="1600" spc="-210" smtClean="0">
                <a:latin typeface="휴먼모음T" pitchFamily="18" charset="-127"/>
                <a:ea typeface="휴먼모음T" pitchFamily="18" charset="-127"/>
              </a:rPr>
              <a:t>Fax 031)465-6697</a:t>
            </a:r>
            <a:endParaRPr lang="en-US" altLang="ko-KR" sz="1600" spc="-21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algn="just" latinLnBrk="0">
              <a:lnSpc>
                <a:spcPct val="20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ko-KR" altLang="en-US" spc="-1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대구지원</a:t>
            </a:r>
            <a:r>
              <a:rPr lang="ko-KR" altLang="en-US" spc="-1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100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대구 동구 </a:t>
            </a:r>
            <a:r>
              <a:rPr lang="ko-KR" altLang="en-US" sz="1600" spc="-200" dirty="0" err="1" smtClean="0">
                <a:latin typeface="휴먼모음T" pitchFamily="18" charset="-127"/>
                <a:ea typeface="휴먼모음T" pitchFamily="18" charset="-127"/>
              </a:rPr>
              <a:t>동대구로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200" dirty="0" smtClean="0">
                <a:latin typeface="휴먼모음T" pitchFamily="18" charset="-127"/>
                <a:ea typeface="휴먼모음T" pitchFamily="18" charset="-127"/>
              </a:rPr>
              <a:t>475(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신천동</a:t>
            </a:r>
            <a:r>
              <a:rPr lang="en-US" altLang="ko-KR" sz="1600" spc="-200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대구벤처센터 </a:t>
            </a:r>
            <a:r>
              <a:rPr lang="en-US" altLang="ko-KR" sz="1600" spc="-200" dirty="0" smtClean="0">
                <a:latin typeface="휴먼모음T" pitchFamily="18" charset="-127"/>
                <a:ea typeface="휴먼모음T" pitchFamily="18" charset="-127"/>
              </a:rPr>
              <a:t>8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층 </a:t>
            </a:r>
            <a:r>
              <a:rPr lang="ko-KR" altLang="en-US" sz="1600" spc="-200" dirty="0" err="1" smtClean="0">
                <a:latin typeface="휴먼모음T" pitchFamily="18" charset="-127"/>
                <a:ea typeface="휴먼모음T" pitchFamily="18" charset="-127"/>
              </a:rPr>
              <a:t>인증심사팀</a:t>
            </a:r>
            <a:r>
              <a:rPr lang="ko-KR" altLang="en-US" sz="1600" spc="-200" dirty="0" smtClean="0">
                <a:latin typeface="휴먼모음T" pitchFamily="18" charset="-127"/>
                <a:ea typeface="휴먼모음T" pitchFamily="18" charset="-127"/>
              </a:rPr>
              <a:t> ☏ </a:t>
            </a:r>
            <a:r>
              <a:rPr lang="en-US" altLang="ko-KR" sz="1600" spc="-13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en-US" altLang="ko-KR" sz="1600" spc="-130" dirty="0" smtClean="0">
                <a:latin typeface="휴먼모음T" pitchFamily="18" charset="-127"/>
                <a:ea typeface="휴먼모음T" pitchFamily="18" charset="-127"/>
              </a:rPr>
              <a:t>053)950-1500 Fax 053)741-5257</a:t>
            </a:r>
            <a:endParaRPr lang="en-US" altLang="ko-KR" sz="1600" spc="-13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algn="just" latinLnBrk="0">
              <a:lnSpc>
                <a:spcPct val="20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ko-KR" altLang="en-US" spc="-1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광주지원</a:t>
            </a:r>
            <a:r>
              <a:rPr lang="ko-KR" altLang="en-US" sz="1600" spc="-1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100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spc="-100" dirty="0" smtClean="0">
                <a:latin typeface="휴먼모음T" pitchFamily="18" charset="-127"/>
                <a:ea typeface="휴먼모음T" pitchFamily="18" charset="-127"/>
              </a:rPr>
              <a:t>광주 서구 </a:t>
            </a:r>
            <a:r>
              <a:rPr lang="ko-KR" altLang="en-US" sz="1600" spc="-100" dirty="0" err="1" smtClean="0">
                <a:latin typeface="휴먼모음T" pitchFamily="18" charset="-127"/>
                <a:ea typeface="휴먼모음T" pitchFamily="18" charset="-127"/>
              </a:rPr>
              <a:t>시청로</a:t>
            </a:r>
            <a:r>
              <a:rPr lang="ko-KR" altLang="en-US" sz="1600" spc="-1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100" dirty="0" smtClean="0">
                <a:latin typeface="휴먼모음T" pitchFamily="18" charset="-127"/>
                <a:ea typeface="휴먼모음T" pitchFamily="18" charset="-127"/>
              </a:rPr>
              <a:t>81(</a:t>
            </a:r>
            <a:r>
              <a:rPr lang="ko-KR" altLang="en-US" sz="1600" spc="-100" dirty="0" err="1" smtClean="0">
                <a:latin typeface="휴먼모음T" pitchFamily="18" charset="-127"/>
                <a:ea typeface="휴먼모음T" pitchFamily="18" charset="-127"/>
              </a:rPr>
              <a:t>치평동</a:t>
            </a:r>
            <a:r>
              <a:rPr lang="en-US" altLang="ko-KR" sz="1600" spc="-100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1600" spc="-100" dirty="0" err="1" smtClean="0">
                <a:latin typeface="휴먼모음T" pitchFamily="18" charset="-127"/>
                <a:ea typeface="휴먼모음T" pitchFamily="18" charset="-127"/>
              </a:rPr>
              <a:t>대아빌딩</a:t>
            </a:r>
            <a:r>
              <a:rPr lang="ko-KR" altLang="en-US" sz="1600" spc="-1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100" dirty="0" smtClean="0"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1600" spc="-100" dirty="0" smtClean="0">
                <a:latin typeface="휴먼모음T" pitchFamily="18" charset="-127"/>
                <a:ea typeface="휴먼모음T" pitchFamily="18" charset="-127"/>
              </a:rPr>
              <a:t>층 </a:t>
            </a:r>
            <a:r>
              <a:rPr lang="ko-KR" altLang="en-US" sz="1600" spc="-100" dirty="0" err="1" smtClean="0">
                <a:latin typeface="휴먼모음T" pitchFamily="18" charset="-127"/>
                <a:ea typeface="휴먼모음T" pitchFamily="18" charset="-127"/>
              </a:rPr>
              <a:t>인증심사팀</a:t>
            </a:r>
            <a:r>
              <a:rPr lang="ko-KR" altLang="en-US" sz="1600" spc="-100" dirty="0" smtClean="0">
                <a:latin typeface="휴먼모음T" pitchFamily="18" charset="-127"/>
                <a:ea typeface="휴먼모음T" pitchFamily="18" charset="-127"/>
              </a:rPr>
              <a:t> ☏ </a:t>
            </a:r>
            <a:r>
              <a:rPr lang="en-US" altLang="ko-KR" sz="1600" spc="-1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en-US" altLang="ko-KR" sz="1600" spc="-100" dirty="0" smtClean="0">
                <a:latin typeface="휴먼모음T" pitchFamily="18" charset="-127"/>
                <a:ea typeface="휴먼모음T" pitchFamily="18" charset="-127"/>
              </a:rPr>
              <a:t>062)380-0500, </a:t>
            </a:r>
            <a:r>
              <a:rPr lang="en-US" altLang="ko-KR" sz="1600" spc="-100" dirty="0">
                <a:latin typeface="휴먼모음T" pitchFamily="18" charset="-127"/>
                <a:ea typeface="휴먼모음T" pitchFamily="18" charset="-127"/>
              </a:rPr>
              <a:t>Fax </a:t>
            </a:r>
            <a:r>
              <a:rPr lang="en-US" altLang="ko-KR" sz="1600" spc="-100" dirty="0" smtClean="0">
                <a:latin typeface="휴먼모음T" pitchFamily="18" charset="-127"/>
                <a:ea typeface="휴먼모음T" pitchFamily="18" charset="-127"/>
              </a:rPr>
              <a:t>062)222-5238</a:t>
            </a:r>
            <a:endParaRPr lang="en-US" altLang="ko-KR" sz="1600" spc="-100" dirty="0">
              <a:latin typeface="휴먼모음T" pitchFamily="18" charset="-127"/>
              <a:ea typeface="휴먼모음T" pitchFamily="18" charset="-127"/>
            </a:endParaRPr>
          </a:p>
          <a:p>
            <a:pPr marL="190424" indent="-190424" algn="just" latinLnBrk="0">
              <a:lnSpc>
                <a:spcPct val="20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ko-KR" altLang="en-US" spc="-1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대전지원</a:t>
            </a:r>
            <a:r>
              <a:rPr lang="ko-KR" altLang="en-US" sz="1600" spc="-1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100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spc="-250" dirty="0" smtClean="0">
                <a:latin typeface="휴먼모음T" pitchFamily="18" charset="-127"/>
                <a:ea typeface="휴먼모음T" pitchFamily="18" charset="-127"/>
              </a:rPr>
              <a:t>대전 유성구 </a:t>
            </a:r>
            <a:r>
              <a:rPr lang="ko-KR" altLang="en-US" sz="1600" spc="-250" dirty="0" err="1" smtClean="0">
                <a:latin typeface="휴먼모음T" pitchFamily="18" charset="-127"/>
                <a:ea typeface="휴먼모음T" pitchFamily="18" charset="-127"/>
              </a:rPr>
              <a:t>북유성대로</a:t>
            </a:r>
            <a:r>
              <a:rPr lang="ko-KR" altLang="en-US" sz="1600" spc="-25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spc="-250" dirty="0" smtClean="0">
                <a:latin typeface="휴먼모음T" pitchFamily="18" charset="-127"/>
                <a:ea typeface="휴먼모음T" pitchFamily="18" charset="-127"/>
              </a:rPr>
              <a:t>303(</a:t>
            </a:r>
            <a:r>
              <a:rPr lang="ko-KR" altLang="en-US" sz="1600" spc="-250" dirty="0" err="1" smtClean="0">
                <a:latin typeface="휴먼모음T" pitchFamily="18" charset="-127"/>
                <a:ea typeface="휴먼모음T" pitchFamily="18" charset="-127"/>
              </a:rPr>
              <a:t>반석동</a:t>
            </a:r>
            <a:r>
              <a:rPr lang="en-US" altLang="ko-KR" sz="1600" spc="-250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1600" spc="-250" dirty="0" smtClean="0">
                <a:latin typeface="휴먼모음T" pitchFamily="18" charset="-127"/>
                <a:ea typeface="휴먼모음T" pitchFamily="18" charset="-127"/>
              </a:rPr>
              <a:t>뉴타운프라자빌딩 </a:t>
            </a:r>
            <a:r>
              <a:rPr lang="en-US" altLang="ko-KR" sz="1600" spc="-250" dirty="0" smtClean="0"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1600" spc="-250" dirty="0" smtClean="0">
                <a:latin typeface="휴먼모음T" pitchFamily="18" charset="-127"/>
                <a:ea typeface="휴먼모음T" pitchFamily="18" charset="-127"/>
              </a:rPr>
              <a:t>층 </a:t>
            </a:r>
            <a:r>
              <a:rPr lang="ko-KR" altLang="en-US" sz="1600" spc="-250" dirty="0" err="1" smtClean="0">
                <a:latin typeface="휴먼모음T" pitchFamily="18" charset="-127"/>
                <a:ea typeface="휴먼모음T" pitchFamily="18" charset="-127"/>
              </a:rPr>
              <a:t>인증심사팀</a:t>
            </a:r>
            <a:r>
              <a:rPr lang="ko-KR" altLang="en-US" sz="1600" spc="-25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spc="-250" dirty="0">
                <a:latin typeface="휴먼모음T" pitchFamily="18" charset="-127"/>
                <a:ea typeface="휴먼모음T" pitchFamily="18" charset="-127"/>
              </a:rPr>
              <a:t>☏ </a:t>
            </a:r>
            <a:r>
              <a:rPr lang="en-US" altLang="ko-KR" sz="1600" spc="-2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en-US" altLang="ko-KR" sz="1600" spc="-200" dirty="0" smtClean="0">
                <a:latin typeface="휴먼모음T" pitchFamily="18" charset="-127"/>
                <a:ea typeface="휴먼모음T" pitchFamily="18" charset="-127"/>
              </a:rPr>
              <a:t>042)251-1169 </a:t>
            </a:r>
            <a:r>
              <a:rPr lang="en-US" altLang="ko-KR" sz="1600" spc="-200" dirty="0">
                <a:latin typeface="휴먼모음T" pitchFamily="18" charset="-127"/>
                <a:ea typeface="휴먼모음T" pitchFamily="18" charset="-127"/>
              </a:rPr>
              <a:t>Fax </a:t>
            </a:r>
            <a:r>
              <a:rPr lang="en-US" altLang="ko-KR" sz="1600" spc="-200" dirty="0" smtClean="0">
                <a:latin typeface="휴먼모음T" pitchFamily="18" charset="-127"/>
                <a:ea typeface="휴먼모음T" pitchFamily="18" charset="-127"/>
              </a:rPr>
              <a:t>042)252-1102</a:t>
            </a:r>
            <a:endParaRPr lang="en-US" altLang="ko-KR" sz="1600" spc="-2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323416" y="1052249"/>
            <a:ext cx="3527167" cy="575797"/>
          </a:xfrm>
          <a:prstGeom prst="snip2Diag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l" latinLnBrk="0"/>
            <a:r>
              <a:rPr lang="ko-KR" altLang="en-US" sz="2400" b="1" spc="-15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70000"/>
                    </a:prstClr>
                  </a:outerShdw>
                </a:effectLst>
                <a:latin typeface="10X10" pitchFamily="50" charset="-127"/>
                <a:ea typeface="10X10" pitchFamily="50" charset="-127"/>
              </a:rPr>
              <a:t>자금지원 신청 등 안내</a:t>
            </a:r>
            <a:endParaRPr lang="ko-KR" altLang="en-US" sz="2400" b="1" dirty="0">
              <a:solidFill>
                <a:schemeClr val="bg1"/>
              </a:solidFill>
              <a:effectLst>
                <a:outerShdw blurRad="63500" algn="ctr" rotWithShape="0">
                  <a:prstClr val="black">
                    <a:alpha val="70000"/>
                  </a:prstClr>
                </a:outerShdw>
              </a:effectLst>
              <a:latin typeface="10X10" pitchFamily="50" charset="-127"/>
              <a:ea typeface="10X10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위생안전시설 개선자금 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38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5"/>
          <p:cNvGrpSpPr/>
          <p:nvPr/>
        </p:nvGrpSpPr>
        <p:grpSpPr>
          <a:xfrm>
            <a:off x="954508" y="2997032"/>
            <a:ext cx="7213700" cy="720000"/>
            <a:chOff x="1835696" y="2501688"/>
            <a:chExt cx="7213700" cy="720000"/>
          </a:xfrm>
        </p:grpSpPr>
        <p:sp>
          <p:nvSpPr>
            <p:cNvPr id="17" name="직사각형 16"/>
            <p:cNvSpPr/>
            <p:nvPr/>
          </p:nvSpPr>
          <p:spPr>
            <a:xfrm>
              <a:off x="1835696" y="2501688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4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571234" y="2527008"/>
              <a:ext cx="64781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 HACCP </a:t>
              </a:r>
              <a:r>
                <a:rPr lang="ko-KR" altLang="en-US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인증</a:t>
              </a:r>
              <a:endParaRPr lang="ko-KR" altLang="en-US" sz="3600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5210" y="6169738"/>
            <a:ext cx="2359078" cy="49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123092864" descr="EMB00001c380e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168588"/>
            <a:ext cx="2376264" cy="50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원형 9"/>
          <p:cNvSpPr/>
          <p:nvPr/>
        </p:nvSpPr>
        <p:spPr>
          <a:xfrm>
            <a:off x="5868144" y="-1179512"/>
            <a:ext cx="6949280" cy="8136904"/>
          </a:xfrm>
          <a:prstGeom prst="pie">
            <a:avLst>
              <a:gd name="adj1" fmla="val 10248912"/>
              <a:gd name="adj2" fmla="val 15675138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1" name="Picture 2" descr="과학기술정보통신부 심볼마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98089" flipH="1">
            <a:off x="6846087" y="-55033"/>
            <a:ext cx="3238500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934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설립 목적 및 주요 사업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sp>
        <p:nvSpPr>
          <p:cNvPr id="48" name="AutoShape 108"/>
          <p:cNvSpPr>
            <a:spLocks noChangeArrowheads="1"/>
          </p:cNvSpPr>
          <p:nvPr/>
        </p:nvSpPr>
        <p:spPr bwMode="auto">
          <a:xfrm>
            <a:off x="357158" y="2053758"/>
            <a:ext cx="8422192" cy="772283"/>
          </a:xfrm>
          <a:prstGeom prst="roundRect">
            <a:avLst>
              <a:gd name="adj" fmla="val 12161"/>
            </a:avLst>
          </a:prstGeom>
          <a:gradFill rotWithShape="1">
            <a:gsLst>
              <a:gs pos="0">
                <a:srgbClr val="F8F8F8">
                  <a:alpha val="70000"/>
                </a:srgbClr>
              </a:gs>
              <a:gs pos="50000">
                <a:srgbClr val="FFFFFF"/>
              </a:gs>
              <a:gs pos="100000">
                <a:srgbClr val="F8F8F8">
                  <a:alpha val="70000"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/>
          <a:p>
            <a:pPr algn="just" latinLnBrk="0">
              <a:lnSpc>
                <a:spcPct val="120000"/>
              </a:lnSpc>
            </a:pPr>
            <a:r>
              <a:rPr lang="ko-KR" altLang="en-US" sz="1700" dirty="0">
                <a:solidFill>
                  <a:schemeClr val="accent5"/>
                </a:solidFill>
                <a:latin typeface="10X10" pitchFamily="50" charset="-127"/>
                <a:ea typeface="10X10" pitchFamily="50" charset="-127"/>
                <a:cs typeface="Arial"/>
              </a:rPr>
              <a:t>식품</a:t>
            </a:r>
            <a:r>
              <a:rPr lang="en-US" altLang="ko-KR" sz="1700" dirty="0">
                <a:solidFill>
                  <a:schemeClr val="accent5"/>
                </a:solidFill>
                <a:latin typeface="10X10" pitchFamily="50" charset="-127"/>
                <a:ea typeface="10X10" pitchFamily="50" charset="-127"/>
                <a:cs typeface="Arial"/>
              </a:rPr>
              <a:t>·</a:t>
            </a:r>
            <a:r>
              <a:rPr lang="ko-KR" altLang="en-US" sz="1700" dirty="0">
                <a:solidFill>
                  <a:schemeClr val="accent5"/>
                </a:solidFill>
                <a:latin typeface="10X10" pitchFamily="50" charset="-127"/>
                <a:ea typeface="10X10" pitchFamily="50" charset="-127"/>
                <a:cs typeface="Arial"/>
              </a:rPr>
              <a:t>축산물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의 </a:t>
            </a:r>
            <a:r>
              <a:rPr lang="ko-KR" altLang="en-US" sz="1700" dirty="0">
                <a:solidFill>
                  <a:schemeClr val="accent5"/>
                </a:solidFill>
                <a:latin typeface="10X10" pitchFamily="50" charset="-127"/>
                <a:ea typeface="10X10" pitchFamily="50" charset="-127"/>
                <a:cs typeface="Arial"/>
              </a:rPr>
              <a:t>안전관리인증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과 그와 관련된 종합적인 </a:t>
            </a:r>
            <a:r>
              <a:rPr lang="ko-KR" altLang="en-US" sz="1700" dirty="0">
                <a:solidFill>
                  <a:schemeClr val="accent5"/>
                </a:solidFill>
                <a:latin typeface="10X10" pitchFamily="50" charset="-127"/>
                <a:ea typeface="10X10" pitchFamily="50" charset="-127"/>
                <a:cs typeface="Arial"/>
              </a:rPr>
              <a:t>지원사업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을 전문적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·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체계적으로 수행하도록 함으로써 </a:t>
            </a:r>
            <a:r>
              <a:rPr lang="ko-KR" altLang="en-US" sz="1700" dirty="0">
                <a:solidFill>
                  <a:schemeClr val="accent5"/>
                </a:solidFill>
                <a:latin typeface="10X10" pitchFamily="50" charset="-127"/>
                <a:ea typeface="10X10" pitchFamily="50" charset="-127"/>
                <a:cs typeface="Arial"/>
              </a:rPr>
              <a:t>국민보건 증진에 이바지함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을 목적으로 한다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.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629176" y="1601905"/>
            <a:ext cx="1980000" cy="400110"/>
            <a:chOff x="635073" y="1772816"/>
            <a:chExt cx="1980000" cy="400110"/>
          </a:xfrm>
        </p:grpSpPr>
        <p:sp>
          <p:nvSpPr>
            <p:cNvPr id="49" name="순서도: 지연 48"/>
            <p:cNvSpPr/>
            <p:nvPr/>
          </p:nvSpPr>
          <p:spPr>
            <a:xfrm rot="16200000">
              <a:off x="1440408" y="991658"/>
              <a:ext cx="369332" cy="1979998"/>
            </a:xfrm>
            <a:prstGeom prst="flowChartDelay">
              <a:avLst/>
            </a:prstGeom>
            <a:solidFill>
              <a:srgbClr val="FFEEB7"/>
            </a:solidFill>
            <a:ln>
              <a:noFill/>
            </a:ln>
            <a:effectLst>
              <a:outerShdw blurRad="508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35073" y="1772816"/>
              <a:ext cx="198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 smtClean="0">
                  <a:latin typeface="10X10" pitchFamily="50" charset="-127"/>
                  <a:ea typeface="10X10" pitchFamily="50" charset="-127"/>
                </a:rPr>
                <a:t>제 </a:t>
              </a:r>
              <a:r>
                <a:rPr lang="en-US" altLang="ko-KR" sz="2000" dirty="0" smtClean="0">
                  <a:latin typeface="10X10" pitchFamily="50" charset="-127"/>
                  <a:ea typeface="10X10" pitchFamily="50" charset="-127"/>
                </a:rPr>
                <a:t>1</a:t>
              </a:r>
              <a:r>
                <a:rPr lang="ko-KR" altLang="en-US" sz="2000" dirty="0" smtClean="0">
                  <a:latin typeface="10X10" pitchFamily="50" charset="-127"/>
                  <a:ea typeface="10X10" pitchFamily="50" charset="-127"/>
                </a:rPr>
                <a:t>조 </a:t>
              </a:r>
              <a:r>
                <a:rPr lang="ko-KR" altLang="en-US" sz="2000" dirty="0" smtClean="0">
                  <a:latin typeface="10X10" pitchFamily="50" charset="-127"/>
                  <a:ea typeface="10X10" pitchFamily="50" charset="-127"/>
                </a:rPr>
                <a:t>목적</a:t>
              </a:r>
              <a:endParaRPr lang="ko-KR" altLang="en-US" sz="2000" dirty="0"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52" name="AutoShape 108"/>
          <p:cNvSpPr>
            <a:spLocks noChangeArrowheads="1"/>
          </p:cNvSpPr>
          <p:nvPr/>
        </p:nvSpPr>
        <p:spPr bwMode="auto">
          <a:xfrm>
            <a:off x="357158" y="3388448"/>
            <a:ext cx="8422192" cy="3208904"/>
          </a:xfrm>
          <a:prstGeom prst="roundRect">
            <a:avLst>
              <a:gd name="adj" fmla="val 12161"/>
            </a:avLst>
          </a:prstGeom>
          <a:gradFill rotWithShape="1">
            <a:gsLst>
              <a:gs pos="0">
                <a:srgbClr val="F8F8F8">
                  <a:alpha val="70000"/>
                </a:srgbClr>
              </a:gs>
              <a:gs pos="50000">
                <a:srgbClr val="FFFFFF"/>
              </a:gs>
              <a:gs pos="100000">
                <a:srgbClr val="F8F8F8">
                  <a:alpha val="70000"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/>
          <a:p>
            <a:pPr marL="355600" indent="-355600" algn="just" latinLnBrk="0">
              <a:lnSpc>
                <a:spcPct val="120000"/>
              </a:lnSpc>
            </a:pP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1</a:t>
            </a:r>
            <a:r>
              <a:rPr lang="en-US" altLang="ko-KR" sz="1700" dirty="0" smtClean="0">
                <a:latin typeface="10X10" pitchFamily="50" charset="-127"/>
                <a:ea typeface="10X10" pitchFamily="50" charset="-127"/>
                <a:cs typeface="Arial"/>
              </a:rPr>
              <a:t>. </a:t>
            </a:r>
            <a:r>
              <a:rPr lang="ko-KR" altLang="en-US" sz="1700" dirty="0" smtClean="0">
                <a:latin typeface="10X10" pitchFamily="50" charset="-127"/>
                <a:ea typeface="10X10" pitchFamily="50" charset="-127"/>
                <a:cs typeface="Arial"/>
              </a:rPr>
              <a:t>「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식품위생법」 제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48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조에 따른 </a:t>
            </a:r>
            <a:r>
              <a:rPr lang="ko-KR" altLang="en-US" sz="1700" dirty="0" err="1">
                <a:latin typeface="10X10" pitchFamily="50" charset="-127"/>
                <a:ea typeface="10X10" pitchFamily="50" charset="-127"/>
                <a:cs typeface="Arial"/>
              </a:rPr>
              <a:t>식품안전관리인증기준적용업소의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 </a:t>
            </a:r>
            <a:r>
              <a:rPr lang="ko-KR" altLang="en-US" sz="1700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  <a:cs typeface="Arial"/>
              </a:rPr>
              <a:t>인증 등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에 관한 사업으로서 같은 조 제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12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항에 따라 </a:t>
            </a:r>
            <a:r>
              <a:rPr lang="ko-KR" altLang="en-US" sz="1700" dirty="0" err="1">
                <a:latin typeface="10X10" pitchFamily="50" charset="-127"/>
                <a:ea typeface="10X10" pitchFamily="50" charset="-127"/>
                <a:cs typeface="Arial"/>
              </a:rPr>
              <a:t>위탁받은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 사업</a:t>
            </a:r>
          </a:p>
          <a:p>
            <a:pPr marL="355600" indent="-355600" algn="just" latinLnBrk="0">
              <a:lnSpc>
                <a:spcPct val="120000"/>
              </a:lnSpc>
            </a:pP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2</a:t>
            </a:r>
            <a:r>
              <a:rPr lang="en-US" altLang="ko-KR" sz="1700" dirty="0" smtClean="0">
                <a:latin typeface="10X10" pitchFamily="50" charset="-127"/>
                <a:ea typeface="10X10" pitchFamily="50" charset="-127"/>
                <a:cs typeface="Arial"/>
              </a:rPr>
              <a:t>. </a:t>
            </a:r>
            <a:r>
              <a:rPr lang="ko-KR" altLang="en-US" sz="1700" dirty="0" smtClean="0">
                <a:latin typeface="10X10" pitchFamily="50" charset="-127"/>
                <a:ea typeface="10X10" pitchFamily="50" charset="-127"/>
                <a:cs typeface="Arial"/>
              </a:rPr>
              <a:t>「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축산물 위생관리법」 제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9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조에 따른 </a:t>
            </a:r>
            <a:r>
              <a:rPr lang="ko-KR" altLang="en-US" sz="1700" dirty="0" err="1">
                <a:latin typeface="10X10" pitchFamily="50" charset="-127"/>
                <a:ea typeface="10X10" pitchFamily="50" charset="-127"/>
                <a:cs typeface="Arial"/>
              </a:rPr>
              <a:t>안전관리인증작업장등의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 </a:t>
            </a:r>
            <a:r>
              <a:rPr lang="ko-KR" altLang="en-US" sz="1700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  <a:cs typeface="Arial"/>
              </a:rPr>
              <a:t>인증 등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에 관한 </a:t>
            </a:r>
            <a:r>
              <a:rPr lang="ko-KR" altLang="en-US" sz="1700" dirty="0" smtClean="0">
                <a:latin typeface="10X10" pitchFamily="50" charset="-127"/>
                <a:ea typeface="10X10" pitchFamily="50" charset="-127"/>
                <a:cs typeface="Arial"/>
              </a:rPr>
              <a:t>사업으로서 같은 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법 제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44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조제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2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항에 따라 </a:t>
            </a:r>
            <a:r>
              <a:rPr lang="ko-KR" altLang="en-US" sz="1700" dirty="0" err="1">
                <a:latin typeface="10X10" pitchFamily="50" charset="-127"/>
                <a:ea typeface="10X10" pitchFamily="50" charset="-127"/>
                <a:cs typeface="Arial"/>
              </a:rPr>
              <a:t>위탁받은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 사업</a:t>
            </a:r>
          </a:p>
          <a:p>
            <a:pPr algn="just" latinLnBrk="0">
              <a:lnSpc>
                <a:spcPct val="120000"/>
              </a:lnSpc>
            </a:pP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3</a:t>
            </a:r>
            <a:r>
              <a:rPr lang="en-US" altLang="ko-KR" sz="1700" dirty="0" smtClean="0">
                <a:latin typeface="10X10" pitchFamily="50" charset="-127"/>
                <a:ea typeface="10X10" pitchFamily="50" charset="-127"/>
                <a:cs typeface="Arial"/>
              </a:rPr>
              <a:t>. </a:t>
            </a:r>
            <a:r>
              <a:rPr lang="ko-KR" altLang="en-US" sz="1700" dirty="0" smtClean="0">
                <a:latin typeface="10X10" pitchFamily="50" charset="-127"/>
                <a:ea typeface="10X10" pitchFamily="50" charset="-127"/>
                <a:cs typeface="Arial"/>
              </a:rPr>
              <a:t>제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1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호 및 제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2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호의 사업과 관련된 다음 각 목의 사업</a:t>
            </a:r>
          </a:p>
          <a:p>
            <a:pPr algn="just" latinLnBrk="0">
              <a:lnSpc>
                <a:spcPct val="120000"/>
              </a:lnSpc>
            </a:pP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    가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. </a:t>
            </a:r>
            <a:r>
              <a:rPr lang="ko-KR" altLang="en-US" sz="1700" dirty="0">
                <a:solidFill>
                  <a:schemeClr val="accent5"/>
                </a:solidFill>
                <a:latin typeface="10X10" pitchFamily="50" charset="-127"/>
                <a:ea typeface="10X10" pitchFamily="50" charset="-127"/>
                <a:cs typeface="Arial"/>
              </a:rPr>
              <a:t>기술지원</a:t>
            </a:r>
          </a:p>
          <a:p>
            <a:pPr algn="just" latinLnBrk="0">
              <a:lnSpc>
                <a:spcPct val="120000"/>
              </a:lnSpc>
            </a:pP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    나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. </a:t>
            </a:r>
            <a:r>
              <a:rPr lang="ko-KR" altLang="en-US" sz="1700" dirty="0">
                <a:solidFill>
                  <a:schemeClr val="accent5"/>
                </a:solidFill>
                <a:latin typeface="10X10" pitchFamily="50" charset="-127"/>
                <a:ea typeface="10X10" pitchFamily="50" charset="-127"/>
                <a:cs typeface="Arial"/>
              </a:rPr>
              <a:t>전문인력의 양성 및 교육사업</a:t>
            </a:r>
          </a:p>
          <a:p>
            <a:pPr algn="just" latinLnBrk="0">
              <a:lnSpc>
                <a:spcPct val="120000"/>
              </a:lnSpc>
            </a:pP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    다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. </a:t>
            </a:r>
            <a:r>
              <a:rPr lang="ko-KR" altLang="en-US" sz="1700" dirty="0" err="1">
                <a:latin typeface="10X10" pitchFamily="50" charset="-127"/>
                <a:ea typeface="10X10" pitchFamily="50" charset="-127"/>
                <a:cs typeface="Arial"/>
              </a:rPr>
              <a:t>시험ㆍ조사ㆍ연구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 사업 및 국제협력사업</a:t>
            </a:r>
          </a:p>
          <a:p>
            <a:pPr algn="just" latinLnBrk="0">
              <a:lnSpc>
                <a:spcPct val="120000"/>
              </a:lnSpc>
            </a:pP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    라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. 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정보의 </a:t>
            </a:r>
            <a:r>
              <a:rPr lang="ko-KR" altLang="en-US" sz="1700" dirty="0" err="1">
                <a:latin typeface="10X10" pitchFamily="50" charset="-127"/>
                <a:ea typeface="10X10" pitchFamily="50" charset="-127"/>
                <a:cs typeface="Arial"/>
              </a:rPr>
              <a:t>수집ㆍ제공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 및 홍보</a:t>
            </a:r>
          </a:p>
          <a:p>
            <a:pPr algn="just" latinLnBrk="0">
              <a:lnSpc>
                <a:spcPct val="120000"/>
              </a:lnSpc>
            </a:pP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    마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. 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통계 및 이력 관리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…..(</a:t>
            </a:r>
            <a:r>
              <a:rPr lang="ko-KR" altLang="en-US" sz="1700" dirty="0">
                <a:latin typeface="10X10" pitchFamily="50" charset="-127"/>
                <a:ea typeface="10X10" pitchFamily="50" charset="-127"/>
                <a:cs typeface="Arial"/>
              </a:rPr>
              <a:t>생략</a:t>
            </a:r>
            <a:r>
              <a:rPr lang="en-US" altLang="ko-KR" sz="1700" dirty="0">
                <a:latin typeface="10X10" pitchFamily="50" charset="-127"/>
                <a:ea typeface="10X10" pitchFamily="50" charset="-127"/>
                <a:cs typeface="Arial"/>
              </a:rPr>
              <a:t>)</a:t>
            </a:r>
            <a:endParaRPr lang="ko-KR" altLang="en-US" sz="1700" dirty="0">
              <a:latin typeface="10X10" pitchFamily="50" charset="-127"/>
              <a:ea typeface="10X10" pitchFamily="50" charset="-127"/>
              <a:cs typeface="Arial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629176" y="2961092"/>
            <a:ext cx="1980000" cy="400110"/>
            <a:chOff x="635073" y="915040"/>
            <a:chExt cx="1980002" cy="400110"/>
          </a:xfrm>
        </p:grpSpPr>
        <p:sp>
          <p:nvSpPr>
            <p:cNvPr id="14" name="순서도: 지연 13"/>
            <p:cNvSpPr/>
            <p:nvPr/>
          </p:nvSpPr>
          <p:spPr>
            <a:xfrm rot="16200000">
              <a:off x="1440409" y="133881"/>
              <a:ext cx="369332" cy="1980000"/>
            </a:xfrm>
            <a:prstGeom prst="flowChartDelay">
              <a:avLst/>
            </a:prstGeom>
            <a:solidFill>
              <a:srgbClr val="FFEEB7"/>
            </a:solidFill>
            <a:ln>
              <a:noFill/>
            </a:ln>
            <a:effectLst>
              <a:outerShdw blurRad="50800" dist="254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5073" y="915040"/>
              <a:ext cx="19800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dirty="0" smtClean="0">
                  <a:latin typeface="10X10" pitchFamily="50" charset="-127"/>
                  <a:ea typeface="10X10" pitchFamily="50" charset="-127"/>
                </a:rPr>
                <a:t>제 </a:t>
              </a:r>
              <a:r>
                <a:rPr lang="en-US" altLang="ko-KR" sz="2000" dirty="0" smtClean="0">
                  <a:latin typeface="10X10" pitchFamily="50" charset="-127"/>
                  <a:ea typeface="10X10" pitchFamily="50" charset="-127"/>
                </a:rPr>
                <a:t>6</a:t>
              </a:r>
              <a:r>
                <a:rPr lang="ko-KR" altLang="en-US" sz="2000" dirty="0" smtClean="0">
                  <a:latin typeface="10X10" pitchFamily="50" charset="-127"/>
                  <a:ea typeface="10X10" pitchFamily="50" charset="-127"/>
                </a:rPr>
                <a:t>조 </a:t>
              </a:r>
              <a:r>
                <a:rPr lang="ko-KR" altLang="en-US" sz="2000" dirty="0" smtClean="0">
                  <a:latin typeface="10X10" pitchFamily="50" charset="-127"/>
                  <a:ea typeface="10X10" pitchFamily="50" charset="-127"/>
                </a:rPr>
                <a:t>사업</a:t>
              </a:r>
              <a:endParaRPr lang="ko-KR" altLang="en-US" sz="2000" dirty="0">
                <a:latin typeface="10X10" pitchFamily="50" charset="-127"/>
                <a:ea typeface="10X10" pitchFamily="50" charset="-127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AutoShape 108"/>
          <p:cNvSpPr>
            <a:spLocks noChangeArrowheads="1"/>
          </p:cNvSpPr>
          <p:nvPr/>
        </p:nvSpPr>
        <p:spPr bwMode="auto">
          <a:xfrm>
            <a:off x="341458" y="883988"/>
            <a:ext cx="8422192" cy="556259"/>
          </a:xfrm>
          <a:prstGeom prst="roundRect">
            <a:avLst>
              <a:gd name="adj" fmla="val 12161"/>
            </a:avLst>
          </a:prstGeom>
          <a:gradFill rotWithShape="1">
            <a:gsLst>
              <a:gs pos="0">
                <a:srgbClr val="F8F8F8">
                  <a:alpha val="70000"/>
                </a:srgbClr>
              </a:gs>
              <a:gs pos="50000">
                <a:srgbClr val="FFFFFF"/>
              </a:gs>
              <a:gs pos="100000">
                <a:srgbClr val="F8F8F8">
                  <a:alpha val="70000"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</p:spPr>
        <p:txBody>
          <a:bodyPr anchor="ctr"/>
          <a:lstStyle/>
          <a:p>
            <a:pPr algn="just" latinLnBrk="0">
              <a:lnSpc>
                <a:spcPct val="120000"/>
              </a:lnSpc>
            </a:pPr>
            <a:endParaRPr lang="en-US" altLang="ko-KR" sz="1600" dirty="0">
              <a:latin typeface="10X10" pitchFamily="50" charset="-127"/>
              <a:ea typeface="10X10" pitchFamily="50" charset="-127"/>
              <a:cs typeface="Arial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629176" y="972051"/>
            <a:ext cx="1980000" cy="389803"/>
          </a:xfrm>
          <a:prstGeom prst="roundRect">
            <a:avLst/>
          </a:prstGeom>
          <a:solidFill>
            <a:srgbClr val="FFEEB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err="1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근거법</a:t>
            </a:r>
            <a:endParaRPr lang="ko-KR" altLang="en-US" sz="2000" dirty="0">
              <a:solidFill>
                <a:schemeClr val="tx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636749" y="972051"/>
            <a:ext cx="597126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700" dirty="0">
                <a:latin typeface="10X10" pitchFamily="50" charset="-127"/>
                <a:ea typeface="10X10" pitchFamily="50" charset="-127"/>
              </a:rPr>
              <a:t>한국식품안전관리인증원의 설립 및 운영에 관한 법률</a:t>
            </a:r>
            <a:r>
              <a:rPr lang="en-US" altLang="ko-KR" sz="1500" dirty="0">
                <a:latin typeface="10X10" pitchFamily="50" charset="-127"/>
                <a:ea typeface="10X10" pitchFamily="50" charset="-127"/>
              </a:rPr>
              <a:t>(2017.2.4. </a:t>
            </a:r>
            <a:r>
              <a:rPr lang="ko-KR" altLang="en-US" sz="1500" dirty="0">
                <a:latin typeface="10X10" pitchFamily="50" charset="-127"/>
                <a:ea typeface="10X10" pitchFamily="50" charset="-127"/>
              </a:rPr>
              <a:t>시행</a:t>
            </a:r>
            <a:r>
              <a:rPr lang="en-US" altLang="ko-KR" sz="1500" dirty="0">
                <a:latin typeface="10X10" pitchFamily="50" charset="-127"/>
                <a:ea typeface="10X10" pitchFamily="50" charset="-127"/>
              </a:rPr>
              <a:t>)</a:t>
            </a:r>
            <a:endParaRPr lang="ko-KR" altLang="en-US" sz="1500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8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4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직선 연결선 70"/>
          <p:cNvCxnSpPr/>
          <p:nvPr/>
        </p:nvCxnSpPr>
        <p:spPr>
          <a:xfrm>
            <a:off x="8100392" y="4941168"/>
            <a:ext cx="0" cy="23633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그룹 32"/>
          <p:cNvGrpSpPr/>
          <p:nvPr/>
        </p:nvGrpSpPr>
        <p:grpSpPr>
          <a:xfrm>
            <a:off x="3450045" y="4620266"/>
            <a:ext cx="416733" cy="332881"/>
            <a:chOff x="-3077848" y="2612678"/>
            <a:chExt cx="1439862" cy="1439863"/>
          </a:xfrm>
        </p:grpSpPr>
        <p:sp>
          <p:nvSpPr>
            <p:cNvPr id="58" name="타원 57"/>
            <p:cNvSpPr/>
            <p:nvPr/>
          </p:nvSpPr>
          <p:spPr bwMode="auto">
            <a:xfrm>
              <a:off x="-3077848" y="2612678"/>
              <a:ext cx="1439862" cy="14398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pic>
          <p:nvPicPr>
            <p:cNvPr id="59" name="그림 58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201" r="20000" b="73289"/>
            <a:stretch>
              <a:fillRect/>
            </a:stretch>
          </p:blipFill>
          <p:spPr bwMode="auto">
            <a:xfrm>
              <a:off x="-2998076" y="2727392"/>
              <a:ext cx="1343871" cy="1225376"/>
            </a:xfrm>
            <a:prstGeom prst="rect">
              <a:avLst/>
            </a:prstGeom>
            <a:noFill/>
            <a:ln w="25400" algn="ctr">
              <a:noFill/>
              <a:round/>
              <a:headEnd/>
              <a:tailEnd/>
            </a:ln>
          </p:spPr>
        </p:pic>
      </p:grpSp>
      <p:sp>
        <p:nvSpPr>
          <p:cNvPr id="63" name="직사각형 62"/>
          <p:cNvSpPr/>
          <p:nvPr/>
        </p:nvSpPr>
        <p:spPr>
          <a:xfrm>
            <a:off x="251520" y="91078"/>
            <a:ext cx="5125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우리나라 </a:t>
            </a:r>
            <a:r>
              <a:rPr lang="en-US" altLang="ko-KR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HACCP </a:t>
            </a:r>
            <a:r>
              <a:rPr lang="ko-KR" altLang="en-US" sz="3200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인증 체계</a:t>
            </a:r>
          </a:p>
        </p:txBody>
      </p:sp>
      <p:grpSp>
        <p:nvGrpSpPr>
          <p:cNvPr id="2" name="그룹 48"/>
          <p:cNvGrpSpPr/>
          <p:nvPr/>
        </p:nvGrpSpPr>
        <p:grpSpPr>
          <a:xfrm>
            <a:off x="76574" y="948878"/>
            <a:ext cx="9554204" cy="1260000"/>
            <a:chOff x="360040" y="1588470"/>
            <a:chExt cx="2721273" cy="1260000"/>
          </a:xfrm>
        </p:grpSpPr>
        <p:sp>
          <p:nvSpPr>
            <p:cNvPr id="55" name="평행 사변형 54"/>
            <p:cNvSpPr/>
            <p:nvPr/>
          </p:nvSpPr>
          <p:spPr>
            <a:xfrm>
              <a:off x="899592" y="1588470"/>
              <a:ext cx="2171685" cy="1260000"/>
            </a:xfrm>
            <a:prstGeom prst="parallelogram">
              <a:avLst>
                <a:gd name="adj" fmla="val 20813"/>
              </a:avLst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62" name="평행 사변형 61"/>
            <p:cNvSpPr/>
            <p:nvPr/>
          </p:nvSpPr>
          <p:spPr>
            <a:xfrm>
              <a:off x="921073" y="1588470"/>
              <a:ext cx="2160240" cy="1260000"/>
            </a:xfrm>
            <a:prstGeom prst="parallelogram">
              <a:avLst>
                <a:gd name="adj" fmla="val 45934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360040" y="1588470"/>
              <a:ext cx="1475656" cy="1260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65" name="직사각형 64"/>
          <p:cNvSpPr/>
          <p:nvPr/>
        </p:nvSpPr>
        <p:spPr>
          <a:xfrm>
            <a:off x="76574" y="957368"/>
            <a:ext cx="8460000" cy="3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3" name="오각형 22"/>
          <p:cNvSpPr/>
          <p:nvPr/>
        </p:nvSpPr>
        <p:spPr>
          <a:xfrm>
            <a:off x="85366" y="913423"/>
            <a:ext cx="1440160" cy="309487"/>
          </a:xfrm>
          <a:prstGeom prst="homePlate">
            <a:avLst/>
          </a:prstGeom>
          <a:solidFill>
            <a:srgbClr val="0070C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57374" y="888952"/>
            <a:ext cx="122165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b="1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법적 근거</a:t>
            </a:r>
            <a:endParaRPr lang="ko-KR" altLang="en-US" sz="1600" b="1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5" name="모서리가 접힌 도형 24"/>
          <p:cNvSpPr/>
          <p:nvPr/>
        </p:nvSpPr>
        <p:spPr>
          <a:xfrm>
            <a:off x="669106" y="1205287"/>
            <a:ext cx="2147302" cy="81613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7" name="모서리가 접힌 도형 26"/>
          <p:cNvSpPr/>
          <p:nvPr/>
        </p:nvSpPr>
        <p:spPr>
          <a:xfrm>
            <a:off x="3654114" y="1207237"/>
            <a:ext cx="2366540" cy="81223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9" name="TextBox 31"/>
          <p:cNvSpPr txBox="1"/>
          <p:nvPr/>
        </p:nvSpPr>
        <p:spPr>
          <a:xfrm>
            <a:off x="-162310" y="138252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 b="1" dirty="0" smtClean="0">
                <a:solidFill>
                  <a:srgbClr val="FFFFFF"/>
                </a:solidFill>
                <a:latin typeface="휴먼모음T" pitchFamily="18" charset="-127"/>
                <a:ea typeface="휴먼모음T" pitchFamily="18" charset="-127"/>
              </a:rPr>
              <a:t>식품</a:t>
            </a:r>
            <a:endParaRPr lang="en-US" altLang="ko-KR" sz="1200" b="1" dirty="0" smtClean="0">
              <a:solidFill>
                <a:srgbClr val="FFFFFF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FFFFFF"/>
                </a:solidFill>
                <a:latin typeface="휴먼모음T" pitchFamily="18" charset="-127"/>
                <a:ea typeface="휴먼모음T" pitchFamily="18" charset="-127"/>
              </a:rPr>
              <a:t>HACCP</a:t>
            </a:r>
            <a:endParaRPr lang="ko-KR" altLang="en-US" sz="1200" b="1" dirty="0">
              <a:solidFill>
                <a:srgbClr val="FFFF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" name="TextBox 32"/>
          <p:cNvSpPr txBox="1"/>
          <p:nvPr/>
        </p:nvSpPr>
        <p:spPr>
          <a:xfrm>
            <a:off x="2718010" y="138252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 b="1" dirty="0" smtClean="0">
                <a:solidFill>
                  <a:srgbClr val="FFFFFF"/>
                </a:solidFill>
                <a:latin typeface="휴먼모음T" pitchFamily="18" charset="-127"/>
                <a:ea typeface="휴먼모음T" pitchFamily="18" charset="-127"/>
              </a:rPr>
              <a:t>축산</a:t>
            </a:r>
            <a:r>
              <a:rPr lang="ko-KR" altLang="en-US" sz="1200" b="1" dirty="0">
                <a:solidFill>
                  <a:srgbClr val="FFFFFF"/>
                </a:solidFill>
                <a:latin typeface="휴먼모음T" pitchFamily="18" charset="-127"/>
                <a:ea typeface="휴먼모음T" pitchFamily="18" charset="-127"/>
              </a:rPr>
              <a:t>물</a:t>
            </a:r>
            <a:endParaRPr lang="en-US" altLang="ko-KR" sz="1200" b="1" dirty="0" smtClean="0">
              <a:solidFill>
                <a:srgbClr val="FFFFFF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FFFFFF"/>
                </a:solidFill>
                <a:latin typeface="휴먼모음T" pitchFamily="18" charset="-127"/>
                <a:ea typeface="휴먼모음T" pitchFamily="18" charset="-127"/>
              </a:rPr>
              <a:t>HACCP</a:t>
            </a:r>
            <a:endParaRPr lang="ko-KR" altLang="en-US" sz="1200" b="1" dirty="0">
              <a:solidFill>
                <a:srgbClr val="FFFF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1" name="TextBox 33"/>
          <p:cNvSpPr txBox="1"/>
          <p:nvPr/>
        </p:nvSpPr>
        <p:spPr>
          <a:xfrm>
            <a:off x="686648" y="1202663"/>
            <a:ext cx="216884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식품위생법 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48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~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48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조의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동법 시행령 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33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34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endParaRPr lang="en-US" altLang="ko-KR" sz="1100" spc="-150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동법 시행규칙 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62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~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68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조의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2</a:t>
            </a:r>
            <a:endParaRPr lang="ko-KR" altLang="en-US" sz="1100" spc="-15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2" name="TextBox 34"/>
          <p:cNvSpPr txBox="1"/>
          <p:nvPr/>
        </p:nvSpPr>
        <p:spPr>
          <a:xfrm>
            <a:off x="3750775" y="1186312"/>
            <a:ext cx="21834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축산물위생관리법 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~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조의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동법 시행령 제 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31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endParaRPr lang="en-US" altLang="ko-KR" sz="1100" spc="-150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동법 시행규칙 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~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7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조의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8</a:t>
            </a:r>
            <a:endParaRPr lang="ko-KR" altLang="en-US" sz="1100" spc="-15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4" name="오각형 33"/>
          <p:cNvSpPr/>
          <p:nvPr/>
        </p:nvSpPr>
        <p:spPr>
          <a:xfrm>
            <a:off x="336499" y="2329216"/>
            <a:ext cx="2955364" cy="378041"/>
          </a:xfrm>
          <a:prstGeom prst="homePlate">
            <a:avLst/>
          </a:prstGeom>
          <a:solidFill>
            <a:srgbClr val="0070C0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5" name="TextBox 80"/>
          <p:cNvSpPr txBox="1"/>
          <p:nvPr/>
        </p:nvSpPr>
        <p:spPr>
          <a:xfrm>
            <a:off x="373783" y="2349653"/>
            <a:ext cx="2647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600" b="1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관계기관 역할</a:t>
            </a:r>
            <a:endParaRPr lang="ko-KR" altLang="en-US" sz="1600" b="1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7" name="TextBox 169"/>
          <p:cNvSpPr txBox="1"/>
          <p:nvPr/>
        </p:nvSpPr>
        <p:spPr>
          <a:xfrm>
            <a:off x="5470739" y="6307424"/>
            <a:ext cx="655637" cy="349535"/>
          </a:xfrm>
          <a:prstGeom prst="rect">
            <a:avLst/>
          </a:prstGeom>
          <a:noFill/>
        </p:spPr>
        <p:txBody>
          <a:bodyPr>
            <a:norm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800" b="1" kern="0" dirty="0">
              <a:solidFill>
                <a:sysClr val="windowText" lastClr="00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8" name="모서리가 둥근 직사각형 37"/>
          <p:cNvSpPr/>
          <p:nvPr/>
        </p:nvSpPr>
        <p:spPr bwMode="auto">
          <a:xfrm>
            <a:off x="1152471" y="3089805"/>
            <a:ext cx="1850400" cy="30292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농림축산식품부</a:t>
            </a:r>
          </a:p>
        </p:txBody>
      </p:sp>
      <p:sp>
        <p:nvSpPr>
          <p:cNvPr id="39" name="사각형 설명선 38"/>
          <p:cNvSpPr/>
          <p:nvPr/>
        </p:nvSpPr>
        <p:spPr bwMode="auto">
          <a:xfrm>
            <a:off x="1147574" y="3533432"/>
            <a:ext cx="1849150" cy="1477365"/>
          </a:xfrm>
          <a:prstGeom prst="wedgeRectCallout">
            <a:avLst>
              <a:gd name="adj1" fmla="val -33143"/>
              <a:gd name="adj2" fmla="val -5746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[</a:t>
            </a:r>
            <a:r>
              <a:rPr kumimoji="0" lang="ko-KR" altLang="en-US" sz="1100" b="1" spc="-15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도축장</a:t>
            </a:r>
            <a:r>
              <a:rPr kumimoji="0" lang="en-US" altLang="ko-KR" sz="1100" b="1" spc="-15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kumimoji="0" lang="ko-KR" altLang="en-US" sz="1100" b="1" spc="-15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집유장</a:t>
            </a:r>
            <a:r>
              <a:rPr kumimoji="0" lang="en-US" altLang="ko-KR" sz="1100" b="1" spc="-15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kumimoji="0" lang="ko-KR" altLang="en-US" sz="1100" b="1" spc="-15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농장</a:t>
            </a:r>
            <a:r>
              <a:rPr kumimoji="0" lang="en-US" altLang="ko-KR" sz="1100" b="1" spc="-15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kumimoji="0" lang="ko-KR" altLang="en-US" sz="1100" b="1" spc="-15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사료 </a:t>
            </a:r>
            <a:r>
              <a:rPr kumimoji="0" lang="en-US" altLang="ko-KR" sz="1100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]</a:t>
            </a: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kumimoji="0" lang="en-US" altLang="ko-KR" sz="1100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kumimoji="0" lang="ko-KR" altLang="en-US" sz="1100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인증</a:t>
            </a:r>
            <a:r>
              <a:rPr kumimoji="0" lang="en-US" altLang="ko-KR" sz="1100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sz="1100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변경인증</a:t>
            </a:r>
            <a:endParaRPr kumimoji="0" lang="en-US" altLang="ko-KR" sz="1100" spc="-15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spc="-17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인증 유효기한 연장</a:t>
            </a:r>
            <a:r>
              <a:rPr lang="en-US" altLang="ko-KR" sz="1100" spc="-17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100" spc="-17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사료 제외</a:t>
            </a:r>
            <a:r>
              <a:rPr lang="en-US" altLang="ko-KR" sz="1100" spc="-17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kumimoji="0" lang="en-US" altLang="ko-KR" sz="1100" spc="-17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en-US" altLang="ko-KR" sz="1100" spc="-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1100" spc="-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정보 제공 및 교육훈련</a:t>
            </a:r>
            <a:endParaRPr lang="en-US" altLang="ko-KR" sz="1100" spc="-2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융자사업 등 우선지원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·HACCP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운용검증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출입 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 ·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조사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100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및 기술지원</a:t>
            </a:r>
            <a:endParaRPr lang="en-US" altLang="ko-KR" sz="1100" spc="-15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·HACCP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조사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평가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인증취소 및 시정명령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 bwMode="auto">
          <a:xfrm>
            <a:off x="3338460" y="2706907"/>
            <a:ext cx="2286000" cy="2797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dirty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식품의약품안전처</a:t>
            </a:r>
          </a:p>
        </p:txBody>
      </p:sp>
      <p:sp>
        <p:nvSpPr>
          <p:cNvPr id="41" name="모서리가 둥근 직사각형 40"/>
          <p:cNvSpPr/>
          <p:nvPr/>
        </p:nvSpPr>
        <p:spPr bwMode="auto">
          <a:xfrm>
            <a:off x="3432389" y="4627210"/>
            <a:ext cx="2879725" cy="30134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한국식품</a:t>
            </a:r>
            <a:r>
              <a:rPr kumimoji="0" lang="ko-KR" altLang="en-US" sz="140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안전관리인증원</a:t>
            </a:r>
            <a:endParaRPr kumimoji="0" lang="ko-KR" altLang="en-US" sz="140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2" name="사각형 설명선 41"/>
          <p:cNvSpPr/>
          <p:nvPr/>
        </p:nvSpPr>
        <p:spPr bwMode="auto">
          <a:xfrm>
            <a:off x="3422347" y="5095100"/>
            <a:ext cx="3441714" cy="1691486"/>
          </a:xfrm>
          <a:prstGeom prst="wedgeRectCallout">
            <a:avLst>
              <a:gd name="adj1" fmla="val -33583"/>
              <a:gd name="adj2" fmla="val -58104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</a:t>
            </a:r>
            <a:r>
              <a:rPr lang="en-US" altLang="ko-KR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인증</a:t>
            </a:r>
            <a:r>
              <a:rPr kumimoji="0"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변경인증</a:t>
            </a:r>
            <a:r>
              <a:rPr kumimoji="0"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sz="1100" spc="-7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인증 증명</a:t>
            </a:r>
            <a:r>
              <a:rPr lang="en-US" altLang="ko-KR" sz="1100" spc="-7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1100" spc="-7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서류 발급</a:t>
            </a:r>
            <a:r>
              <a:rPr kumimoji="0" lang="en-US" altLang="ko-KR" sz="1100" spc="-7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kumimoji="0" lang="ko-KR" altLang="en-US" sz="1100" spc="-7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인증 </a:t>
            </a:r>
            <a:endParaRPr kumimoji="0" lang="en-US" altLang="ko-KR" sz="1100" spc="-7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indent="-457200">
              <a:defRPr/>
            </a:pPr>
            <a:r>
              <a:rPr lang="en-US" altLang="ko-KR" sz="1100" spc="-7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    </a:t>
            </a:r>
            <a:r>
              <a:rPr kumimoji="0" lang="ko-KR" altLang="en-US" sz="1100" b="1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유효기간 연장</a:t>
            </a:r>
            <a:r>
              <a:rPr kumimoji="0" lang="en-US" altLang="ko-KR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ko-KR" altLang="en-US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식품 및 축산물 중 자율업종</a:t>
            </a:r>
            <a:r>
              <a:rPr kumimoji="0" lang="en-US" altLang="ko-KR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ko-KR" altLang="en-US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농장 포함</a:t>
            </a:r>
            <a:r>
              <a:rPr kumimoji="0" lang="en-US" altLang="ko-KR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))</a:t>
            </a:r>
          </a:p>
          <a:p>
            <a:pPr indent="-457200"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</a:t>
            </a:r>
            <a:r>
              <a:rPr lang="en-US" altLang="ko-KR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조사평가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축산물 중 자율업종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kumimoji="0"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indent="-457200"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HACCP </a:t>
            </a:r>
            <a:r>
              <a:rPr lang="ko-KR" altLang="en-US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기술지원</a:t>
            </a:r>
            <a:endParaRPr kumimoji="0" lang="en-US" altLang="ko-KR" sz="1100" b="1" dirty="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  <a:p>
            <a:pPr indent="-457200"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HACCP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전문인력 양성 및 교육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훈련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indent="-457200"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공정별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품목별 위해요소의 분석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식품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indent="-457200"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HACCP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관련 정보 수집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제공 및 홍보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indent="-457200"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HACCP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관련 조사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연구사업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indent="-457200"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HACCP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관련 위탁사업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 indent="-457200"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HACCP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정기심사 및 운용수준 검증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사료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           </a:t>
            </a:r>
          </a:p>
        </p:txBody>
      </p:sp>
      <p:cxnSp>
        <p:nvCxnSpPr>
          <p:cNvPr id="43" name="직선 연결선 45"/>
          <p:cNvCxnSpPr>
            <a:stCxn id="38" idx="0"/>
            <a:endCxn id="40" idx="1"/>
          </p:cNvCxnSpPr>
          <p:nvPr/>
        </p:nvCxnSpPr>
        <p:spPr bwMode="auto">
          <a:xfrm rot="5400000" flipH="1" flipV="1">
            <a:off x="2586561" y="2337907"/>
            <a:ext cx="243007" cy="1260789"/>
          </a:xfrm>
          <a:prstGeom prst="bentConnector2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5"/>
          <p:cNvCxnSpPr>
            <a:stCxn id="40" idx="3"/>
          </p:cNvCxnSpPr>
          <p:nvPr/>
        </p:nvCxnSpPr>
        <p:spPr bwMode="auto">
          <a:xfrm>
            <a:off x="5624460" y="2846798"/>
            <a:ext cx="1179788" cy="6138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모서리가 둥근 직사각형 44"/>
          <p:cNvSpPr/>
          <p:nvPr/>
        </p:nvSpPr>
        <p:spPr bwMode="auto">
          <a:xfrm>
            <a:off x="5930579" y="3089805"/>
            <a:ext cx="1850400" cy="30292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spc="-15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지방식품의약품안전청</a:t>
            </a:r>
            <a:endParaRPr kumimoji="0" lang="ko-KR" altLang="en-US" sz="1400" spc="-15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6" name="사각형 설명선 45"/>
          <p:cNvSpPr/>
          <p:nvPr/>
        </p:nvSpPr>
        <p:spPr bwMode="auto">
          <a:xfrm>
            <a:off x="5930579" y="3529894"/>
            <a:ext cx="1849150" cy="1004399"/>
          </a:xfrm>
          <a:prstGeom prst="wedgeRectCallout">
            <a:avLst>
              <a:gd name="adj1" fmla="val -33612"/>
              <a:gd name="adj2" fmla="val -62696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인증취소 및 시정명령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en-US" altLang="ko-KR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조사</a:t>
            </a:r>
            <a:r>
              <a:rPr lang="en-US" altLang="ko-KR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평가</a:t>
            </a:r>
            <a:endParaRPr lang="en-US" altLang="ko-KR" sz="1100" b="1" dirty="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en-US" altLang="ko-KR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100" b="1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식품</a:t>
            </a:r>
            <a:r>
              <a:rPr lang="en-US" altLang="ko-KR" sz="1100" b="1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100" b="1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유가공업</a:t>
            </a:r>
            <a:r>
              <a:rPr lang="en-US" altLang="ko-KR" sz="1100" b="1" spc="-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100" b="1" spc="-100" dirty="0" err="1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알가공업</a:t>
            </a:r>
            <a:r>
              <a:rPr lang="en-US" altLang="ko-KR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>
              <a:defRPr/>
            </a:pPr>
            <a:r>
              <a:rPr lang="en-US" altLang="ko-KR" sz="1050" spc="-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    *  </a:t>
            </a:r>
            <a:r>
              <a:rPr lang="ko-KR" altLang="en-US" sz="1050" spc="-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도축장</a:t>
            </a:r>
            <a:r>
              <a:rPr lang="en-US" altLang="ko-KR" sz="1050" spc="-2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050" spc="-200" dirty="0" err="1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집유장</a:t>
            </a:r>
            <a:r>
              <a:rPr lang="en-US" altLang="ko-KR" sz="1050" spc="-2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050" spc="-2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또는 농장 </a:t>
            </a:r>
            <a:r>
              <a:rPr lang="ko-KR" altLang="en-US" sz="1050" spc="-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제외</a:t>
            </a:r>
            <a:endParaRPr lang="en-US" altLang="ko-KR" sz="1050" spc="-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en-US" altLang="ko-KR" sz="1100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1100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운용검증</a:t>
            </a:r>
            <a:r>
              <a:rPr lang="en-US" altLang="ko-KR" sz="1100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100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출입</a:t>
            </a:r>
            <a:r>
              <a:rPr lang="en-US" altLang="ko-KR" sz="1100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조사</a:t>
            </a:r>
            <a:r>
              <a:rPr lang="en-US" altLang="ko-KR" sz="1100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>
              <a:defRPr/>
            </a:pPr>
            <a:r>
              <a:rPr lang="en-US" altLang="ko-KR" sz="11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영업자에 대한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조치</a:t>
            </a:r>
            <a:endParaRPr lang="en-US" altLang="ko-KR" sz="11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8" name="사각형 설명선 47"/>
          <p:cNvSpPr/>
          <p:nvPr/>
        </p:nvSpPr>
        <p:spPr bwMode="auto">
          <a:xfrm>
            <a:off x="243846" y="5658421"/>
            <a:ext cx="1720046" cy="917420"/>
          </a:xfrm>
          <a:prstGeom prst="wedgeRectCallout">
            <a:avLst>
              <a:gd name="adj1" fmla="val -33347"/>
              <a:gd name="adj2" fmla="val -62018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·HACCP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운영검증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   (</a:t>
            </a:r>
            <a:r>
              <a:rPr lang="ko-KR" altLang="en-US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도축장</a:t>
            </a:r>
            <a:r>
              <a:rPr lang="en-US" altLang="ko-KR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농장</a:t>
            </a:r>
            <a:r>
              <a:rPr lang="en-US" altLang="ko-KR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집유장</a:t>
            </a:r>
            <a:r>
              <a:rPr lang="en-US" altLang="ko-KR" sz="1100" spc="-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행정처분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(HACCP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농장</a:t>
            </a: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en-US" altLang="ko-KR" sz="1100" b="1" spc="-15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1100" b="1" spc="-15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적정성 조사</a:t>
            </a:r>
            <a:r>
              <a:rPr lang="en-US" altLang="ko-KR" sz="1100" b="1" spc="-15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b="1" spc="-15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평가</a:t>
            </a:r>
            <a:endParaRPr lang="en-US" altLang="ko-KR" sz="1100" b="1" spc="-150" dirty="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  (</a:t>
            </a:r>
            <a:r>
              <a:rPr lang="ko-KR" altLang="en-US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도축장</a:t>
            </a:r>
            <a:r>
              <a:rPr lang="en-US" altLang="ko-KR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100" b="1" dirty="0" err="1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집유장</a:t>
            </a:r>
            <a:r>
              <a:rPr lang="en-US" altLang="ko-KR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</p:txBody>
      </p:sp>
      <p:cxnSp>
        <p:nvCxnSpPr>
          <p:cNvPr id="49" name="직선 연결선 45"/>
          <p:cNvCxnSpPr>
            <a:stCxn id="39" idx="2"/>
            <a:endCxn id="42" idx="1"/>
          </p:cNvCxnSpPr>
          <p:nvPr/>
        </p:nvCxnSpPr>
        <p:spPr bwMode="auto">
          <a:xfrm rot="16200000" flipH="1">
            <a:off x="2282225" y="4800721"/>
            <a:ext cx="930046" cy="1350198"/>
          </a:xfrm>
          <a:prstGeom prst="bentConnector2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82"/>
          <p:cNvSpPr txBox="1"/>
          <p:nvPr/>
        </p:nvSpPr>
        <p:spPr>
          <a:xfrm>
            <a:off x="2228434" y="5919663"/>
            <a:ext cx="123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위탁</a:t>
            </a:r>
            <a:endParaRPr lang="en-US" altLang="ko-KR" sz="1200" dirty="0" smtClean="0">
              <a:latin typeface="휴먼모음T" pitchFamily="18" charset="-127"/>
              <a:ea typeface="휴먼모음T" pitchFamily="18" charset="-127"/>
            </a:endParaRPr>
          </a:p>
          <a:p>
            <a:pPr algn="ctr"/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농장인증업무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1" name="직선 연결선 50"/>
          <p:cNvCxnSpPr/>
          <p:nvPr/>
        </p:nvCxnSpPr>
        <p:spPr>
          <a:xfrm>
            <a:off x="6820755" y="2846798"/>
            <a:ext cx="0" cy="236333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모서리가 둥근 직사각형 51"/>
          <p:cNvSpPr/>
          <p:nvPr/>
        </p:nvSpPr>
        <p:spPr bwMode="auto">
          <a:xfrm>
            <a:off x="216568" y="5233802"/>
            <a:ext cx="1430010" cy="29562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spc="-25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농림축산검역본부</a:t>
            </a:r>
            <a:endParaRPr kumimoji="0" lang="ko-KR" altLang="en-US" sz="1400" spc="-25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53" name="직선 연결선 45"/>
          <p:cNvCxnSpPr/>
          <p:nvPr/>
        </p:nvCxnSpPr>
        <p:spPr bwMode="auto">
          <a:xfrm rot="5400000" flipH="1" flipV="1">
            <a:off x="-43192" y="4043038"/>
            <a:ext cx="1949535" cy="431999"/>
          </a:xfrm>
          <a:prstGeom prst="bentConnector3">
            <a:avLst>
              <a:gd name="adj1" fmla="val 101453"/>
            </a:avLst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86"/>
          <p:cNvSpPr txBox="1"/>
          <p:nvPr/>
        </p:nvSpPr>
        <p:spPr>
          <a:xfrm>
            <a:off x="1555595" y="2777315"/>
            <a:ext cx="52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위탁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6" name="TextBox 187"/>
          <p:cNvSpPr txBox="1"/>
          <p:nvPr/>
        </p:nvSpPr>
        <p:spPr>
          <a:xfrm>
            <a:off x="4788967" y="4308853"/>
            <a:ext cx="522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위탁</a:t>
            </a:r>
            <a:endParaRPr lang="ko-KR" altLang="en-US" sz="12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7" name="사각형 설명선 56"/>
          <p:cNvSpPr/>
          <p:nvPr/>
        </p:nvSpPr>
        <p:spPr bwMode="auto">
          <a:xfrm>
            <a:off x="3367033" y="3118400"/>
            <a:ext cx="2286000" cy="1104329"/>
          </a:xfrm>
          <a:prstGeom prst="wedgeRectCallout">
            <a:avLst>
              <a:gd name="adj1" fmla="val -33697"/>
              <a:gd name="adj2" fmla="val -60094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kumimoji="0" lang="ko-KR" altLang="en-US" sz="11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en-US" altLang="ko-KR" sz="1100" b="1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kumimoji="0" lang="ko-KR" altLang="en-US" sz="1100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종합대책수립 </a:t>
            </a:r>
            <a:endParaRPr kumimoji="0" lang="en-US" altLang="ko-KR" sz="1100" b="1" dirty="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</a:t>
            </a:r>
            <a:r>
              <a:rPr lang="ko-KR" altLang="en-US" sz="1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식품위생법 및 축산물위생관리     </a:t>
            </a:r>
            <a:endParaRPr lang="en-US" altLang="ko-KR" sz="1100" dirty="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ko-KR" altLang="en-US" sz="11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법령 총괄</a:t>
            </a:r>
            <a:endParaRPr kumimoji="0" lang="en-US" altLang="ko-KR" sz="1100" b="1" dirty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HACCP </a:t>
            </a:r>
            <a:r>
              <a:rPr kumimoji="0"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의무적용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사업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재정 및 기술지원 사업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 HACCP</a:t>
            </a:r>
            <a:r>
              <a:rPr lang="ko-KR" altLang="en-US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제도 대국민 홍보 사업</a:t>
            </a:r>
            <a:endParaRPr lang="en-US" altLang="ko-KR" sz="11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61" name="직선 연결선 60"/>
          <p:cNvCxnSpPr/>
          <p:nvPr/>
        </p:nvCxnSpPr>
        <p:spPr>
          <a:xfrm>
            <a:off x="4644008" y="4250218"/>
            <a:ext cx="0" cy="355298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모서리가 둥근 직사각형 65"/>
          <p:cNvSpPr/>
          <p:nvPr/>
        </p:nvSpPr>
        <p:spPr bwMode="auto">
          <a:xfrm>
            <a:off x="7122760" y="5100964"/>
            <a:ext cx="1850400" cy="30292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spc="-15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국립수산물품질관리원</a:t>
            </a:r>
            <a:endParaRPr kumimoji="0" lang="ko-KR" altLang="en-US" sz="1400" spc="-15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7" name="사각형 설명선 66"/>
          <p:cNvSpPr/>
          <p:nvPr/>
        </p:nvSpPr>
        <p:spPr bwMode="auto">
          <a:xfrm>
            <a:off x="7122760" y="5605019"/>
            <a:ext cx="1849150" cy="1116000"/>
          </a:xfrm>
          <a:prstGeom prst="wedgeRectCallout">
            <a:avLst>
              <a:gd name="adj1" fmla="val -33612"/>
              <a:gd name="adj2" fmla="val -62696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ko-KR" sz="11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적합여부 조사</a:t>
            </a:r>
            <a:r>
              <a:rPr lang="en-US" altLang="ko-KR" sz="1200" b="1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평가</a:t>
            </a:r>
            <a:endParaRPr lang="en-US" altLang="ko-KR" sz="120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200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위생관리에 관한 사항의 </a:t>
            </a:r>
            <a:endParaRPr lang="en-US" altLang="ko-KR" sz="1200" spc="-15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    </a:t>
            </a:r>
            <a:r>
              <a:rPr lang="ko-KR" altLang="en-US" sz="1200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보고 명령 및 이의 접수</a:t>
            </a:r>
          </a:p>
        </p:txBody>
      </p:sp>
      <p:sp>
        <p:nvSpPr>
          <p:cNvPr id="68" name="모서리가 둥근 직사각형 67"/>
          <p:cNvSpPr/>
          <p:nvPr/>
        </p:nvSpPr>
        <p:spPr bwMode="auto">
          <a:xfrm>
            <a:off x="7122760" y="4715872"/>
            <a:ext cx="1850400" cy="30292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spc="-150" dirty="0" smtClean="0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t>해양수산부</a:t>
            </a:r>
            <a:endParaRPr kumimoji="0" lang="ko-KR" altLang="en-US" sz="1400" spc="-150" dirty="0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2" name="모서리가 접힌 도형 71"/>
          <p:cNvSpPr/>
          <p:nvPr/>
        </p:nvSpPr>
        <p:spPr>
          <a:xfrm>
            <a:off x="6698914" y="1207237"/>
            <a:ext cx="2376000" cy="81223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4" name="TextBox 32"/>
          <p:cNvSpPr txBox="1"/>
          <p:nvPr/>
        </p:nvSpPr>
        <p:spPr>
          <a:xfrm>
            <a:off x="5859310" y="138252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200" b="1" dirty="0" smtClean="0">
                <a:solidFill>
                  <a:srgbClr val="FFFFFF"/>
                </a:solidFill>
                <a:latin typeface="휴먼모음T" pitchFamily="18" charset="-127"/>
                <a:ea typeface="휴먼모음T" pitchFamily="18" charset="-127"/>
              </a:rPr>
              <a:t>수산물</a:t>
            </a:r>
            <a:endParaRPr lang="en-US" altLang="ko-KR" sz="1200" b="1" dirty="0" smtClean="0">
              <a:solidFill>
                <a:srgbClr val="FFFFFF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/>
            <a:r>
              <a:rPr lang="en-US" altLang="ko-KR" sz="1200" b="1" dirty="0" smtClean="0">
                <a:solidFill>
                  <a:srgbClr val="FFFFFF"/>
                </a:solidFill>
                <a:latin typeface="휴먼모음T" pitchFamily="18" charset="-127"/>
                <a:ea typeface="휴먼모음T" pitchFamily="18" charset="-127"/>
              </a:rPr>
              <a:t>HACCP</a:t>
            </a:r>
            <a:endParaRPr lang="ko-KR" altLang="en-US" sz="1200" b="1" dirty="0">
              <a:solidFill>
                <a:srgbClr val="FFFF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5" name="TextBox 34"/>
          <p:cNvSpPr txBox="1"/>
          <p:nvPr/>
        </p:nvSpPr>
        <p:spPr>
          <a:xfrm>
            <a:off x="6731026" y="1186312"/>
            <a:ext cx="2359184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050" spc="-150" dirty="0" smtClean="0">
                <a:latin typeface="휴먼모음T" pitchFamily="18" charset="-127"/>
                <a:ea typeface="휴먼모음T" pitchFamily="18" charset="-127"/>
              </a:rPr>
              <a:t>농수산물품질관리법</a:t>
            </a:r>
            <a:r>
              <a:rPr lang="en-US" altLang="ko-KR" sz="1050" spc="-15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050" spc="-150" dirty="0" smtClean="0"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1050" spc="-150" dirty="0" smtClean="0">
                <a:latin typeface="휴먼모음T" pitchFamily="18" charset="-127"/>
                <a:ea typeface="휴먼모음T" pitchFamily="18" charset="-127"/>
              </a:rPr>
              <a:t>70</a:t>
            </a:r>
            <a:r>
              <a:rPr lang="ko-KR" altLang="en-US" sz="105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r>
              <a:rPr lang="en-US" altLang="ko-KR" sz="1050" spc="-15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050" spc="-150" dirty="0" smtClean="0">
                <a:latin typeface="휴먼모음T" pitchFamily="18" charset="-127"/>
                <a:ea typeface="휴먼모음T" pitchFamily="18" charset="-127"/>
              </a:rPr>
              <a:t>제 </a:t>
            </a:r>
            <a:r>
              <a:rPr lang="en-US" altLang="ko-KR" sz="1050" spc="-150" dirty="0" smtClean="0">
                <a:latin typeface="휴먼모음T" pitchFamily="18" charset="-127"/>
                <a:ea typeface="휴먼모음T" pitchFamily="18" charset="-127"/>
              </a:rPr>
              <a:t>74</a:t>
            </a:r>
            <a:r>
              <a:rPr lang="ko-KR" altLang="en-US" sz="1050" spc="-150" dirty="0" smtClean="0">
                <a:latin typeface="휴먼모음T" pitchFamily="18" charset="-127"/>
                <a:ea typeface="휴먼모음T" pitchFamily="18" charset="-127"/>
              </a:rPr>
              <a:t>조 제</a:t>
            </a:r>
            <a:r>
              <a:rPr lang="en-US" altLang="ko-KR" sz="1050" spc="-150" dirty="0" smtClean="0">
                <a:latin typeface="휴먼모음T" pitchFamily="18" charset="-127"/>
                <a:ea typeface="휴먼모음T" pitchFamily="18" charset="-127"/>
              </a:rPr>
              <a:t>76</a:t>
            </a:r>
            <a:r>
              <a:rPr lang="ko-KR" altLang="en-US" sz="105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endParaRPr lang="en-US" altLang="ko-KR" sz="1050" spc="-150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동법 시행령 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42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endParaRPr lang="en-US" altLang="ko-KR" sz="1100" spc="-150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동법 시행규칙 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85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88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~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1100" spc="-150" dirty="0" smtClean="0">
                <a:latin typeface="휴먼모음T" pitchFamily="18" charset="-127"/>
                <a:ea typeface="휴먼모음T" pitchFamily="18" charset="-127"/>
              </a:rPr>
              <a:t>90</a:t>
            </a:r>
            <a:r>
              <a:rPr lang="ko-KR" altLang="en-US" sz="1100" spc="-150" dirty="0" smtClean="0">
                <a:latin typeface="휴먼모음T" pitchFamily="18" charset="-127"/>
                <a:ea typeface="휴먼모음T" pitchFamily="18" charset="-127"/>
              </a:rPr>
              <a:t>조</a:t>
            </a:r>
            <a:endParaRPr lang="ko-KR" altLang="en-US" sz="1100" spc="-150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60" name="그룹 59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70" name="직사각형 69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 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인증체계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슬라이드 번호 개체 틀 3"/>
          <p:cNvSpPr txBox="1">
            <a:spLocks/>
          </p:cNvSpPr>
          <p:nvPr/>
        </p:nvSpPr>
        <p:spPr>
          <a:xfrm>
            <a:off x="6876256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40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672" y="836712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인증 등 민원신청 방법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자세한 사항 </a:t>
            </a:r>
            <a:r>
              <a:rPr lang="ko-KR" alt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인증원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홈페이지 참고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 ○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해당 지원 신청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강릉지역은 서울지원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제주지역은 광주지원에 신청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en-US" altLang="ko-KR" sz="1600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방문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우편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팩스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이메일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통합관리시스템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축산물만 운영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신청</a:t>
            </a:r>
            <a:endParaRPr lang="en-US" altLang="ko-KR" sz="1600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" name="그룹 46"/>
          <p:cNvGrpSpPr/>
          <p:nvPr/>
        </p:nvGrpSpPr>
        <p:grpSpPr>
          <a:xfrm>
            <a:off x="910672" y="2428868"/>
            <a:ext cx="7474838" cy="4157052"/>
            <a:chOff x="200634" y="2643182"/>
            <a:chExt cx="7474838" cy="4157052"/>
          </a:xfrm>
        </p:grpSpPr>
        <p:grpSp>
          <p:nvGrpSpPr>
            <p:cNvPr id="3" name="그룹 22"/>
            <p:cNvGrpSpPr/>
            <p:nvPr/>
          </p:nvGrpSpPr>
          <p:grpSpPr>
            <a:xfrm>
              <a:off x="2561202" y="2934084"/>
              <a:ext cx="2626444" cy="3866150"/>
              <a:chOff x="1714480" y="2357430"/>
              <a:chExt cx="2197816" cy="3235206"/>
            </a:xfrm>
          </p:grpSpPr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480" y="2357430"/>
                <a:ext cx="2197816" cy="3235206"/>
              </a:xfrm>
              <a:prstGeom prst="rect">
                <a:avLst/>
              </a:prstGeom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5" name="타원 14"/>
              <p:cNvSpPr/>
              <p:nvPr/>
            </p:nvSpPr>
            <p:spPr>
              <a:xfrm>
                <a:off x="3428992" y="4572008"/>
                <a:ext cx="142876" cy="142876"/>
              </a:xfrm>
              <a:prstGeom prst="ellipse">
                <a:avLst/>
              </a:prstGeom>
              <a:solidFill>
                <a:srgbClr val="2D2E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16" name="타원 15"/>
              <p:cNvSpPr/>
              <p:nvPr/>
            </p:nvSpPr>
            <p:spPr>
              <a:xfrm>
                <a:off x="2214546" y="4572008"/>
                <a:ext cx="142876" cy="142876"/>
              </a:xfrm>
              <a:prstGeom prst="ellipse">
                <a:avLst/>
              </a:prstGeom>
              <a:solidFill>
                <a:srgbClr val="2D2E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17" name="타원 16"/>
              <p:cNvSpPr/>
              <p:nvPr/>
            </p:nvSpPr>
            <p:spPr>
              <a:xfrm>
                <a:off x="2428860" y="3000372"/>
                <a:ext cx="142876" cy="142876"/>
              </a:xfrm>
              <a:prstGeom prst="ellipse">
                <a:avLst/>
              </a:prstGeom>
              <a:solidFill>
                <a:srgbClr val="2D2E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18" name="타원 17"/>
              <p:cNvSpPr/>
              <p:nvPr/>
            </p:nvSpPr>
            <p:spPr>
              <a:xfrm>
                <a:off x="3355412" y="2831357"/>
                <a:ext cx="142876" cy="142876"/>
              </a:xfrm>
              <a:prstGeom prst="ellipse">
                <a:avLst/>
              </a:prstGeom>
              <a:solidFill>
                <a:srgbClr val="2D2E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19" name="타원 18"/>
              <p:cNvSpPr/>
              <p:nvPr/>
            </p:nvSpPr>
            <p:spPr>
              <a:xfrm>
                <a:off x="1812045" y="5420555"/>
                <a:ext cx="142876" cy="142876"/>
              </a:xfrm>
              <a:prstGeom prst="ellipse">
                <a:avLst/>
              </a:prstGeom>
              <a:solidFill>
                <a:srgbClr val="2D2E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20" name="타원 19"/>
              <p:cNvSpPr/>
              <p:nvPr/>
            </p:nvSpPr>
            <p:spPr>
              <a:xfrm>
                <a:off x="2580445" y="3911648"/>
                <a:ext cx="142876" cy="142876"/>
              </a:xfrm>
              <a:prstGeom prst="ellipse">
                <a:avLst/>
              </a:prstGeom>
              <a:solidFill>
                <a:srgbClr val="2D2E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21" name="타원 20"/>
              <p:cNvSpPr/>
              <p:nvPr/>
            </p:nvSpPr>
            <p:spPr>
              <a:xfrm>
                <a:off x="3221416" y="4086727"/>
                <a:ext cx="142876" cy="142876"/>
              </a:xfrm>
              <a:prstGeom prst="ellipse">
                <a:avLst/>
              </a:prstGeom>
              <a:solidFill>
                <a:srgbClr val="2D2E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22" name="타원 21"/>
              <p:cNvSpPr/>
              <p:nvPr/>
            </p:nvSpPr>
            <p:spPr>
              <a:xfrm>
                <a:off x="2437569" y="3214686"/>
                <a:ext cx="142876" cy="142876"/>
              </a:xfrm>
              <a:prstGeom prst="ellipse">
                <a:avLst/>
              </a:prstGeom>
              <a:solidFill>
                <a:srgbClr val="2D2E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sp>
          <p:nvSpPr>
            <p:cNvPr id="24" name="설명선 2 23"/>
            <p:cNvSpPr/>
            <p:nvPr/>
          </p:nvSpPr>
          <p:spPr bwMode="auto">
            <a:xfrm flipH="1">
              <a:off x="588831" y="4237386"/>
              <a:ext cx="2177976" cy="500066"/>
            </a:xfrm>
            <a:prstGeom prst="borderCallout2">
              <a:avLst>
                <a:gd name="adj1" fmla="val 20010"/>
                <a:gd name="adj2" fmla="val -3821"/>
                <a:gd name="adj3" fmla="val 21270"/>
                <a:gd name="adj4" fmla="val -18217"/>
                <a:gd name="adj5" fmla="val 111240"/>
                <a:gd name="adj6" fmla="val -39033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5774" y="4224707"/>
              <a:ext cx="2156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대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전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지원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)042-251-1169</a:t>
              </a:r>
            </a:p>
            <a:p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대전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세종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충북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충남</a:t>
              </a:r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29" name="설명선 2 28"/>
            <p:cNvSpPr/>
            <p:nvPr/>
          </p:nvSpPr>
          <p:spPr bwMode="auto">
            <a:xfrm flipH="1">
              <a:off x="203748" y="5032113"/>
              <a:ext cx="2177976" cy="500066"/>
            </a:xfrm>
            <a:prstGeom prst="borderCallout2">
              <a:avLst>
                <a:gd name="adj1" fmla="val 20010"/>
                <a:gd name="adj2" fmla="val -3821"/>
                <a:gd name="adj3" fmla="val 21270"/>
                <a:gd name="adj4" fmla="val -18217"/>
                <a:gd name="adj5" fmla="val 111240"/>
                <a:gd name="adj6" fmla="val -39033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0691" y="5019434"/>
              <a:ext cx="2156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광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주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지원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)062-222-5201</a:t>
              </a:r>
            </a:p>
            <a:p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광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주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전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북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전남</a:t>
              </a:r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2" name="설명선 2 31"/>
            <p:cNvSpPr/>
            <p:nvPr/>
          </p:nvSpPr>
          <p:spPr bwMode="auto">
            <a:xfrm flipH="1">
              <a:off x="214282" y="6063708"/>
              <a:ext cx="2014116" cy="500066"/>
            </a:xfrm>
            <a:prstGeom prst="borderCallout2">
              <a:avLst>
                <a:gd name="adj1" fmla="val 20010"/>
                <a:gd name="adj2" fmla="val -3821"/>
                <a:gd name="adj3" fmla="val 21270"/>
                <a:gd name="adj4" fmla="val -18217"/>
                <a:gd name="adj5" fmla="val 97594"/>
                <a:gd name="adj6" fmla="val -22770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0634" y="6044911"/>
              <a:ext cx="207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제주출장소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  <a:r>
                <a:rPr lang="ko-KR" altLang="en-US" sz="1400" spc="-1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광주지원 신청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제주</a:t>
              </a:r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4" name="설명선 2 33"/>
            <p:cNvSpPr/>
            <p:nvPr/>
          </p:nvSpPr>
          <p:spPr bwMode="auto">
            <a:xfrm flipH="1">
              <a:off x="400072" y="3495113"/>
              <a:ext cx="2177976" cy="500066"/>
            </a:xfrm>
            <a:prstGeom prst="borderCallout2">
              <a:avLst>
                <a:gd name="adj1" fmla="val 20010"/>
                <a:gd name="adj2" fmla="val -3821"/>
                <a:gd name="adj3" fmla="val 21270"/>
                <a:gd name="adj4" fmla="val -18217"/>
                <a:gd name="adj5" fmla="val 97594"/>
                <a:gd name="adj6" fmla="val -38406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07015" y="3482434"/>
              <a:ext cx="2156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경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인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지원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)031-390-5200</a:t>
              </a:r>
            </a:p>
            <a:p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인천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경기 남부</a:t>
              </a:r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7" name="설명선 2 36"/>
            <p:cNvSpPr/>
            <p:nvPr/>
          </p:nvSpPr>
          <p:spPr bwMode="auto">
            <a:xfrm flipH="1">
              <a:off x="393760" y="2655861"/>
              <a:ext cx="2177976" cy="500066"/>
            </a:xfrm>
            <a:prstGeom prst="borderCallout2">
              <a:avLst>
                <a:gd name="adj1" fmla="val 20010"/>
                <a:gd name="adj2" fmla="val -3821"/>
                <a:gd name="adj3" fmla="val 21270"/>
                <a:gd name="adj4" fmla="val -18217"/>
                <a:gd name="adj5" fmla="val 209491"/>
                <a:gd name="adj6" fmla="val -42166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0703" y="2643182"/>
              <a:ext cx="2156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서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울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지원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)02-860-6900</a:t>
              </a:r>
            </a:p>
            <a:p>
              <a:r>
                <a:rPr lang="ko-KR" altLang="en-US" sz="1400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서울</a:t>
              </a:r>
              <a:r>
                <a:rPr lang="en-US" altLang="ko-KR" sz="1400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경기 북부</a:t>
              </a:r>
              <a:r>
                <a:rPr lang="en-US" altLang="ko-KR" sz="1400" spc="-100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1)</a:t>
              </a:r>
              <a:r>
                <a:rPr lang="en-US" altLang="ko-KR" sz="1400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spc="-1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강원 일부</a:t>
              </a:r>
              <a:r>
                <a:rPr lang="en-US" altLang="ko-KR" sz="1400" spc="-100" baseline="30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2)</a:t>
              </a:r>
            </a:p>
          </p:txBody>
        </p:sp>
        <p:sp>
          <p:nvSpPr>
            <p:cNvPr id="41" name="설명선 2 40"/>
            <p:cNvSpPr/>
            <p:nvPr/>
          </p:nvSpPr>
          <p:spPr bwMode="auto">
            <a:xfrm>
              <a:off x="5133363" y="2795539"/>
              <a:ext cx="2177976" cy="500066"/>
            </a:xfrm>
            <a:prstGeom prst="borderCallout2">
              <a:avLst>
                <a:gd name="adj1" fmla="val 20010"/>
                <a:gd name="adj2" fmla="val -3821"/>
                <a:gd name="adj3" fmla="val 21270"/>
                <a:gd name="adj4" fmla="val -18217"/>
                <a:gd name="adj5" fmla="val 142214"/>
                <a:gd name="adj6" fmla="val -23550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flipH="1">
              <a:off x="5140306" y="2782860"/>
              <a:ext cx="21567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강릉출장소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서울지원 신청</a:t>
              </a:r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강원</a:t>
              </a:r>
              <a:r>
                <a:rPr lang="en-US" altLang="ko-KR" sz="8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850" dirty="0" smtClean="0">
                  <a:latin typeface="휴먼모음T" pitchFamily="18" charset="-127"/>
                  <a:ea typeface="휴먼모음T" pitchFamily="18" charset="-127"/>
                </a:rPr>
                <a:t>서울지원 강원도 일부 관할 지역 제외</a:t>
              </a:r>
              <a:r>
                <a:rPr lang="en-US" altLang="ko-KR" sz="850" dirty="0" smtClean="0">
                  <a:latin typeface="휴먼모음T" pitchFamily="18" charset="-127"/>
                  <a:ea typeface="휴먼모음T" pitchFamily="18" charset="-127"/>
                </a:rPr>
                <a:t>)</a:t>
              </a:r>
              <a:endParaRPr lang="ko-KR" altLang="en-US" sz="850" dirty="0" smtClean="0">
                <a:latin typeface="휴먼모음T" pitchFamily="18" charset="-127"/>
                <a:ea typeface="휴먼모음T" pitchFamily="18" charset="-127"/>
              </a:endParaRPr>
            </a:p>
            <a:p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3" name="설명선 2 42"/>
            <p:cNvSpPr/>
            <p:nvPr/>
          </p:nvSpPr>
          <p:spPr bwMode="auto">
            <a:xfrm>
              <a:off x="5170800" y="3942714"/>
              <a:ext cx="2177976" cy="500066"/>
            </a:xfrm>
            <a:prstGeom prst="borderCallout2">
              <a:avLst>
                <a:gd name="adj1" fmla="val 20010"/>
                <a:gd name="adj2" fmla="val -3821"/>
                <a:gd name="adj3" fmla="val 21270"/>
                <a:gd name="adj4" fmla="val -18217"/>
                <a:gd name="adj5" fmla="val 214666"/>
                <a:gd name="adj6" fmla="val -31868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flipH="1">
              <a:off x="5173998" y="3929066"/>
              <a:ext cx="2156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대구지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원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)053-950-1500</a:t>
              </a:r>
            </a:p>
            <a:p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대구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경북</a:t>
              </a:r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5" name="설명선 2 44"/>
            <p:cNvSpPr/>
            <p:nvPr/>
          </p:nvSpPr>
          <p:spPr bwMode="auto">
            <a:xfrm>
              <a:off x="5497496" y="4728532"/>
              <a:ext cx="2177976" cy="500066"/>
            </a:xfrm>
            <a:prstGeom prst="borderCallout2">
              <a:avLst>
                <a:gd name="adj1" fmla="val 20010"/>
                <a:gd name="adj2" fmla="val -3821"/>
                <a:gd name="adj3" fmla="val 21270"/>
                <a:gd name="adj4" fmla="val -18217"/>
                <a:gd name="adj5" fmla="val 174012"/>
                <a:gd name="adj6" fmla="val -34020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flipH="1">
              <a:off x="5500694" y="4714884"/>
              <a:ext cx="21567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부</a:t>
              </a:r>
              <a:r>
                <a:rPr lang="ko-KR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산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지원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)051-933-0100</a:t>
              </a:r>
            </a:p>
            <a:p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부산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울산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경남</a:t>
              </a:r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7" name="그룹 39"/>
          <p:cNvGrpSpPr/>
          <p:nvPr/>
        </p:nvGrpSpPr>
        <p:grpSpPr>
          <a:xfrm>
            <a:off x="5976948" y="5041751"/>
            <a:ext cx="2786082" cy="1542247"/>
            <a:chOff x="6072198" y="5214950"/>
            <a:chExt cx="2786082" cy="1542247"/>
          </a:xfrm>
        </p:grpSpPr>
        <p:pic>
          <p:nvPicPr>
            <p:cNvPr id="36" name="그림 52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072198" y="5214950"/>
              <a:ext cx="2786082" cy="1542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6286512" y="5580766"/>
              <a:ext cx="24288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aseline="30000" dirty="0" smtClean="0">
                  <a:latin typeface="휴먼모음T" pitchFamily="18" charset="-127"/>
                  <a:ea typeface="휴먼모음T" pitchFamily="18" charset="-127"/>
                </a:rPr>
                <a:t>1)</a:t>
              </a:r>
              <a:r>
                <a:rPr lang="ko-KR" altLang="en-US" sz="1400" baseline="30000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400" spc="-150" dirty="0" smtClean="0">
                  <a:latin typeface="휴먼모음T" pitchFamily="18" charset="-127"/>
                  <a:ea typeface="휴먼모음T" pitchFamily="18" charset="-127"/>
                </a:rPr>
                <a:t>가평</a:t>
              </a:r>
              <a:r>
                <a:rPr lang="en-US" altLang="ko-KR" sz="1400" spc="-15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spc="-150" dirty="0" smtClean="0">
                  <a:latin typeface="휴먼모음T" pitchFamily="18" charset="-127"/>
                  <a:ea typeface="휴먼모음T" pitchFamily="18" charset="-127"/>
                </a:rPr>
                <a:t>고양</a:t>
              </a:r>
              <a:r>
                <a:rPr lang="en-US" altLang="ko-KR" sz="1400" spc="-15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spc="-150" dirty="0" smtClean="0">
                  <a:latin typeface="휴먼모음T" pitchFamily="18" charset="-127"/>
                  <a:ea typeface="휴먼모음T" pitchFamily="18" charset="-127"/>
                </a:rPr>
                <a:t>구리</a:t>
              </a:r>
              <a:r>
                <a:rPr lang="en-US" altLang="ko-KR" sz="1400" spc="-15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spc="-150" dirty="0" smtClean="0">
                  <a:latin typeface="휴먼모음T" pitchFamily="18" charset="-127"/>
                  <a:ea typeface="휴먼모음T" pitchFamily="18" charset="-127"/>
                </a:rPr>
                <a:t>남양주</a:t>
              </a:r>
              <a:r>
                <a:rPr lang="en-US" altLang="ko-KR" sz="1400" spc="-15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spc="-150" dirty="0" smtClean="0">
                  <a:latin typeface="휴먼모음T" pitchFamily="18" charset="-127"/>
                  <a:ea typeface="휴먼모음T" pitchFamily="18" charset="-127"/>
                </a:rPr>
                <a:t>동두천</a:t>
              </a:r>
              <a:r>
                <a:rPr lang="en-US" altLang="ko-KR" sz="14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</a:p>
            <a:p>
              <a:r>
                <a:rPr lang="ko-KR" altLang="en-US" sz="1400" dirty="0" smtClean="0">
                  <a:latin typeface="휴먼모음T" pitchFamily="18" charset="-127"/>
                  <a:ea typeface="휴먼모음T" pitchFamily="18" charset="-127"/>
                </a:rPr>
                <a:t>  </a:t>
              </a:r>
              <a:r>
                <a:rPr lang="ko-KR" altLang="en-US" sz="1400" spc="-100" dirty="0" smtClean="0">
                  <a:latin typeface="휴먼모음T" pitchFamily="18" charset="-127"/>
                  <a:ea typeface="휴먼모음T" pitchFamily="18" charset="-127"/>
                </a:rPr>
                <a:t>양주</a:t>
              </a:r>
              <a:r>
                <a:rPr lang="en-US" altLang="ko-KR" sz="1400" spc="-1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spc="-100" dirty="0" smtClean="0">
                  <a:latin typeface="휴먼모음T" pitchFamily="18" charset="-127"/>
                  <a:ea typeface="휴먼모음T" pitchFamily="18" charset="-127"/>
                </a:rPr>
                <a:t>연천</a:t>
              </a:r>
              <a:r>
                <a:rPr lang="en-US" altLang="ko-KR" sz="1400" spc="-1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spc="-100" dirty="0" smtClean="0">
                  <a:latin typeface="휴먼모음T" pitchFamily="18" charset="-127"/>
                  <a:ea typeface="휴먼모음T" pitchFamily="18" charset="-127"/>
                </a:rPr>
                <a:t>의정부</a:t>
              </a:r>
              <a:r>
                <a:rPr lang="en-US" altLang="ko-KR" sz="1400" spc="-1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spc="-100" dirty="0" smtClean="0">
                  <a:latin typeface="휴먼모음T" pitchFamily="18" charset="-127"/>
                  <a:ea typeface="휴먼모음T" pitchFamily="18" charset="-127"/>
                </a:rPr>
                <a:t>파주</a:t>
              </a:r>
              <a:r>
                <a:rPr lang="en-US" altLang="ko-KR" sz="1400" spc="-1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spc="-100" dirty="0" smtClean="0">
                  <a:latin typeface="휴먼모음T" pitchFamily="18" charset="-127"/>
                  <a:ea typeface="휴먼모음T" pitchFamily="18" charset="-127"/>
                </a:rPr>
                <a:t>포천</a:t>
              </a:r>
              <a:endParaRPr lang="en-US" altLang="ko-KR" sz="1400" spc="-100" dirty="0" smtClean="0">
                <a:latin typeface="휴먼모음T" pitchFamily="18" charset="-127"/>
                <a:ea typeface="휴먼모음T" pitchFamily="18" charset="-127"/>
              </a:endParaRPr>
            </a:p>
            <a:p>
              <a:r>
                <a:rPr lang="en-US" altLang="ko-KR" sz="1400" baseline="30000" dirty="0" smtClean="0">
                  <a:latin typeface="휴먼모음T" pitchFamily="18" charset="-127"/>
                  <a:ea typeface="휴먼모음T" pitchFamily="18" charset="-127"/>
                </a:rPr>
                <a:t>2) </a:t>
              </a:r>
              <a:r>
                <a:rPr lang="ko-KR" altLang="en-US" sz="1400" dirty="0" smtClean="0">
                  <a:latin typeface="휴먼모음T" pitchFamily="18" charset="-127"/>
                  <a:ea typeface="휴먼모음T" pitchFamily="18" charset="-127"/>
                </a:rPr>
                <a:t>양구</a:t>
              </a:r>
              <a:r>
                <a:rPr lang="en-US" altLang="ko-KR" sz="14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latin typeface="휴먼모음T" pitchFamily="18" charset="-127"/>
                  <a:ea typeface="휴먼모음T" pitchFamily="18" charset="-127"/>
                </a:rPr>
                <a:t>원주</a:t>
              </a:r>
              <a:r>
                <a:rPr lang="en-US" altLang="ko-KR" sz="14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latin typeface="휴먼모음T" pitchFamily="18" charset="-127"/>
                  <a:ea typeface="휴먼모음T" pitchFamily="18" charset="-127"/>
                </a:rPr>
                <a:t>인제</a:t>
              </a:r>
              <a:r>
                <a:rPr lang="en-US" altLang="ko-KR" sz="14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latin typeface="휴먼모음T" pitchFamily="18" charset="-127"/>
                  <a:ea typeface="휴먼모음T" pitchFamily="18" charset="-127"/>
                </a:rPr>
                <a:t>철원</a:t>
              </a:r>
              <a:r>
                <a:rPr lang="en-US" altLang="ko-KR" sz="14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latin typeface="휴먼모음T" pitchFamily="18" charset="-127"/>
                  <a:ea typeface="휴먼모음T" pitchFamily="18" charset="-127"/>
                </a:rPr>
                <a:t>춘천</a:t>
              </a:r>
              <a:r>
                <a:rPr lang="en-US" altLang="ko-KR" sz="1400" dirty="0" smtClean="0">
                  <a:latin typeface="휴먼모음T" pitchFamily="18" charset="-127"/>
                  <a:ea typeface="휴먼모음T" pitchFamily="18" charset="-127"/>
                </a:rPr>
                <a:t>,       </a:t>
              </a:r>
            </a:p>
            <a:p>
              <a:r>
                <a:rPr lang="en-US" altLang="ko-KR" sz="1400" dirty="0" smtClean="0">
                  <a:latin typeface="휴먼모음T" pitchFamily="18" charset="-127"/>
                  <a:ea typeface="휴먼모음T" pitchFamily="18" charset="-127"/>
                </a:rPr>
                <a:t>  </a:t>
              </a:r>
              <a:r>
                <a:rPr lang="ko-KR" altLang="en-US" sz="1400" dirty="0" smtClean="0">
                  <a:latin typeface="휴먼모음T" pitchFamily="18" charset="-127"/>
                  <a:ea typeface="휴먼모음T" pitchFamily="18" charset="-127"/>
                </a:rPr>
                <a:t>화천</a:t>
              </a:r>
              <a:r>
                <a:rPr lang="en-US" altLang="ko-KR" sz="14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latin typeface="휴먼모음T" pitchFamily="18" charset="-127"/>
                  <a:ea typeface="휴먼모음T" pitchFamily="18" charset="-127"/>
                </a:rPr>
                <a:t>홍천</a:t>
              </a:r>
              <a:r>
                <a:rPr lang="en-US" altLang="ko-KR" sz="14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400" dirty="0" smtClean="0">
                  <a:latin typeface="휴먼모음T" pitchFamily="18" charset="-127"/>
                  <a:ea typeface="휴먼모음T" pitchFamily="18" charset="-127"/>
                </a:rPr>
                <a:t>횡성</a:t>
              </a: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민원신청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41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672" y="908720"/>
            <a:ext cx="89543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□ 인증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연장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절차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식품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축산물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유통 포함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)·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농장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 · </a:t>
            </a:r>
            <a:r>
              <a:rPr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식품 </a:t>
            </a:r>
            <a:r>
              <a:rPr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식품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식품첨가물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제조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가공업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건강기능식품제조업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즉석판매제조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가공업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식품소분업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집단급식소식품판매업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, </a:t>
            </a:r>
          </a:p>
          <a:p>
            <a:pPr indent="1008000"/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집단급식소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기타식품판매업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식품접객업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위탁급식영업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),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도시락 제조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가공업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운반급식 포함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</a:rPr>
              <a:t>) </a:t>
            </a:r>
          </a:p>
          <a:p>
            <a:pPr indent="-180000"/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· </a:t>
            </a:r>
            <a:r>
              <a:rPr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축산물 </a:t>
            </a:r>
            <a:r>
              <a:rPr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400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축산물가공업</a:t>
            </a:r>
            <a:r>
              <a:rPr lang="en-US" altLang="ko-KR" sz="1400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식육포장처리업</a:t>
            </a:r>
            <a:r>
              <a:rPr lang="en-US" altLang="ko-KR" sz="1400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식육판매업</a:t>
            </a:r>
            <a:r>
              <a:rPr lang="en-US" altLang="ko-KR" sz="1400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축산물보관업</a:t>
            </a:r>
            <a:r>
              <a:rPr lang="en-US" altLang="ko-KR" sz="1400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spc="-5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축산물운반업</a:t>
            </a:r>
            <a:r>
              <a:rPr lang="en-US" altLang="ko-KR" sz="1400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spc="-5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식용란수집판매업</a:t>
            </a:r>
            <a:r>
              <a:rPr lang="en-US" altLang="ko-KR" sz="1400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식육즉석판매가공업</a:t>
            </a:r>
            <a:r>
              <a:rPr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</a:p>
          <a:p>
            <a:pPr indent="-180000"/>
            <a:r>
              <a:rPr lang="en-US" altLang="ko-KR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           </a:t>
            </a:r>
            <a:r>
              <a:rPr lang="ko-KR" altLang="en-US" sz="1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가축사육업</a:t>
            </a:r>
            <a:r>
              <a:rPr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종축업</a:t>
            </a:r>
            <a:r>
              <a:rPr lang="en-US" altLang="ko-KR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휴먼모음T" pitchFamily="18" charset="-127"/>
                <a:ea typeface="휴먼모음T" pitchFamily="18" charset="-127"/>
              </a:rPr>
              <a:t>부화업</a:t>
            </a:r>
            <a:endParaRPr lang="en-US" altLang="ko-KR" sz="1400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004110" y="2514860"/>
            <a:ext cx="2786082" cy="338834"/>
          </a:xfrm>
          <a:prstGeom prst="roundRect">
            <a:avLst/>
          </a:prstGeom>
          <a:solidFill>
            <a:srgbClr val="E3D689"/>
          </a:solidFill>
          <a:ln w="3175">
            <a:solidFill>
              <a:srgbClr val="D3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신청인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영업자 또는 농업인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16954" y="2525024"/>
            <a:ext cx="4176000" cy="338400"/>
          </a:xfrm>
          <a:prstGeom prst="roundRect">
            <a:avLst/>
          </a:prstGeom>
          <a:solidFill>
            <a:srgbClr val="80C6C6"/>
          </a:solidFill>
          <a:ln w="3175">
            <a:solidFill>
              <a:srgbClr val="489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한국식품안전관리인증원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" name="그룹 130"/>
          <p:cNvGrpSpPr>
            <a:grpSpLocks/>
          </p:cNvGrpSpPr>
          <p:nvPr/>
        </p:nvGrpSpPr>
        <p:grpSpPr bwMode="auto">
          <a:xfrm rot="5400000">
            <a:off x="2211500" y="2885744"/>
            <a:ext cx="320400" cy="374400"/>
            <a:chOff x="4972819" y="3854713"/>
            <a:chExt cx="284981" cy="338340"/>
          </a:xfrm>
        </p:grpSpPr>
        <p:sp>
          <p:nvSpPr>
            <p:cNvPr id="13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4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5" name="모서리가 둥근 직사각형 14"/>
          <p:cNvSpPr/>
          <p:nvPr/>
        </p:nvSpPr>
        <p:spPr>
          <a:xfrm>
            <a:off x="1004110" y="3260122"/>
            <a:ext cx="2786400" cy="669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신청서류 작성 및 제출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3" name="그룹 130"/>
          <p:cNvGrpSpPr>
            <a:grpSpLocks/>
          </p:cNvGrpSpPr>
          <p:nvPr/>
        </p:nvGrpSpPr>
        <p:grpSpPr bwMode="auto">
          <a:xfrm>
            <a:off x="4030846" y="3402360"/>
            <a:ext cx="320400" cy="374400"/>
            <a:chOff x="4972819" y="3854713"/>
            <a:chExt cx="284981" cy="338340"/>
          </a:xfrm>
        </p:grpSpPr>
        <p:sp>
          <p:nvSpPr>
            <p:cNvPr id="17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8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9" name="그룹 39"/>
          <p:cNvGrpSpPr/>
          <p:nvPr/>
        </p:nvGrpSpPr>
        <p:grpSpPr>
          <a:xfrm>
            <a:off x="4579208" y="3259484"/>
            <a:ext cx="4242138" cy="683264"/>
            <a:chOff x="4544704" y="2684126"/>
            <a:chExt cx="4242138" cy="683264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4544704" y="2688584"/>
              <a:ext cx="4176000" cy="668978"/>
            </a:xfrm>
            <a:prstGeom prst="roundRect">
              <a:avLst/>
            </a:prstGeom>
            <a:noFill/>
            <a:ln w="9525">
              <a:solidFill>
                <a:srgbClr val="2D2E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 </a:t>
              </a:r>
              <a:r>
                <a:rPr kumimoji="0" lang="ko-KR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kumimoji="0" lang="en-US" altLang="ko-KR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 </a:t>
              </a:r>
              <a:endParaRPr kumimoji="0"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cxnSp>
          <p:nvCxnSpPr>
            <p:cNvPr id="27" name="직선 연결선 26"/>
            <p:cNvCxnSpPr/>
            <p:nvPr/>
          </p:nvCxnSpPr>
          <p:spPr>
            <a:xfrm rot="5400000">
              <a:off x="4891736" y="3024972"/>
              <a:ext cx="648000" cy="1588"/>
            </a:xfrm>
            <a:prstGeom prst="line">
              <a:avLst/>
            </a:prstGeom>
            <a:ln cmpd="sng">
              <a:solidFill>
                <a:srgbClr val="2D2E3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214942" y="2684126"/>
              <a:ext cx="3571900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ko-KR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식품 </a:t>
              </a:r>
              <a:r>
                <a:rPr lang="en-US" altLang="ko-KR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: </a:t>
              </a:r>
              <a:r>
                <a:rPr lang="ko-KR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처리기한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인증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40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일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연장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60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일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</a:p>
            <a:p>
              <a:pPr lvl="0">
                <a:lnSpc>
                  <a:spcPct val="120000"/>
                </a:lnSpc>
                <a:defRPr/>
              </a:pPr>
              <a:r>
                <a:rPr lang="ko-KR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축산물 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: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처리기한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(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인증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60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일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, 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연장</a:t>
              </a:r>
              <a:r>
                <a:rPr lang="en-US" altLang="ko-KR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120</a:t>
              </a:r>
              <a:r>
                <a:rPr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일</a:t>
              </a:r>
              <a:r>
                <a:rPr lang="en-US" altLang="ko-KR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  <a:endParaRPr lang="en-US" altLang="ko-K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572000" y="2843848"/>
              <a:ext cx="656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접수</a:t>
              </a:r>
              <a:endParaRPr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54" name="모서리가 둥근 직사각형 53"/>
          <p:cNvSpPr/>
          <p:nvPr/>
        </p:nvSpPr>
        <p:spPr>
          <a:xfrm>
            <a:off x="4587556" y="4259616"/>
            <a:ext cx="4176000" cy="309694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서류검토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0" name="그룹 130"/>
          <p:cNvGrpSpPr>
            <a:grpSpLocks/>
          </p:cNvGrpSpPr>
          <p:nvPr/>
        </p:nvGrpSpPr>
        <p:grpSpPr bwMode="auto">
          <a:xfrm rot="5400000">
            <a:off x="6607922" y="3996808"/>
            <a:ext cx="180000" cy="216000"/>
            <a:chOff x="4972819" y="3854713"/>
            <a:chExt cx="284981" cy="338340"/>
          </a:xfrm>
        </p:grpSpPr>
        <p:sp>
          <p:nvSpPr>
            <p:cNvPr id="32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33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11" name="그룹 130"/>
          <p:cNvGrpSpPr>
            <a:grpSpLocks/>
          </p:cNvGrpSpPr>
          <p:nvPr/>
        </p:nvGrpSpPr>
        <p:grpSpPr bwMode="auto">
          <a:xfrm rot="5400000">
            <a:off x="5449580" y="4630560"/>
            <a:ext cx="180000" cy="216000"/>
            <a:chOff x="4972819" y="3854713"/>
            <a:chExt cx="284981" cy="338340"/>
          </a:xfrm>
        </p:grpSpPr>
        <p:sp>
          <p:nvSpPr>
            <p:cNvPr id="41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4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12" name="그룹 130"/>
          <p:cNvGrpSpPr>
            <a:grpSpLocks/>
          </p:cNvGrpSpPr>
          <p:nvPr/>
        </p:nvGrpSpPr>
        <p:grpSpPr bwMode="auto">
          <a:xfrm rot="5400000">
            <a:off x="7737282" y="4630560"/>
            <a:ext cx="180000" cy="216000"/>
            <a:chOff x="4972819" y="3854713"/>
            <a:chExt cx="284981" cy="338340"/>
          </a:xfrm>
        </p:grpSpPr>
        <p:sp>
          <p:nvSpPr>
            <p:cNvPr id="46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7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48" name="모서리가 둥근 직사각형 47"/>
          <p:cNvSpPr/>
          <p:nvPr/>
        </p:nvSpPr>
        <p:spPr>
          <a:xfrm>
            <a:off x="4642148" y="4902652"/>
            <a:ext cx="1800000" cy="309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서류적합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9" name="모서리가 둥근 직사각형 48"/>
          <p:cNvSpPr/>
          <p:nvPr/>
        </p:nvSpPr>
        <p:spPr>
          <a:xfrm>
            <a:off x="6933062" y="4902652"/>
            <a:ext cx="1800000" cy="309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서류미비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6" name="그룹 130"/>
          <p:cNvGrpSpPr>
            <a:grpSpLocks/>
          </p:cNvGrpSpPr>
          <p:nvPr/>
        </p:nvGrpSpPr>
        <p:grpSpPr bwMode="auto">
          <a:xfrm rot="5400000">
            <a:off x="5454880" y="5254634"/>
            <a:ext cx="180000" cy="216000"/>
            <a:chOff x="4972819" y="3854713"/>
            <a:chExt cx="284981" cy="338340"/>
          </a:xfrm>
        </p:grpSpPr>
        <p:sp>
          <p:nvSpPr>
            <p:cNvPr id="51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2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19" name="그룹 130"/>
          <p:cNvGrpSpPr>
            <a:grpSpLocks/>
          </p:cNvGrpSpPr>
          <p:nvPr/>
        </p:nvGrpSpPr>
        <p:grpSpPr bwMode="auto">
          <a:xfrm rot="5400000">
            <a:off x="7742582" y="5254634"/>
            <a:ext cx="180000" cy="216000"/>
            <a:chOff x="4972819" y="3854713"/>
            <a:chExt cx="284981" cy="338340"/>
          </a:xfrm>
        </p:grpSpPr>
        <p:sp>
          <p:nvSpPr>
            <p:cNvPr id="55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6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57" name="모서리가 둥근 직사각형 56"/>
          <p:cNvSpPr/>
          <p:nvPr/>
        </p:nvSpPr>
        <p:spPr>
          <a:xfrm>
            <a:off x="4647448" y="5526726"/>
            <a:ext cx="1800000" cy="309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현장조</a:t>
            </a:r>
            <a:r>
              <a: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사</a:t>
            </a:r>
          </a:p>
        </p:txBody>
      </p:sp>
      <p:sp>
        <p:nvSpPr>
          <p:cNvPr id="58" name="모서리가 둥근 직사각형 57"/>
          <p:cNvSpPr/>
          <p:nvPr/>
        </p:nvSpPr>
        <p:spPr>
          <a:xfrm>
            <a:off x="6938362" y="5526726"/>
            <a:ext cx="1800000" cy="309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보완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(15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일 이내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kumimoji="0"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0" name="그룹 130"/>
          <p:cNvGrpSpPr>
            <a:grpSpLocks/>
          </p:cNvGrpSpPr>
          <p:nvPr/>
        </p:nvGrpSpPr>
        <p:grpSpPr bwMode="auto">
          <a:xfrm rot="10800000">
            <a:off x="6594274" y="5572818"/>
            <a:ext cx="180000" cy="216000"/>
            <a:chOff x="4972819" y="3854713"/>
            <a:chExt cx="284981" cy="338340"/>
          </a:xfrm>
        </p:grpSpPr>
        <p:sp>
          <p:nvSpPr>
            <p:cNvPr id="60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61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21" name="그룹 130"/>
          <p:cNvGrpSpPr>
            <a:grpSpLocks/>
          </p:cNvGrpSpPr>
          <p:nvPr/>
        </p:nvGrpSpPr>
        <p:grpSpPr bwMode="auto">
          <a:xfrm rot="5400000">
            <a:off x="5454880" y="5917258"/>
            <a:ext cx="180000" cy="216000"/>
            <a:chOff x="4972819" y="3854713"/>
            <a:chExt cx="284981" cy="338340"/>
          </a:xfrm>
        </p:grpSpPr>
        <p:sp>
          <p:nvSpPr>
            <p:cNvPr id="68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69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23" name="그룹 130"/>
          <p:cNvGrpSpPr>
            <a:grpSpLocks/>
          </p:cNvGrpSpPr>
          <p:nvPr/>
        </p:nvGrpSpPr>
        <p:grpSpPr bwMode="auto">
          <a:xfrm rot="5400000">
            <a:off x="7742582" y="5917258"/>
            <a:ext cx="180000" cy="216000"/>
            <a:chOff x="4972819" y="3854713"/>
            <a:chExt cx="284981" cy="338340"/>
          </a:xfrm>
        </p:grpSpPr>
        <p:sp>
          <p:nvSpPr>
            <p:cNvPr id="71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72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73" name="모서리가 둥근 직사각형 72"/>
          <p:cNvSpPr/>
          <p:nvPr/>
        </p:nvSpPr>
        <p:spPr>
          <a:xfrm>
            <a:off x="4647448" y="6205788"/>
            <a:ext cx="1800000" cy="309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평가 및 판정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4" name="모서리가 둥근 직사각형 73"/>
          <p:cNvSpPr/>
          <p:nvPr/>
        </p:nvSpPr>
        <p:spPr>
          <a:xfrm>
            <a:off x="6938362" y="6205788"/>
            <a:ext cx="1800000" cy="309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종결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미보완 시</a:t>
            </a:r>
            <a:r>
              <a:rPr kumimoji="0"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85" name="직선 연결선 84"/>
          <p:cNvCxnSpPr/>
          <p:nvPr/>
        </p:nvCxnSpPr>
        <p:spPr>
          <a:xfrm>
            <a:off x="4179448" y="6353672"/>
            <a:ext cx="468000" cy="1588"/>
          </a:xfrm>
          <a:prstGeom prst="line">
            <a:avLst/>
          </a:prstGeom>
          <a:ln>
            <a:solidFill>
              <a:srgbClr val="2D2E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연결선 88"/>
          <p:cNvCxnSpPr/>
          <p:nvPr/>
        </p:nvCxnSpPr>
        <p:spPr>
          <a:xfrm rot="5400000">
            <a:off x="3111080" y="5291040"/>
            <a:ext cx="2138400" cy="1588"/>
          </a:xfrm>
          <a:prstGeom prst="line">
            <a:avLst/>
          </a:prstGeom>
          <a:ln>
            <a:solidFill>
              <a:srgbClr val="2D2E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직선 연결선 89"/>
          <p:cNvCxnSpPr/>
          <p:nvPr/>
        </p:nvCxnSpPr>
        <p:spPr>
          <a:xfrm rot="10800000">
            <a:off x="2199700" y="4209310"/>
            <a:ext cx="1980000" cy="1588"/>
          </a:xfrm>
          <a:prstGeom prst="line">
            <a:avLst/>
          </a:prstGeom>
          <a:ln>
            <a:solidFill>
              <a:srgbClr val="2D2E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 rot="16200000">
            <a:off x="2017076" y="4388516"/>
            <a:ext cx="360000" cy="1588"/>
          </a:xfrm>
          <a:prstGeom prst="line">
            <a:avLst/>
          </a:prstGeom>
          <a:ln>
            <a:solidFill>
              <a:srgbClr val="2D2E30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모서리가 둥근 직사각형 94"/>
          <p:cNvSpPr/>
          <p:nvPr/>
        </p:nvSpPr>
        <p:spPr>
          <a:xfrm>
            <a:off x="289730" y="4577936"/>
            <a:ext cx="1080000" cy="383226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부적</a:t>
            </a:r>
            <a:r>
              <a: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합</a:t>
            </a:r>
          </a:p>
        </p:txBody>
      </p:sp>
      <p:sp>
        <p:nvSpPr>
          <p:cNvPr id="96" name="모서리가 둥근 직사각형 95"/>
          <p:cNvSpPr/>
          <p:nvPr/>
        </p:nvSpPr>
        <p:spPr>
          <a:xfrm>
            <a:off x="1584030" y="4577936"/>
            <a:ext cx="1080000" cy="383226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적합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7" name="모서리가 둥근 직사각형 96"/>
          <p:cNvSpPr/>
          <p:nvPr/>
        </p:nvSpPr>
        <p:spPr>
          <a:xfrm>
            <a:off x="2995944" y="4577936"/>
            <a:ext cx="1080000" cy="383226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보</a:t>
            </a:r>
            <a:r>
              <a: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완</a:t>
            </a:r>
          </a:p>
        </p:txBody>
      </p:sp>
      <p:grpSp>
        <p:nvGrpSpPr>
          <p:cNvPr id="24" name="그룹 130"/>
          <p:cNvGrpSpPr>
            <a:grpSpLocks/>
          </p:cNvGrpSpPr>
          <p:nvPr/>
        </p:nvGrpSpPr>
        <p:grpSpPr bwMode="auto">
          <a:xfrm rot="5400000">
            <a:off x="721024" y="4997754"/>
            <a:ext cx="180000" cy="216000"/>
            <a:chOff x="4972819" y="3854713"/>
            <a:chExt cx="284981" cy="338340"/>
          </a:xfrm>
        </p:grpSpPr>
        <p:sp>
          <p:nvSpPr>
            <p:cNvPr id="99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00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25" name="그룹 130"/>
          <p:cNvGrpSpPr>
            <a:grpSpLocks/>
          </p:cNvGrpSpPr>
          <p:nvPr/>
        </p:nvGrpSpPr>
        <p:grpSpPr bwMode="auto">
          <a:xfrm rot="5400000">
            <a:off x="2020556" y="5000952"/>
            <a:ext cx="180000" cy="216000"/>
            <a:chOff x="4972819" y="3854713"/>
            <a:chExt cx="284981" cy="338340"/>
          </a:xfrm>
        </p:grpSpPr>
        <p:sp>
          <p:nvSpPr>
            <p:cNvPr id="102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03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26" name="그룹 130"/>
          <p:cNvGrpSpPr>
            <a:grpSpLocks/>
          </p:cNvGrpSpPr>
          <p:nvPr/>
        </p:nvGrpSpPr>
        <p:grpSpPr bwMode="auto">
          <a:xfrm rot="5400000">
            <a:off x="3435668" y="5000952"/>
            <a:ext cx="180000" cy="216000"/>
            <a:chOff x="4972819" y="3854713"/>
            <a:chExt cx="284981" cy="338340"/>
          </a:xfrm>
        </p:grpSpPr>
        <p:sp>
          <p:nvSpPr>
            <p:cNvPr id="105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06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08" name="모서리가 둥근 직사각형 107"/>
          <p:cNvSpPr/>
          <p:nvPr/>
        </p:nvSpPr>
        <p:spPr>
          <a:xfrm>
            <a:off x="289730" y="5287858"/>
            <a:ext cx="1080000" cy="5400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종</a:t>
            </a:r>
            <a:r>
              <a: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결</a:t>
            </a:r>
          </a:p>
        </p:txBody>
      </p:sp>
      <p:sp>
        <p:nvSpPr>
          <p:cNvPr id="109" name="모서리가 둥근 직사각형 108"/>
          <p:cNvSpPr/>
          <p:nvPr/>
        </p:nvSpPr>
        <p:spPr>
          <a:xfrm>
            <a:off x="1584030" y="5287858"/>
            <a:ext cx="1080000" cy="5400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인증서 작성</a:t>
            </a:r>
            <a:endParaRPr kumimoji="0" lang="ko-KR" altLang="en-US" spc="-300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0" name="모서리가 둥근 직사각형 109"/>
          <p:cNvSpPr/>
          <p:nvPr/>
        </p:nvSpPr>
        <p:spPr>
          <a:xfrm>
            <a:off x="2995944" y="5287858"/>
            <a:ext cx="1080000" cy="5400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보완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en-US" altLang="ko-KR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(3</a:t>
            </a:r>
            <a:r>
              <a:rPr lang="ko-KR" altLang="en-US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개월 이내</a:t>
            </a:r>
            <a:r>
              <a:rPr lang="en-US" altLang="ko-KR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kumimoji="0" lang="ko-KR" altLang="en-US" spc="-50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8" name="그룹 130"/>
          <p:cNvGrpSpPr>
            <a:grpSpLocks/>
          </p:cNvGrpSpPr>
          <p:nvPr/>
        </p:nvGrpSpPr>
        <p:grpSpPr bwMode="auto">
          <a:xfrm rot="5400000">
            <a:off x="2020549" y="5889318"/>
            <a:ext cx="180007" cy="216004"/>
            <a:chOff x="4972819" y="3854713"/>
            <a:chExt cx="284992" cy="338346"/>
          </a:xfrm>
        </p:grpSpPr>
        <p:sp>
          <p:nvSpPr>
            <p:cNvPr id="115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6" name="이등변 삼각형 126"/>
            <p:cNvSpPr>
              <a:spLocks noChangeArrowheads="1"/>
            </p:cNvSpPr>
            <p:nvPr/>
          </p:nvSpPr>
          <p:spPr bwMode="auto">
            <a:xfrm rot="5400000">
              <a:off x="4983866" y="3919114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29" name="그룹 130"/>
          <p:cNvGrpSpPr>
            <a:grpSpLocks/>
          </p:cNvGrpSpPr>
          <p:nvPr/>
        </p:nvGrpSpPr>
        <p:grpSpPr bwMode="auto">
          <a:xfrm rot="5400000">
            <a:off x="3435661" y="5889318"/>
            <a:ext cx="180007" cy="216004"/>
            <a:chOff x="4972819" y="3854713"/>
            <a:chExt cx="284992" cy="338346"/>
          </a:xfrm>
        </p:grpSpPr>
        <p:sp>
          <p:nvSpPr>
            <p:cNvPr id="118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19" name="이등변 삼각형 126"/>
            <p:cNvSpPr>
              <a:spLocks noChangeArrowheads="1"/>
            </p:cNvSpPr>
            <p:nvPr/>
          </p:nvSpPr>
          <p:spPr bwMode="auto">
            <a:xfrm rot="5400000">
              <a:off x="4983866" y="3919114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20" name="모서리가 둥근 직사각형 119"/>
          <p:cNvSpPr/>
          <p:nvPr/>
        </p:nvSpPr>
        <p:spPr>
          <a:xfrm>
            <a:off x="1575614" y="6119078"/>
            <a:ext cx="1080000" cy="5400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pc="-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인증서 교부</a:t>
            </a:r>
            <a:endParaRPr kumimoji="0" lang="ko-KR" altLang="en-US" spc="-300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4" name="모서리가 둥근 직사각형 123"/>
          <p:cNvSpPr/>
          <p:nvPr/>
        </p:nvSpPr>
        <p:spPr>
          <a:xfrm>
            <a:off x="2992746" y="6117818"/>
            <a:ext cx="1080000" cy="5400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종결</a:t>
            </a:r>
            <a:endParaRPr kumimoji="0"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미보</a:t>
            </a:r>
            <a:r>
              <a:rPr kumimoji="0"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완 시</a:t>
            </a:r>
            <a:r>
              <a:rPr kumimoji="0"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kumimoji="0"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30" name="그룹 130"/>
          <p:cNvGrpSpPr>
            <a:grpSpLocks/>
          </p:cNvGrpSpPr>
          <p:nvPr/>
        </p:nvGrpSpPr>
        <p:grpSpPr bwMode="auto">
          <a:xfrm rot="10800000">
            <a:off x="2732270" y="5486838"/>
            <a:ext cx="180000" cy="216000"/>
            <a:chOff x="4972819" y="3854713"/>
            <a:chExt cx="284981" cy="338340"/>
          </a:xfrm>
        </p:grpSpPr>
        <p:sp>
          <p:nvSpPr>
            <p:cNvPr id="126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27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31" name="그룹 85"/>
          <p:cNvGrpSpPr/>
          <p:nvPr/>
        </p:nvGrpSpPr>
        <p:grpSpPr>
          <a:xfrm>
            <a:off x="8143900" y="2283294"/>
            <a:ext cx="857256" cy="857256"/>
            <a:chOff x="7500958" y="357166"/>
            <a:chExt cx="1500198" cy="1500198"/>
          </a:xfrm>
        </p:grpSpPr>
        <p:pic>
          <p:nvPicPr>
            <p:cNvPr id="130" name="그림 129" descr="계약.pn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7732954" y="629270"/>
              <a:ext cx="1040240" cy="928694"/>
            </a:xfrm>
            <a:prstGeom prst="rect">
              <a:avLst/>
            </a:prstGeom>
          </p:spPr>
        </p:pic>
        <p:sp>
          <p:nvSpPr>
            <p:cNvPr id="131" name="타원 130"/>
            <p:cNvSpPr/>
            <p:nvPr/>
          </p:nvSpPr>
          <p:spPr>
            <a:xfrm>
              <a:off x="7500958" y="357166"/>
              <a:ext cx="1500198" cy="1500198"/>
            </a:xfrm>
            <a:prstGeom prst="ellipse">
              <a:avLst/>
            </a:prstGeom>
            <a:noFill/>
            <a:ln w="22225">
              <a:solidFill>
                <a:srgbClr val="2D2E3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87" name="이등변 삼각형 127"/>
          <p:cNvSpPr>
            <a:spLocks noChangeArrowheads="1"/>
          </p:cNvSpPr>
          <p:nvPr/>
        </p:nvSpPr>
        <p:spPr bwMode="auto">
          <a:xfrm rot="10800000">
            <a:off x="6509494" y="2911675"/>
            <a:ext cx="374400" cy="235594"/>
          </a:xfrm>
          <a:prstGeom prst="triangle">
            <a:avLst>
              <a:gd name="adj" fmla="val 50000"/>
            </a:avLst>
          </a:prstGeom>
          <a:solidFill>
            <a:srgbClr val="5F5F5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8" name="이등변 삼각형 126"/>
          <p:cNvSpPr>
            <a:spLocks noChangeArrowheads="1"/>
          </p:cNvSpPr>
          <p:nvPr/>
        </p:nvSpPr>
        <p:spPr bwMode="auto">
          <a:xfrm rot="10800000">
            <a:off x="6509494" y="2996481"/>
            <a:ext cx="374400" cy="235594"/>
          </a:xfrm>
          <a:prstGeom prst="triangle">
            <a:avLst>
              <a:gd name="adj" fmla="val 50000"/>
            </a:avLst>
          </a:prstGeom>
          <a:solidFill>
            <a:srgbClr val="2D2E3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92" name="그룹 91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93" name="직사각형 92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 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인증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42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672" y="879103"/>
            <a:ext cx="8424936" cy="439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□ 인증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연장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신청서류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식품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축산물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유통 포함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)·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농장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</p:txBody>
      </p:sp>
      <p:sp>
        <p:nvSpPr>
          <p:cNvPr id="39" name="모서리가 둥근 직사각형 38"/>
          <p:cNvSpPr/>
          <p:nvPr/>
        </p:nvSpPr>
        <p:spPr>
          <a:xfrm>
            <a:off x="571472" y="1714488"/>
            <a:ext cx="1713600" cy="428628"/>
          </a:xfrm>
          <a:prstGeom prst="roundRect">
            <a:avLst/>
          </a:prstGeom>
          <a:solidFill>
            <a:srgbClr val="E3D689"/>
          </a:solidFill>
          <a:ln w="3175">
            <a:solidFill>
              <a:srgbClr val="D3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접수신청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aphicFrame>
        <p:nvGraphicFramePr>
          <p:cNvPr id="130" name="표 129"/>
          <p:cNvGraphicFramePr>
            <a:graphicFrameLocks noGrp="1"/>
          </p:cNvGraphicFramePr>
          <p:nvPr/>
        </p:nvGraphicFramePr>
        <p:xfrm>
          <a:off x="3673450" y="1374550"/>
          <a:ext cx="5286412" cy="5095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97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791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835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구분</a:t>
                      </a:r>
                      <a:endParaRPr lang="ko-KR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식품</a:t>
                      </a:r>
                      <a:endParaRPr lang="ko-KR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축산물</a:t>
                      </a:r>
                      <a:endParaRPr lang="ko-KR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4485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인증</a:t>
                      </a:r>
                      <a:endParaRPr lang="ko-KR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  <a:buFont typeface="Wingdings" pitchFamily="2" charset="2"/>
                        <a:buChar char="Ø"/>
                      </a:pP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en-US" altLang="ko-KR" sz="1200" dirty="0" smtClean="0">
                          <a:solidFill>
                            <a:srgbClr val="0000FF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HACCP </a:t>
                      </a:r>
                      <a:r>
                        <a:rPr lang="ko-KR" altLang="en-US" sz="1200" dirty="0" smtClean="0">
                          <a:solidFill>
                            <a:srgbClr val="0000FF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인증</a:t>
                      </a:r>
                      <a:r>
                        <a:rPr lang="en-US" altLang="ko-KR" sz="1200" dirty="0" smtClean="0">
                          <a:solidFill>
                            <a:srgbClr val="0000FF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rgbClr val="0000FF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연장</a:t>
                      </a:r>
                      <a:r>
                        <a:rPr lang="en-US" altLang="ko-KR" sz="1200" dirty="0" smtClean="0">
                          <a:solidFill>
                            <a:srgbClr val="0000FF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 </a:t>
                      </a:r>
                      <a:r>
                        <a:rPr lang="ko-KR" altLang="en-US" sz="1200" dirty="0" smtClean="0">
                          <a:solidFill>
                            <a:srgbClr val="0000FF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신청서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홈페이지 다운로드 가능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25564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  <a:buFont typeface="Wingdings" pitchFamily="2" charset="2"/>
                        <a:buChar char="Ø"/>
                      </a:pPr>
                      <a:r>
                        <a:rPr lang="en-US" altLang="ko-KR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ko-KR" altLang="en-US" sz="1200" dirty="0" smtClean="0">
                          <a:solidFill>
                            <a:srgbClr val="0000FF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식품안전관리인증계획서</a:t>
                      </a:r>
                      <a:endParaRPr lang="en-US" altLang="ko-KR" sz="1200" dirty="0" smtClean="0">
                        <a:solidFill>
                          <a:srgbClr val="0000FF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  (HACCP Plan)</a:t>
                      </a:r>
                      <a:endParaRPr lang="en-US" altLang="ko-KR" sz="1200" dirty="0" smtClean="0">
                        <a:solidFill>
                          <a:srgbClr val="0000FF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l" latinLnBrk="1">
                        <a:lnSpc>
                          <a:spcPct val="12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·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중요관리점</a:t>
                      </a:r>
                      <a:r>
                        <a:rPr lang="en-US" altLang="ko-KR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한계기준</a:t>
                      </a:r>
                      <a:endParaRPr lang="en-US" altLang="ko-KR" sz="120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l" latinLnBrk="1">
                        <a:lnSpc>
                          <a:spcPct val="12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·</a:t>
                      </a:r>
                      <a:r>
                        <a:rPr lang="ko-KR" altLang="en-US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중요관리점 모니터링 방법</a:t>
                      </a:r>
                      <a:endParaRPr lang="en-US" altLang="ko-KR" sz="120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l" latinLnBrk="1">
                        <a:lnSpc>
                          <a:spcPct val="12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·</a:t>
                      </a:r>
                      <a:r>
                        <a:rPr lang="ko-KR" altLang="en-US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개선조치 및 검증방법</a:t>
                      </a:r>
                      <a:endParaRPr lang="ko-KR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kumimoji="0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안전관리인증기준</a:t>
                      </a:r>
                      <a:endParaRPr kumimoji="0" lang="en-US" altLang="ko-K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 </a:t>
                      </a:r>
                      <a:r>
                        <a:rPr kumimoji="0" lang="en-US" altLang="ko-KR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(HACCP </a:t>
                      </a:r>
                      <a:r>
                        <a:rPr kumimoji="0" lang="ko-KR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관리기준서</a:t>
                      </a:r>
                      <a:r>
                        <a:rPr kumimoji="0" lang="en-US" altLang="ko-KR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·</a:t>
                      </a:r>
                      <a:r>
                        <a:rPr kumimoji="0" lang="ko-KR" altLang="en-US" sz="1200" b="0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축산물가공업 </a:t>
                      </a:r>
                      <a:r>
                        <a:rPr kumimoji="0" lang="en-US" altLang="ko-KR" sz="1200" b="0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: </a:t>
                      </a:r>
                      <a:r>
                        <a:rPr kumimoji="0" lang="ko-KR" altLang="en-US" sz="1200" b="0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축산가공품별로 </a:t>
                      </a:r>
                      <a:endParaRPr kumimoji="0" lang="en-US" altLang="ko-KR" sz="1200" b="0" i="0" u="none" strike="noStrike" kern="1200" cap="none" spc="-5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-5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 </a:t>
                      </a:r>
                      <a:r>
                        <a:rPr kumimoji="0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구분하여 작성</a:t>
                      </a:r>
                      <a:endParaRPr kumimoji="0" lang="en-US" altLang="ko-K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·</a:t>
                      </a:r>
                      <a:r>
                        <a:rPr kumimoji="0" lang="ko-KR" altLang="en-US" sz="1200" b="0" i="0" u="none" strike="noStrike" kern="1200" cap="none" spc="-7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그 외 </a:t>
                      </a:r>
                      <a:r>
                        <a:rPr kumimoji="0" lang="en-US" altLang="ko-KR" sz="1200" b="0" i="0" u="none" strike="noStrike" kern="1200" cap="none" spc="-7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: </a:t>
                      </a:r>
                      <a:r>
                        <a:rPr kumimoji="0" lang="ko-KR" altLang="en-US" sz="1200" b="0" i="0" u="none" strike="noStrike" kern="1200" cap="none" spc="-7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인증 받으려는 작업장</a:t>
                      </a:r>
                      <a:endParaRPr kumimoji="0" lang="en-US" altLang="ko-KR" sz="1200" b="0" i="0" u="none" strike="noStrike" kern="1200" cap="none" spc="-7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-7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 </a:t>
                      </a:r>
                      <a:r>
                        <a:rPr kumimoji="0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·</a:t>
                      </a:r>
                      <a:r>
                        <a:rPr kumimoji="0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업소</a:t>
                      </a:r>
                      <a:r>
                        <a:rPr kumimoji="0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·</a:t>
                      </a:r>
                      <a:r>
                        <a:rPr kumimoji="0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농장에 대한 기준</a:t>
                      </a:r>
                      <a:endParaRPr kumimoji="0" lang="en-US" altLang="ko-K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809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  <a:buFont typeface="Wingdings" pitchFamily="2" charset="2"/>
                        <a:buChar char="Ø"/>
                      </a:pP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추가</a:t>
                      </a:r>
                      <a:r>
                        <a:rPr lang="ko-KR" altLang="en-US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제출서류</a:t>
                      </a:r>
                      <a:endParaRPr lang="en-US" altLang="ko-KR" sz="120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l" latinLnBrk="1">
                        <a:lnSpc>
                          <a:spcPct val="12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·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영업등록증 사본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앞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/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뒤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</a:p>
                    <a:p>
                      <a:pPr algn="l" latinLnBrk="1">
                        <a:lnSpc>
                          <a:spcPct val="12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·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사업자등록증 사본</a:t>
                      </a:r>
                      <a:endParaRPr lang="ko-KR" altLang="en-US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  <a:buFont typeface="Wingdings" pitchFamily="2" charset="2"/>
                        <a:buChar char="Ø"/>
                      </a:pP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추가 제출서류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수수료 책정</a:t>
                      </a: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·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가공유통분야</a:t>
                      </a:r>
                      <a:endParaRPr lang="en-US" altLang="ko-KR" sz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: </a:t>
                      </a:r>
                      <a:r>
                        <a:rPr lang="ko-KR" altLang="en-US" sz="1200" spc="-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영업허가</a:t>
                      </a:r>
                      <a:r>
                        <a:rPr lang="en-US" altLang="ko-KR" sz="1200" spc="-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spc="-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신고</a:t>
                      </a:r>
                      <a:r>
                        <a:rPr lang="en-US" altLang="ko-KR" sz="1200" spc="-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r>
                        <a:rPr lang="ko-KR" altLang="en-US" sz="1200" spc="-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증</a:t>
                      </a:r>
                      <a:r>
                        <a:rPr lang="en-US" altLang="ko-KR" sz="1050" spc="-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050" spc="-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면적 미 기입 </a:t>
                      </a:r>
                      <a:r>
                        <a:rPr lang="ko-KR" altLang="en-US" sz="10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시 </a:t>
                      </a:r>
                      <a:endParaRPr lang="en-US" altLang="ko-KR" sz="105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0" marR="0" indent="18000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ko-KR" altLang="en-US" sz="10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허가</a:t>
                      </a:r>
                      <a:r>
                        <a:rPr lang="en-US" altLang="ko-KR" sz="10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0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신고</a:t>
                      </a:r>
                      <a:r>
                        <a:rPr lang="en-US" altLang="ko-KR" sz="10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r>
                        <a:rPr lang="ko-KR" altLang="en-US" sz="10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관리대장</a:t>
                      </a:r>
                      <a:r>
                        <a:rPr lang="en-US" altLang="ko-KR" sz="10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·</a:t>
                      </a:r>
                      <a:r>
                        <a:rPr kumimoji="0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농장분야</a:t>
                      </a:r>
                      <a:endParaRPr kumimoji="0" lang="en-US" altLang="ko-K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: </a:t>
                      </a:r>
                      <a:r>
                        <a:rPr kumimoji="0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축산업허가</a:t>
                      </a:r>
                      <a:r>
                        <a:rPr kumimoji="0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등록</a:t>
                      </a:r>
                      <a:r>
                        <a:rPr kumimoji="0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r>
                        <a:rPr kumimoji="0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증</a:t>
                      </a:r>
                      <a:endParaRPr kumimoji="0" lang="en-US" altLang="ko-K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휴먼모음T" pitchFamily="18" charset="-127"/>
                        <a:ea typeface="휴먼모음T" pitchFamily="18" charset="-127"/>
                        <a:cs typeface="+mn-cs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: </a:t>
                      </a:r>
                      <a:r>
                        <a:rPr kumimoji="0" lang="ko-KR" altLang="en-US" sz="120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일보</a:t>
                      </a:r>
                      <a:r>
                        <a:rPr kumimoji="0" lang="en-US" altLang="ko-KR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(1</a:t>
                      </a:r>
                      <a:r>
                        <a:rPr kumimoji="0" lang="ko-KR" altLang="en-US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일</a:t>
                      </a:r>
                      <a:r>
                        <a:rPr kumimoji="0" lang="en-US" altLang="ko-KR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,30</a:t>
                      </a:r>
                      <a:r>
                        <a:rPr kumimoji="0" lang="ko-KR" altLang="en-US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일</a:t>
                      </a:r>
                      <a:r>
                        <a:rPr kumimoji="0" lang="en-US" altLang="ko-KR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r>
                        <a:rPr kumimoji="0" lang="ko-KR" altLang="en-US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20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또는 주보</a:t>
                      </a:r>
                      <a:r>
                        <a:rPr kumimoji="0" lang="en-US" altLang="ko-KR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(1</a:t>
                      </a:r>
                      <a:r>
                        <a:rPr kumimoji="0" lang="ko-KR" altLang="en-US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주</a:t>
                      </a:r>
                      <a:r>
                        <a:rPr kumimoji="0" lang="en-US" altLang="ko-KR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,4</a:t>
                      </a:r>
                      <a:r>
                        <a:rPr kumimoji="0" lang="ko-KR" altLang="en-US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주</a:t>
                      </a:r>
                      <a:r>
                        <a:rPr kumimoji="0" lang="en-US" altLang="ko-KR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kumimoji="0" lang="en-US" altLang="ko-KR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사업자등록증</a:t>
                      </a:r>
                      <a:r>
                        <a:rPr kumimoji="0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계산서 발행</a:t>
                      </a:r>
                      <a:r>
                        <a:rPr kumimoji="0" lang="en-US" altLang="ko-K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r>
                        <a:rPr kumimoji="0" lang="en-US" altLang="ko-KR" sz="1050" b="0" i="0" u="none" strike="noStrike" kern="1200" cap="none" spc="-3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</a:t>
                      </a:r>
                      <a:endParaRPr lang="en-US" altLang="ko-KR" sz="1050" spc="-3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229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연장</a:t>
                      </a:r>
                      <a:endParaRPr lang="ko-KR" altLang="en-US" sz="1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20000"/>
                        </a:lnSpc>
                        <a:buFont typeface="Wingdings" pitchFamily="2" charset="2"/>
                        <a:buChar char="Ø"/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인증서 원본</a:t>
                      </a:r>
                      <a:endParaRPr lang="en-US" altLang="ko-KR" sz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algn="l" latinLnBrk="1">
                        <a:lnSpc>
                          <a:spcPct val="120000"/>
                        </a:lnSpc>
                        <a:buFont typeface="Wingdings" pitchFamily="2" charset="2"/>
                        <a:buNone/>
                      </a:pPr>
                      <a:r>
                        <a:rPr lang="en-US" altLang="ko-KR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 (</a:t>
                      </a:r>
                      <a:r>
                        <a:rPr lang="ko-KR" alt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유효기간 만료 </a:t>
                      </a:r>
                      <a:r>
                        <a:rPr lang="en-US" altLang="ko-KR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60</a:t>
                      </a:r>
                      <a:r>
                        <a:rPr lang="ko-KR" altLang="en-US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일 전까지 신청</a:t>
                      </a:r>
                      <a:r>
                        <a:rPr lang="en-US" altLang="ko-KR" sz="105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endParaRPr lang="ko-KR" altLang="en-US" sz="105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20000"/>
                        </a:lnSpc>
                        <a:buFont typeface="Wingdings" pitchFamily="2" charset="2"/>
                        <a:buChar char="Ø"/>
                      </a:pPr>
                      <a:r>
                        <a:rPr lang="en-US" altLang="ko-KR" sz="1200" spc="-25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</a:t>
                      </a:r>
                      <a:r>
                        <a:rPr lang="ko-KR" altLang="en-US" sz="120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영업허가</a:t>
                      </a:r>
                      <a:r>
                        <a:rPr lang="en-US" altLang="ko-KR" sz="120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신고</a:t>
                      </a:r>
                      <a:r>
                        <a:rPr lang="en-US" altLang="ko-KR" sz="120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r>
                        <a:rPr lang="ko-KR" altLang="en-US" sz="120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증 또는 축산물 </a:t>
                      </a:r>
                      <a:endParaRPr lang="en-US" altLang="ko-KR" sz="1200" spc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  <a:buClr>
                          <a:schemeClr val="bg1"/>
                        </a:buClr>
                        <a:buFontTx/>
                        <a:buNone/>
                      </a:pPr>
                      <a:r>
                        <a:rPr lang="en-US" altLang="ko-KR" sz="120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 </a:t>
                      </a:r>
                      <a:r>
                        <a:rPr lang="ko-KR" altLang="en-US" sz="120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허가</a:t>
                      </a:r>
                      <a:r>
                        <a:rPr lang="en-US" altLang="ko-KR" sz="120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등록</a:t>
                      </a:r>
                      <a:r>
                        <a:rPr lang="en-US" altLang="ko-KR" sz="120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r>
                        <a:rPr lang="ko-KR" altLang="en-US" sz="1200" spc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증 사본</a:t>
                      </a:r>
                      <a:endParaRPr lang="en-US" altLang="ko-KR" sz="1200" spc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latinLnBrk="1">
                        <a:lnSpc>
                          <a:spcPct val="120000"/>
                        </a:lnSpc>
                        <a:buFont typeface="Wingdings" pitchFamily="2" charset="2"/>
                        <a:buChar char="Ø"/>
                      </a:pPr>
                      <a:r>
                        <a:rPr lang="en-US" altLang="ko-KR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ko-KR" altLang="en-US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인증서 사본 및 사업자등록증</a:t>
                      </a:r>
                      <a:endParaRPr lang="en-US" altLang="ko-KR" sz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ko-KR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  (</a:t>
                      </a:r>
                      <a:r>
                        <a:rPr kumimoji="0" lang="ko-KR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유효기간 만료 </a:t>
                      </a:r>
                      <a:r>
                        <a:rPr kumimoji="0" lang="en-US" altLang="ko-KR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120</a:t>
                      </a:r>
                      <a:r>
                        <a:rPr kumimoji="0" lang="ko-KR" altLang="en-US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일 전까지 신청</a:t>
                      </a:r>
                      <a:r>
                        <a:rPr kumimoji="0" lang="en-US" altLang="ko-KR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85000"/>
                              <a:lumOff val="15000"/>
                            </a:prstClr>
                          </a:solidFill>
                          <a:effectLst/>
                          <a:uLnTx/>
                          <a:uFillTx/>
                          <a:latin typeface="휴먼모음T" pitchFamily="18" charset="-127"/>
                          <a:ea typeface="휴먼모음T" pitchFamily="18" charset="-127"/>
                          <a:cs typeface="+mn-cs"/>
                        </a:rPr>
                        <a:t>)</a:t>
                      </a:r>
                      <a:endParaRPr lang="ko-KR" altLang="en-US"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141" name="직선 화살표 연결선 140"/>
          <p:cNvCxnSpPr/>
          <p:nvPr/>
        </p:nvCxnSpPr>
        <p:spPr>
          <a:xfrm>
            <a:off x="2285984" y="2039946"/>
            <a:ext cx="1368000" cy="1588"/>
          </a:xfrm>
          <a:prstGeom prst="straightConnector1">
            <a:avLst/>
          </a:prstGeom>
          <a:ln w="19050">
            <a:solidFill>
              <a:srgbClr val="2D2E3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2285984" y="1683242"/>
            <a:ext cx="128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ko-KR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출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서류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45" name="직사각형 144"/>
          <p:cNvSpPr/>
          <p:nvPr/>
        </p:nvSpPr>
        <p:spPr>
          <a:xfrm>
            <a:off x="591569" y="2285992"/>
            <a:ext cx="2265919" cy="22145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itchFamily="34" charset="0"/>
              <a:buChar char="•"/>
            </a:pP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서류 작성 및 접수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itchFamily="34" charset="0"/>
              <a:buChar char="•"/>
            </a:pP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수수료 납부</a:t>
            </a:r>
            <a:endParaRPr lang="en-US" altLang="ko-KR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납부계좌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농협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(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서울지원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)317-0011-8972-01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(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부산지원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)317-0011-8887-71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(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경인지원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)301-0207-2500-41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(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대구지원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)301-5028-2183-11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/>
                <a:ea typeface="휴먼모음T"/>
              </a:rPr>
              <a:t> </a:t>
            </a:r>
            <a:endParaRPr lang="en-US" altLang="ko-KR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(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광주지원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)301-0066-6386-71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(</a:t>
            </a:r>
            <a:r>
              <a:rPr lang="ko-KR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대전지원</a:t>
            </a:r>
            <a:r>
              <a: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)317-0011-8939-71</a:t>
            </a:r>
          </a:p>
        </p:txBody>
      </p:sp>
      <p:grpSp>
        <p:nvGrpSpPr>
          <p:cNvPr id="2" name="그룹 150"/>
          <p:cNvGrpSpPr/>
          <p:nvPr/>
        </p:nvGrpSpPr>
        <p:grpSpPr>
          <a:xfrm>
            <a:off x="1357290" y="4630043"/>
            <a:ext cx="398484" cy="291819"/>
            <a:chOff x="1357290" y="3024166"/>
            <a:chExt cx="398484" cy="291819"/>
          </a:xfrm>
        </p:grpSpPr>
        <p:sp>
          <p:nvSpPr>
            <p:cNvPr id="148" name="이등변 삼각형 127"/>
            <p:cNvSpPr>
              <a:spLocks noChangeArrowheads="1"/>
            </p:cNvSpPr>
            <p:nvPr/>
          </p:nvSpPr>
          <p:spPr bwMode="auto">
            <a:xfrm rot="10800000">
              <a:off x="1357290" y="3024166"/>
              <a:ext cx="398484" cy="244175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49" name="이등변 삼각형 126"/>
            <p:cNvSpPr>
              <a:spLocks noChangeArrowheads="1"/>
            </p:cNvSpPr>
            <p:nvPr/>
          </p:nvSpPr>
          <p:spPr bwMode="auto">
            <a:xfrm rot="10800000">
              <a:off x="1357290" y="3071810"/>
              <a:ext cx="398484" cy="244175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0" name="모서리가 둥근 직사각형 149"/>
          <p:cNvSpPr/>
          <p:nvPr/>
        </p:nvSpPr>
        <p:spPr>
          <a:xfrm>
            <a:off x="571472" y="5044642"/>
            <a:ext cx="1714512" cy="428628"/>
          </a:xfrm>
          <a:prstGeom prst="roundRect">
            <a:avLst/>
          </a:prstGeom>
          <a:solidFill>
            <a:srgbClr val="E3D689"/>
          </a:solidFill>
          <a:ln w="3175">
            <a:solidFill>
              <a:srgbClr val="D3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인증심사 준비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 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인증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43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672" y="836712"/>
            <a:ext cx="8954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□ 인증 변경 절차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식품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축산물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유통 포함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), 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농장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안전관리통합인증업체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 · </a:t>
            </a:r>
            <a:r>
              <a:rPr lang="ko-KR" altLang="en-US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소재지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변경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중요관리점 변경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추가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삭제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변경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HY동녘M" pitchFamily="18" charset="-127"/>
                <a:ea typeface="HY동녘M" pitchFamily="18" charset="-127"/>
              </a:rPr>
              <a:t> · 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대표자</a:t>
            </a:r>
            <a:r>
              <a:rPr lang="en-US" altLang="ko-K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업소명</a:t>
            </a: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변경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축산물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유통 포함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),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농장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안전관리통합인증업체만 해당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</a:p>
        </p:txBody>
      </p:sp>
      <p:grpSp>
        <p:nvGrpSpPr>
          <p:cNvPr id="2" name="그룹 124"/>
          <p:cNvGrpSpPr/>
          <p:nvPr/>
        </p:nvGrpSpPr>
        <p:grpSpPr>
          <a:xfrm>
            <a:off x="1183920" y="2227952"/>
            <a:ext cx="7817236" cy="4297392"/>
            <a:chOff x="969606" y="2013638"/>
            <a:chExt cx="7817236" cy="4487196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969606" y="2013638"/>
              <a:ext cx="2786082" cy="539750"/>
            </a:xfrm>
            <a:prstGeom prst="roundRect">
              <a:avLst/>
            </a:prstGeom>
            <a:solidFill>
              <a:srgbClr val="E3D689"/>
            </a:solidFill>
            <a:ln w="3175">
              <a:solidFill>
                <a:srgbClr val="D3BE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신청인</a:t>
              </a:r>
              <a:endPara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4532836" y="2021294"/>
              <a:ext cx="4176000" cy="539750"/>
            </a:xfrm>
            <a:prstGeom prst="roundRect">
              <a:avLst/>
            </a:prstGeom>
            <a:solidFill>
              <a:srgbClr val="80C6C6"/>
            </a:solidFill>
            <a:ln w="3175">
              <a:solidFill>
                <a:srgbClr val="489E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한국식품안전관리인증원</a:t>
              </a:r>
              <a:endPara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grpSp>
          <p:nvGrpSpPr>
            <p:cNvPr id="3" name="그룹 130"/>
            <p:cNvGrpSpPr>
              <a:grpSpLocks/>
            </p:cNvGrpSpPr>
            <p:nvPr/>
          </p:nvGrpSpPr>
          <p:grpSpPr bwMode="auto">
            <a:xfrm rot="5400000">
              <a:off x="2176996" y="2585438"/>
              <a:ext cx="320400" cy="374400"/>
              <a:chOff x="4972819" y="3854713"/>
              <a:chExt cx="284981" cy="338340"/>
            </a:xfrm>
          </p:grpSpPr>
          <p:sp>
            <p:nvSpPr>
              <p:cNvPr id="13" name="이등변 삼각형 127"/>
              <p:cNvSpPr>
                <a:spLocks noChangeArrowheads="1"/>
              </p:cNvSpPr>
              <p:nvPr/>
            </p:nvSpPr>
            <p:spPr bwMode="auto">
              <a:xfrm rot="5400000">
                <a:off x="4908424" y="3919108"/>
                <a:ext cx="338340" cy="209550"/>
              </a:xfrm>
              <a:prstGeom prst="triangle">
                <a:avLst>
                  <a:gd name="adj" fmla="val 50000"/>
                </a:avLst>
              </a:prstGeom>
              <a:solidFill>
                <a:srgbClr val="5F5F5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이등변 삼각형 126"/>
              <p:cNvSpPr>
                <a:spLocks noChangeArrowheads="1"/>
              </p:cNvSpPr>
              <p:nvPr/>
            </p:nvSpPr>
            <p:spPr bwMode="auto">
              <a:xfrm rot="5400000">
                <a:off x="4983855" y="3919108"/>
                <a:ext cx="338340" cy="209550"/>
              </a:xfrm>
              <a:prstGeom prst="triangle">
                <a:avLst>
                  <a:gd name="adj" fmla="val 50000"/>
                </a:avLst>
              </a:prstGeom>
              <a:solidFill>
                <a:srgbClr val="2D2E30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" name="모서리가 둥근 직사각형 14"/>
            <p:cNvSpPr/>
            <p:nvPr/>
          </p:nvSpPr>
          <p:spPr>
            <a:xfrm>
              <a:off x="969606" y="2959816"/>
              <a:ext cx="2786400" cy="669600"/>
            </a:xfrm>
            <a:prstGeom prst="roundRect">
              <a:avLst/>
            </a:prstGeom>
            <a:noFill/>
            <a:ln w="9525">
              <a:solidFill>
                <a:srgbClr val="2D2E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신청서류 작성 및 제출</a:t>
              </a:r>
              <a:endPara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grpSp>
          <p:nvGrpSpPr>
            <p:cNvPr id="9" name="그룹 130"/>
            <p:cNvGrpSpPr>
              <a:grpSpLocks/>
            </p:cNvGrpSpPr>
            <p:nvPr/>
          </p:nvGrpSpPr>
          <p:grpSpPr bwMode="auto">
            <a:xfrm>
              <a:off x="3996342" y="3102054"/>
              <a:ext cx="320400" cy="374400"/>
              <a:chOff x="4972819" y="3854713"/>
              <a:chExt cx="284981" cy="338340"/>
            </a:xfrm>
          </p:grpSpPr>
          <p:sp>
            <p:nvSpPr>
              <p:cNvPr id="17" name="이등변 삼각형 127"/>
              <p:cNvSpPr>
                <a:spLocks noChangeArrowheads="1"/>
              </p:cNvSpPr>
              <p:nvPr/>
            </p:nvSpPr>
            <p:spPr bwMode="auto">
              <a:xfrm rot="5400000">
                <a:off x="4908424" y="3919108"/>
                <a:ext cx="338340" cy="209550"/>
              </a:xfrm>
              <a:prstGeom prst="triangle">
                <a:avLst>
                  <a:gd name="adj" fmla="val 50000"/>
                </a:avLst>
              </a:prstGeom>
              <a:solidFill>
                <a:srgbClr val="5F5F5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이등변 삼각형 126"/>
              <p:cNvSpPr>
                <a:spLocks noChangeArrowheads="1"/>
              </p:cNvSpPr>
              <p:nvPr/>
            </p:nvSpPr>
            <p:spPr bwMode="auto">
              <a:xfrm rot="5400000">
                <a:off x="4983855" y="3919108"/>
                <a:ext cx="338340" cy="209550"/>
              </a:xfrm>
              <a:prstGeom prst="triangle">
                <a:avLst>
                  <a:gd name="adj" fmla="val 50000"/>
                </a:avLst>
              </a:prstGeom>
              <a:solidFill>
                <a:srgbClr val="2D2E30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" name="그룹 39"/>
            <p:cNvGrpSpPr/>
            <p:nvPr/>
          </p:nvGrpSpPr>
          <p:grpSpPr>
            <a:xfrm>
              <a:off x="4544704" y="2963636"/>
              <a:ext cx="4242138" cy="668978"/>
              <a:chOff x="4544704" y="2688584"/>
              <a:chExt cx="4242138" cy="668978"/>
            </a:xfrm>
          </p:grpSpPr>
          <p:sp>
            <p:nvSpPr>
              <p:cNvPr id="22" name="모서리가 둥근 직사각형 21"/>
              <p:cNvSpPr/>
              <p:nvPr/>
            </p:nvSpPr>
            <p:spPr>
              <a:xfrm>
                <a:off x="4544704" y="2688584"/>
                <a:ext cx="4176000" cy="668978"/>
              </a:xfrm>
              <a:prstGeom prst="roundRect">
                <a:avLst/>
              </a:prstGeom>
              <a:noFill/>
              <a:ln w="9525">
                <a:solidFill>
                  <a:srgbClr val="2D2E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t"/>
              <a:lstStyle/>
              <a:p>
                <a:pPr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ko-KR" altLang="en-US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휴먼모음T" pitchFamily="18" charset="-127"/>
                    <a:ea typeface="휴먼모음T" pitchFamily="18" charset="-127"/>
                  </a:rPr>
                  <a:t>  </a:t>
                </a:r>
                <a:r>
                  <a:rPr kumimoji="0" lang="ko-KR" altLang="en-US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휴먼모음T" pitchFamily="18" charset="-127"/>
                    <a:ea typeface="휴먼모음T" pitchFamily="18" charset="-127"/>
                  </a:rPr>
                  <a:t> </a:t>
                </a:r>
                <a:r>
                  <a:rPr kumimoji="0" lang="en-US" altLang="ko-KR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휴먼모음T" pitchFamily="18" charset="-127"/>
                    <a:ea typeface="휴먼모음T" pitchFamily="18" charset="-127"/>
                  </a:rPr>
                  <a:t>  </a:t>
                </a:r>
                <a:endParaRPr kumimoji="0" lang="ko-KR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cxnSp>
            <p:nvCxnSpPr>
              <p:cNvPr id="27" name="직선 연결선 26"/>
              <p:cNvCxnSpPr/>
              <p:nvPr/>
            </p:nvCxnSpPr>
            <p:spPr>
              <a:xfrm rot="5400000">
                <a:off x="4891736" y="3024972"/>
                <a:ext cx="648000" cy="1588"/>
              </a:xfrm>
              <a:prstGeom prst="line">
                <a:avLst/>
              </a:prstGeom>
              <a:ln cmpd="sng">
                <a:solidFill>
                  <a:srgbClr val="2D2E3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5214942" y="2837588"/>
                <a:ext cx="3571900" cy="387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20000"/>
                  </a:lnSpc>
                  <a:defRPr/>
                </a:pPr>
                <a:r>
                  <a:rPr lang="ko-KR" altLang="en-US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휴먼모음T" pitchFamily="18" charset="-127"/>
                    <a:ea typeface="휴먼모음T" pitchFamily="18" charset="-127"/>
                  </a:rPr>
                  <a:t>처리기한</a:t>
                </a:r>
                <a:r>
                  <a:rPr lang="en-US" altLang="ko-KR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휴먼모음T" pitchFamily="18" charset="-127"/>
                    <a:ea typeface="휴먼모음T" pitchFamily="18" charset="-127"/>
                  </a:rPr>
                  <a:t> 15</a:t>
                </a:r>
                <a:r>
                  <a:rPr lang="ko-KR" altLang="en-US" sz="16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휴먼모음T" pitchFamily="18" charset="-127"/>
                    <a:ea typeface="휴먼모음T" pitchFamily="18" charset="-127"/>
                  </a:rPr>
                  <a:t>일</a:t>
                </a:r>
                <a:endParaRPr lang="en-US" altLang="ko-KR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572000" y="2843848"/>
                <a:ext cx="6565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휴먼모음T" pitchFamily="18" charset="-127"/>
                    <a:ea typeface="휴먼모음T" pitchFamily="18" charset="-127"/>
                  </a:rPr>
                  <a:t>접수</a:t>
                </a:r>
                <a:endParaRPr lang="ko-KR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sp>
          <p:nvSpPr>
            <p:cNvPr id="54" name="모서리가 둥근 직사각형 53"/>
            <p:cNvSpPr/>
            <p:nvPr/>
          </p:nvSpPr>
          <p:spPr>
            <a:xfrm>
              <a:off x="4553052" y="3974468"/>
              <a:ext cx="1800000" cy="383226"/>
            </a:xfrm>
            <a:prstGeom prst="roundRect">
              <a:avLst/>
            </a:prstGeom>
            <a:noFill/>
            <a:ln w="9525">
              <a:solidFill>
                <a:srgbClr val="2D2E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서류검토</a:t>
              </a:r>
              <a:endPara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grpSp>
          <p:nvGrpSpPr>
            <p:cNvPr id="11" name="그룹 130"/>
            <p:cNvGrpSpPr>
              <a:grpSpLocks/>
            </p:cNvGrpSpPr>
            <p:nvPr/>
          </p:nvGrpSpPr>
          <p:grpSpPr bwMode="auto">
            <a:xfrm rot="5400000">
              <a:off x="5375813" y="3731070"/>
              <a:ext cx="180000" cy="216001"/>
              <a:chOff x="4972704" y="5757023"/>
              <a:chExt cx="284974" cy="338342"/>
            </a:xfrm>
          </p:grpSpPr>
          <p:sp>
            <p:nvSpPr>
              <p:cNvPr id="32" name="이등변 삼각형 127"/>
              <p:cNvSpPr>
                <a:spLocks noChangeArrowheads="1"/>
              </p:cNvSpPr>
              <p:nvPr/>
            </p:nvSpPr>
            <p:spPr bwMode="auto">
              <a:xfrm rot="5400000">
                <a:off x="4908306" y="5821421"/>
                <a:ext cx="338341" cy="209545"/>
              </a:xfrm>
              <a:prstGeom prst="triangle">
                <a:avLst>
                  <a:gd name="adj" fmla="val 50000"/>
                </a:avLst>
              </a:prstGeom>
              <a:solidFill>
                <a:srgbClr val="5F5F5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이등변 삼각형 126"/>
              <p:cNvSpPr>
                <a:spLocks noChangeArrowheads="1"/>
              </p:cNvSpPr>
              <p:nvPr/>
            </p:nvSpPr>
            <p:spPr bwMode="auto">
              <a:xfrm rot="5400000">
                <a:off x="4983735" y="5821422"/>
                <a:ext cx="338341" cy="209545"/>
              </a:xfrm>
              <a:prstGeom prst="triangle">
                <a:avLst>
                  <a:gd name="adj" fmla="val 50000"/>
                </a:avLst>
              </a:prstGeom>
              <a:solidFill>
                <a:srgbClr val="2D2E30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" name="그룹 130"/>
            <p:cNvGrpSpPr>
              <a:grpSpLocks/>
            </p:cNvGrpSpPr>
            <p:nvPr/>
          </p:nvGrpSpPr>
          <p:grpSpPr bwMode="auto">
            <a:xfrm rot="5400000">
              <a:off x="7740209" y="4445444"/>
              <a:ext cx="180002" cy="216002"/>
              <a:chOff x="4972741" y="2053432"/>
              <a:chExt cx="284980" cy="338341"/>
            </a:xfrm>
          </p:grpSpPr>
          <p:sp>
            <p:nvSpPr>
              <p:cNvPr id="46" name="이등변 삼각형 127"/>
              <p:cNvSpPr>
                <a:spLocks noChangeArrowheads="1"/>
              </p:cNvSpPr>
              <p:nvPr/>
            </p:nvSpPr>
            <p:spPr bwMode="auto">
              <a:xfrm rot="5400000">
                <a:off x="4908346" y="2117827"/>
                <a:ext cx="338338" cy="209547"/>
              </a:xfrm>
              <a:prstGeom prst="triangle">
                <a:avLst>
                  <a:gd name="adj" fmla="val 50000"/>
                </a:avLst>
              </a:prstGeom>
              <a:solidFill>
                <a:srgbClr val="5F5F5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이등변 삼각형 126"/>
              <p:cNvSpPr>
                <a:spLocks noChangeArrowheads="1"/>
              </p:cNvSpPr>
              <p:nvPr/>
            </p:nvSpPr>
            <p:spPr bwMode="auto">
              <a:xfrm rot="5400000">
                <a:off x="4983779" y="2117830"/>
                <a:ext cx="338338" cy="209547"/>
              </a:xfrm>
              <a:prstGeom prst="triangle">
                <a:avLst>
                  <a:gd name="adj" fmla="val 50000"/>
                </a:avLst>
              </a:prstGeom>
              <a:solidFill>
                <a:srgbClr val="2D2E30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9" name="모서리가 둥근 직사각형 48"/>
            <p:cNvSpPr/>
            <p:nvPr/>
          </p:nvSpPr>
          <p:spPr>
            <a:xfrm>
              <a:off x="6929454" y="4688848"/>
              <a:ext cx="1800000" cy="383226"/>
            </a:xfrm>
            <a:prstGeom prst="roundRect">
              <a:avLst/>
            </a:prstGeom>
            <a:noFill/>
            <a:ln w="9525">
              <a:solidFill>
                <a:srgbClr val="2D2E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현장확인</a:t>
              </a:r>
              <a:endPara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grpSp>
          <p:nvGrpSpPr>
            <p:cNvPr id="16" name="그룹 130"/>
            <p:cNvGrpSpPr>
              <a:grpSpLocks/>
            </p:cNvGrpSpPr>
            <p:nvPr/>
          </p:nvGrpSpPr>
          <p:grpSpPr bwMode="auto">
            <a:xfrm rot="5400000">
              <a:off x="7759157" y="5159821"/>
              <a:ext cx="179992" cy="216001"/>
              <a:chOff x="4972774" y="2023765"/>
              <a:chExt cx="284966" cy="338340"/>
            </a:xfrm>
          </p:grpSpPr>
          <p:sp>
            <p:nvSpPr>
              <p:cNvPr id="55" name="이등변 삼각형 127"/>
              <p:cNvSpPr>
                <a:spLocks noChangeArrowheads="1"/>
              </p:cNvSpPr>
              <p:nvPr/>
            </p:nvSpPr>
            <p:spPr bwMode="auto">
              <a:xfrm rot="5400000">
                <a:off x="4908379" y="2088160"/>
                <a:ext cx="338338" cy="209548"/>
              </a:xfrm>
              <a:prstGeom prst="triangle">
                <a:avLst>
                  <a:gd name="adj" fmla="val 50000"/>
                </a:avLst>
              </a:prstGeom>
              <a:solidFill>
                <a:srgbClr val="5F5F5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이등변 삼각형 126"/>
              <p:cNvSpPr>
                <a:spLocks noChangeArrowheads="1"/>
              </p:cNvSpPr>
              <p:nvPr/>
            </p:nvSpPr>
            <p:spPr bwMode="auto">
              <a:xfrm rot="5400000">
                <a:off x="4983798" y="2088162"/>
                <a:ext cx="338338" cy="209547"/>
              </a:xfrm>
              <a:prstGeom prst="triangle">
                <a:avLst>
                  <a:gd name="adj" fmla="val 50000"/>
                </a:avLst>
              </a:prstGeom>
              <a:solidFill>
                <a:srgbClr val="2D2E30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8" name="모서리가 둥근 직사각형 57"/>
            <p:cNvSpPr/>
            <p:nvPr/>
          </p:nvSpPr>
          <p:spPr>
            <a:xfrm>
              <a:off x="4539404" y="5403228"/>
              <a:ext cx="4176000" cy="383226"/>
            </a:xfrm>
            <a:prstGeom prst="roundRect">
              <a:avLst/>
            </a:prstGeom>
            <a:noFill/>
            <a:ln w="9525">
              <a:solidFill>
                <a:srgbClr val="2D2E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평가 및 판정</a:t>
              </a:r>
              <a:endParaRPr kumimoji="0"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grpSp>
          <p:nvGrpSpPr>
            <p:cNvPr id="19" name="그룹 130"/>
            <p:cNvGrpSpPr>
              <a:grpSpLocks/>
            </p:cNvGrpSpPr>
            <p:nvPr/>
          </p:nvGrpSpPr>
          <p:grpSpPr bwMode="auto">
            <a:xfrm rot="5400000">
              <a:off x="6590264" y="5874206"/>
              <a:ext cx="180000" cy="216000"/>
              <a:chOff x="4972819" y="3854713"/>
              <a:chExt cx="284981" cy="338340"/>
            </a:xfrm>
          </p:grpSpPr>
          <p:sp>
            <p:nvSpPr>
              <p:cNvPr id="71" name="이등변 삼각형 127"/>
              <p:cNvSpPr>
                <a:spLocks noChangeArrowheads="1"/>
              </p:cNvSpPr>
              <p:nvPr/>
            </p:nvSpPr>
            <p:spPr bwMode="auto">
              <a:xfrm rot="5400000">
                <a:off x="4908424" y="3919108"/>
                <a:ext cx="338340" cy="209550"/>
              </a:xfrm>
              <a:prstGeom prst="triangle">
                <a:avLst>
                  <a:gd name="adj" fmla="val 50000"/>
                </a:avLst>
              </a:prstGeom>
              <a:solidFill>
                <a:srgbClr val="5F5F5F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이등변 삼각형 126"/>
              <p:cNvSpPr>
                <a:spLocks noChangeArrowheads="1"/>
              </p:cNvSpPr>
              <p:nvPr/>
            </p:nvSpPr>
            <p:spPr bwMode="auto">
              <a:xfrm rot="5400000">
                <a:off x="4983855" y="3919108"/>
                <a:ext cx="338340" cy="209550"/>
              </a:xfrm>
              <a:prstGeom prst="triangle">
                <a:avLst>
                  <a:gd name="adj" fmla="val 50000"/>
                </a:avLst>
              </a:prstGeom>
              <a:solidFill>
                <a:srgbClr val="2D2E30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4" name="모서리가 둥근 직사각형 73"/>
            <p:cNvSpPr/>
            <p:nvPr/>
          </p:nvSpPr>
          <p:spPr>
            <a:xfrm>
              <a:off x="4543594" y="6117608"/>
              <a:ext cx="4176000" cy="383226"/>
            </a:xfrm>
            <a:prstGeom prst="roundRect">
              <a:avLst/>
            </a:prstGeom>
            <a:noFill/>
            <a:ln w="9525">
              <a:solidFill>
                <a:srgbClr val="2D2E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인증서 재발급</a:t>
              </a:r>
              <a:endParaRPr kumimoji="0" lang="ko-KR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87" name="직사각형 86"/>
            <p:cNvSpPr/>
            <p:nvPr/>
          </p:nvSpPr>
          <p:spPr>
            <a:xfrm>
              <a:off x="1071538" y="3786190"/>
              <a:ext cx="2448990" cy="157163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  <a:buClr>
                  <a:schemeClr val="tx1">
                    <a:lumMod val="85000"/>
                    <a:lumOff val="15000"/>
                  </a:schemeClr>
                </a:buClr>
                <a:buFont typeface="Arial" pitchFamily="34" charset="0"/>
                <a:buChar char="•"/>
              </a:pPr>
              <a:r>
                <a:rPr lang="en-US" altLang="ko-KR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ko-KR" altLang="en-US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제출서류</a:t>
              </a:r>
              <a:endParaRPr lang="en-US" altLang="ko-KR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>
                <a:lnSpc>
                  <a:spcPct val="120000"/>
                </a:lnSpc>
                <a:buClr>
                  <a:schemeClr val="tx1">
                    <a:lumMod val="85000"/>
                    <a:lumOff val="15000"/>
                  </a:schemeClr>
                </a:buClr>
              </a:pP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- HACCP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인증변경신청서</a:t>
              </a:r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>
                <a:lnSpc>
                  <a:spcPct val="120000"/>
                </a:lnSpc>
                <a:buClr>
                  <a:schemeClr val="tx1">
                    <a:lumMod val="85000"/>
                    <a:lumOff val="15000"/>
                  </a:schemeClr>
                </a:buClr>
              </a:pP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 (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홈페이지 다운로드 가능</a:t>
              </a: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)</a:t>
              </a:r>
            </a:p>
            <a:p>
              <a:pPr>
                <a:lnSpc>
                  <a:spcPct val="120000"/>
                </a:lnSpc>
                <a:buClr>
                  <a:schemeClr val="tx1">
                    <a:lumMod val="85000"/>
                    <a:lumOff val="15000"/>
                  </a:schemeClr>
                </a:buClr>
              </a:pP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-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인증사항 원본</a:t>
              </a:r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>
                <a:lnSpc>
                  <a:spcPct val="120000"/>
                </a:lnSpc>
                <a:buClr>
                  <a:schemeClr val="tx1">
                    <a:lumMod val="85000"/>
                    <a:lumOff val="15000"/>
                  </a:schemeClr>
                </a:buClr>
              </a:pP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- 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변경사항 증빙 서류</a:t>
              </a:r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20" name="그룹 69"/>
          <p:cNvGrpSpPr>
            <a:grpSpLocks/>
          </p:cNvGrpSpPr>
          <p:nvPr/>
        </p:nvGrpSpPr>
        <p:grpSpPr bwMode="auto">
          <a:xfrm>
            <a:off x="-32" y="2357430"/>
            <a:ext cx="1611578" cy="1857388"/>
            <a:chOff x="2682875" y="3168650"/>
            <a:chExt cx="1785938" cy="2073275"/>
          </a:xfrm>
        </p:grpSpPr>
        <p:sp>
          <p:nvSpPr>
            <p:cNvPr id="107" name="Oval 130"/>
            <p:cNvSpPr>
              <a:spLocks noChangeArrowheads="1"/>
            </p:cNvSpPr>
            <p:nvPr/>
          </p:nvSpPr>
          <p:spPr bwMode="auto">
            <a:xfrm>
              <a:off x="2682875" y="3168650"/>
              <a:ext cx="1785938" cy="1785938"/>
            </a:xfrm>
            <a:prstGeom prst="ellipse">
              <a:avLst/>
            </a:prstGeom>
            <a:solidFill>
              <a:srgbClr val="FFE333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>
                <a:latin typeface="굴림" pitchFamily="50" charset="-127"/>
              </a:endParaRPr>
            </a:p>
          </p:txBody>
        </p:sp>
        <p:sp>
          <p:nvSpPr>
            <p:cNvPr id="111" name="Oval 131"/>
            <p:cNvSpPr>
              <a:spLocks noChangeArrowheads="1"/>
            </p:cNvSpPr>
            <p:nvPr/>
          </p:nvSpPr>
          <p:spPr bwMode="auto">
            <a:xfrm>
              <a:off x="2820988" y="3308350"/>
              <a:ext cx="1506537" cy="1506538"/>
            </a:xfrm>
            <a:prstGeom prst="ellipse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>
                <a:latin typeface="굴림" pitchFamily="50" charset="-127"/>
              </a:endParaRPr>
            </a:p>
          </p:txBody>
        </p:sp>
        <p:sp>
          <p:nvSpPr>
            <p:cNvPr id="113" name="Oval 147"/>
            <p:cNvSpPr>
              <a:spLocks noChangeArrowheads="1"/>
            </p:cNvSpPr>
            <p:nvPr/>
          </p:nvSpPr>
          <p:spPr bwMode="auto">
            <a:xfrm>
              <a:off x="3252788" y="4548188"/>
              <a:ext cx="679450" cy="679450"/>
            </a:xfrm>
            <a:prstGeom prst="ellipse">
              <a:avLst/>
            </a:prstGeom>
            <a:solidFill>
              <a:srgbClr val="FFE333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ko-KR" altLang="en-US">
                <a:latin typeface="굴림" pitchFamily="50" charset="-127"/>
              </a:endParaRPr>
            </a:p>
          </p:txBody>
        </p:sp>
        <p:pic>
          <p:nvPicPr>
            <p:cNvPr id="114" name="Picture 155" descr="ti238a2701"/>
            <p:cNvPicPr>
              <a:picLocks noChangeAspect="1" noChangeArrowheads="1"/>
            </p:cNvPicPr>
            <p:nvPr/>
          </p:nvPicPr>
          <p:blipFill>
            <a:blip r:embed="rId2" cstate="screen">
              <a:lum bright="-100000"/>
            </a:blip>
            <a:srcRect/>
            <a:stretch>
              <a:fillRect/>
            </a:stretch>
          </p:blipFill>
          <p:spPr bwMode="auto">
            <a:xfrm>
              <a:off x="3348038" y="4594225"/>
              <a:ext cx="503237" cy="647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8" name="TextBox 127"/>
          <p:cNvSpPr txBox="1"/>
          <p:nvPr/>
        </p:nvSpPr>
        <p:spPr>
          <a:xfrm>
            <a:off x="164360" y="2647050"/>
            <a:ext cx="1285884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변경일로부터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en-US" altLang="ko-KR" sz="20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30</a:t>
            </a:r>
            <a:r>
              <a:rPr lang="ko-KR" altLang="en-US" sz="20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일</a:t>
            </a: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이내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lvl="0" algn="ctr">
              <a:lnSpc>
                <a:spcPct val="120000"/>
              </a:lnSpc>
              <a:defRPr/>
            </a:pPr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신청</a:t>
            </a:r>
            <a:endParaRPr lang="en-US" altLang="ko-KR" sz="1600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0" name="이등변 삼각형 127"/>
          <p:cNvSpPr>
            <a:spLocks noChangeArrowheads="1"/>
          </p:cNvSpPr>
          <p:nvPr/>
        </p:nvSpPr>
        <p:spPr bwMode="auto">
          <a:xfrm rot="10800000">
            <a:off x="6697930" y="2831473"/>
            <a:ext cx="374400" cy="235594"/>
          </a:xfrm>
          <a:prstGeom prst="triangle">
            <a:avLst>
              <a:gd name="adj" fmla="val 50000"/>
            </a:avLst>
          </a:prstGeom>
          <a:solidFill>
            <a:srgbClr val="5F5F5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1" name="이등변 삼각형 126"/>
          <p:cNvSpPr>
            <a:spLocks noChangeArrowheads="1"/>
          </p:cNvSpPr>
          <p:nvPr/>
        </p:nvSpPr>
        <p:spPr bwMode="auto">
          <a:xfrm rot="10800000">
            <a:off x="6697930" y="2916279"/>
            <a:ext cx="374400" cy="235594"/>
          </a:xfrm>
          <a:prstGeom prst="triangle">
            <a:avLst>
              <a:gd name="adj" fmla="val 50000"/>
            </a:avLst>
          </a:prstGeom>
          <a:solidFill>
            <a:srgbClr val="2D2E3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48" name="모서리가 둥근 직사각형 47"/>
          <p:cNvSpPr/>
          <p:nvPr/>
        </p:nvSpPr>
        <p:spPr>
          <a:xfrm>
            <a:off x="7135142" y="4149080"/>
            <a:ext cx="1800000" cy="383226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서류검토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0" name="이등변 삼각형 127"/>
          <p:cNvSpPr>
            <a:spLocks noChangeArrowheads="1"/>
          </p:cNvSpPr>
          <p:nvPr/>
        </p:nvSpPr>
        <p:spPr bwMode="auto">
          <a:xfrm rot="10800000">
            <a:off x="5572133" y="4953952"/>
            <a:ext cx="216000" cy="132356"/>
          </a:xfrm>
          <a:prstGeom prst="triangle">
            <a:avLst>
              <a:gd name="adj" fmla="val 50000"/>
            </a:avLst>
          </a:prstGeom>
          <a:solidFill>
            <a:srgbClr val="5F5F5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1" name="이등변 삼각형 126"/>
          <p:cNvSpPr>
            <a:spLocks noChangeArrowheads="1"/>
          </p:cNvSpPr>
          <p:nvPr/>
        </p:nvSpPr>
        <p:spPr bwMode="auto">
          <a:xfrm rot="10800000">
            <a:off x="5572133" y="5001596"/>
            <a:ext cx="216000" cy="132356"/>
          </a:xfrm>
          <a:prstGeom prst="triangle">
            <a:avLst>
              <a:gd name="adj" fmla="val 50000"/>
            </a:avLst>
          </a:prstGeom>
          <a:solidFill>
            <a:srgbClr val="2D2E3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67466" y="5877272"/>
            <a:ext cx="1248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적합판정 시</a:t>
            </a:r>
            <a:endParaRPr lang="ko-KR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1" name="그룹 62"/>
          <p:cNvGrpSpPr/>
          <p:nvPr/>
        </p:nvGrpSpPr>
        <p:grpSpPr>
          <a:xfrm>
            <a:off x="3266136" y="4891589"/>
            <a:ext cx="917936" cy="923173"/>
            <a:chOff x="3153998" y="4775564"/>
            <a:chExt cx="917936" cy="923173"/>
          </a:xfrm>
        </p:grpSpPr>
        <p:sp>
          <p:nvSpPr>
            <p:cNvPr id="64" name="타원 63"/>
            <p:cNvSpPr/>
            <p:nvPr/>
          </p:nvSpPr>
          <p:spPr bwMode="auto">
            <a:xfrm>
              <a:off x="3153998" y="4775564"/>
              <a:ext cx="917936" cy="923173"/>
            </a:xfrm>
            <a:prstGeom prst="ellipse">
              <a:avLst/>
            </a:prstGeom>
            <a:solidFill>
              <a:srgbClr val="B8CAD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나눔고딕" pitchFamily="50" charset="-127"/>
                <a:ea typeface="나눔고딕" pitchFamily="50" charset="-127"/>
              </a:endParaRPr>
            </a:p>
          </p:txBody>
        </p:sp>
        <p:pic>
          <p:nvPicPr>
            <p:cNvPr id="65" name="Picture 48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4806" y="4937921"/>
              <a:ext cx="475333" cy="62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9" name="이등변 삼각형 127"/>
          <p:cNvSpPr>
            <a:spLocks noChangeArrowheads="1"/>
          </p:cNvSpPr>
          <p:nvPr/>
        </p:nvSpPr>
        <p:spPr bwMode="auto">
          <a:xfrm rot="10800000">
            <a:off x="7956376" y="3885412"/>
            <a:ext cx="216000" cy="132356"/>
          </a:xfrm>
          <a:prstGeom prst="triangle">
            <a:avLst>
              <a:gd name="adj" fmla="val 50000"/>
            </a:avLst>
          </a:prstGeom>
          <a:solidFill>
            <a:srgbClr val="5F5F5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3" name="이등변 삼각형 126"/>
          <p:cNvSpPr>
            <a:spLocks noChangeArrowheads="1"/>
          </p:cNvSpPr>
          <p:nvPr/>
        </p:nvSpPr>
        <p:spPr bwMode="auto">
          <a:xfrm rot="10800000">
            <a:off x="7956376" y="3933056"/>
            <a:ext cx="216000" cy="132356"/>
          </a:xfrm>
          <a:prstGeom prst="triangle">
            <a:avLst>
              <a:gd name="adj" fmla="val 50000"/>
            </a:avLst>
          </a:prstGeom>
          <a:solidFill>
            <a:srgbClr val="2D2E3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grpSp>
        <p:nvGrpSpPr>
          <p:cNvPr id="57" name="그룹 56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 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인증변</a:t>
              </a:r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경</a:t>
              </a:r>
            </a:p>
          </p:txBody>
        </p:sp>
      </p:grp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44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9672" y="908720"/>
            <a:ext cx="8954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조사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평가 절차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축산물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유통 포함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)·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농장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 안전관리통합인증업체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000" spc="-15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983504" y="1486688"/>
            <a:ext cx="2786082" cy="326946"/>
          </a:xfrm>
          <a:prstGeom prst="roundRect">
            <a:avLst/>
          </a:prstGeom>
          <a:solidFill>
            <a:srgbClr val="E3D689"/>
          </a:solidFill>
          <a:ln w="3175">
            <a:solidFill>
              <a:srgbClr val="D3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심사일정 수립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7" name="모서리가 둥근 직사각형 86"/>
          <p:cNvSpPr/>
          <p:nvPr/>
        </p:nvSpPr>
        <p:spPr>
          <a:xfrm>
            <a:off x="2983504" y="2057538"/>
            <a:ext cx="2786400" cy="327600"/>
          </a:xfrm>
          <a:prstGeom prst="roundRect">
            <a:avLst/>
          </a:prstGeom>
          <a:solidFill>
            <a:srgbClr val="80C6C6"/>
          </a:solidFill>
          <a:ln w="3175">
            <a:solidFill>
              <a:srgbClr val="489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현장심사 수행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" name="그룹 130"/>
          <p:cNvGrpSpPr>
            <a:grpSpLocks/>
          </p:cNvGrpSpPr>
          <p:nvPr/>
        </p:nvGrpSpPr>
        <p:grpSpPr bwMode="auto">
          <a:xfrm rot="5400000">
            <a:off x="4296014" y="1841194"/>
            <a:ext cx="180000" cy="216000"/>
            <a:chOff x="4972819" y="3854713"/>
            <a:chExt cx="284981" cy="338340"/>
          </a:xfrm>
        </p:grpSpPr>
        <p:sp>
          <p:nvSpPr>
            <p:cNvPr id="92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93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cxnSp>
        <p:nvCxnSpPr>
          <p:cNvPr id="98" name="직선 연결선 97"/>
          <p:cNvCxnSpPr/>
          <p:nvPr/>
        </p:nvCxnSpPr>
        <p:spPr>
          <a:xfrm flipH="1">
            <a:off x="2381912" y="2663764"/>
            <a:ext cx="4268182" cy="7126"/>
          </a:xfrm>
          <a:prstGeom prst="line">
            <a:avLst/>
          </a:prstGeom>
          <a:ln>
            <a:solidFill>
              <a:srgbClr val="2D2E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직선 연결선 100"/>
          <p:cNvCxnSpPr/>
          <p:nvPr/>
        </p:nvCxnSpPr>
        <p:spPr>
          <a:xfrm rot="5400000">
            <a:off x="4252180" y="2527970"/>
            <a:ext cx="270000" cy="1588"/>
          </a:xfrm>
          <a:prstGeom prst="line">
            <a:avLst/>
          </a:prstGeom>
          <a:ln>
            <a:solidFill>
              <a:srgbClr val="2D2E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 103"/>
          <p:cNvCxnSpPr/>
          <p:nvPr/>
        </p:nvCxnSpPr>
        <p:spPr>
          <a:xfrm rot="5400000">
            <a:off x="2238706" y="2814096"/>
            <a:ext cx="288000" cy="1588"/>
          </a:xfrm>
          <a:prstGeom prst="line">
            <a:avLst/>
          </a:prstGeom>
          <a:ln>
            <a:solidFill>
              <a:srgbClr val="2D2E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모서리가 둥근 직사각형 106"/>
          <p:cNvSpPr/>
          <p:nvPr/>
        </p:nvSpPr>
        <p:spPr>
          <a:xfrm>
            <a:off x="1303304" y="2965268"/>
            <a:ext cx="2160000" cy="327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적합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cxnSp>
        <p:nvCxnSpPr>
          <p:cNvPr id="113" name="직선 연결선 112"/>
          <p:cNvCxnSpPr/>
          <p:nvPr/>
        </p:nvCxnSpPr>
        <p:spPr>
          <a:xfrm rot="5400000">
            <a:off x="6506888" y="2814096"/>
            <a:ext cx="288000" cy="1588"/>
          </a:xfrm>
          <a:prstGeom prst="line">
            <a:avLst/>
          </a:prstGeom>
          <a:ln>
            <a:solidFill>
              <a:srgbClr val="2D2E3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모서리가 둥근 직사각형 113"/>
          <p:cNvSpPr/>
          <p:nvPr/>
        </p:nvSpPr>
        <p:spPr>
          <a:xfrm>
            <a:off x="5580112" y="2956642"/>
            <a:ext cx="2160000" cy="327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부적합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3" name="그룹 130"/>
          <p:cNvGrpSpPr>
            <a:grpSpLocks/>
          </p:cNvGrpSpPr>
          <p:nvPr/>
        </p:nvGrpSpPr>
        <p:grpSpPr bwMode="auto">
          <a:xfrm rot="5400000">
            <a:off x="2267250" y="3313084"/>
            <a:ext cx="180000" cy="216000"/>
            <a:chOff x="4972819" y="3854713"/>
            <a:chExt cx="284981" cy="338340"/>
          </a:xfrm>
        </p:grpSpPr>
        <p:sp>
          <p:nvSpPr>
            <p:cNvPr id="121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22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55" name="모서리가 둥근 직사각형 154"/>
          <p:cNvSpPr/>
          <p:nvPr/>
        </p:nvSpPr>
        <p:spPr>
          <a:xfrm>
            <a:off x="1266370" y="3554024"/>
            <a:ext cx="2160000" cy="604726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심사결과</a:t>
            </a:r>
            <a:endParaRPr kumimoji="0"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알림공문 발송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5" name="그룹 130"/>
          <p:cNvGrpSpPr>
            <a:grpSpLocks/>
          </p:cNvGrpSpPr>
          <p:nvPr/>
        </p:nvGrpSpPr>
        <p:grpSpPr bwMode="auto">
          <a:xfrm rot="5400000">
            <a:off x="2267250" y="4170150"/>
            <a:ext cx="180000" cy="216000"/>
            <a:chOff x="4972819" y="3854713"/>
            <a:chExt cx="284981" cy="338340"/>
          </a:xfrm>
        </p:grpSpPr>
        <p:sp>
          <p:nvSpPr>
            <p:cNvPr id="157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58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59" name="모서리가 둥근 직사각형 158"/>
          <p:cNvSpPr/>
          <p:nvPr/>
        </p:nvSpPr>
        <p:spPr>
          <a:xfrm>
            <a:off x="1274996" y="4415646"/>
            <a:ext cx="2160000" cy="327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ko-KR" altLang="en-US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심사결과 보고</a:t>
            </a:r>
            <a:r>
              <a:rPr lang="en-US" altLang="ko-KR" baseline="30000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*</a:t>
            </a:r>
            <a:endParaRPr kumimoji="0" lang="en-US" altLang="ko-KR" spc="-150" baseline="30000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6" name="그룹 130"/>
          <p:cNvGrpSpPr>
            <a:grpSpLocks/>
          </p:cNvGrpSpPr>
          <p:nvPr/>
        </p:nvGrpSpPr>
        <p:grpSpPr bwMode="auto">
          <a:xfrm rot="5400000">
            <a:off x="6612882" y="3313084"/>
            <a:ext cx="180000" cy="216000"/>
            <a:chOff x="4972819" y="3854713"/>
            <a:chExt cx="284981" cy="338340"/>
          </a:xfrm>
        </p:grpSpPr>
        <p:sp>
          <p:nvSpPr>
            <p:cNvPr id="161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62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63" name="모서리가 둥근 직사각형 162"/>
          <p:cNvSpPr/>
          <p:nvPr/>
        </p:nvSpPr>
        <p:spPr>
          <a:xfrm>
            <a:off x="5597364" y="3554024"/>
            <a:ext cx="2160000" cy="604726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부적합 보고</a:t>
            </a:r>
            <a:endParaRPr kumimoji="0"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lvl="0" algn="ctr">
              <a:defRPr/>
            </a:pPr>
            <a:r>
              <a:rPr lang="en-US" altLang="ko-KR" sz="1050" spc="-17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지방식약청 또는 농림축산검역본부</a:t>
            </a:r>
            <a:r>
              <a:rPr lang="en-US" altLang="ko-KR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050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7" name="그룹 130"/>
          <p:cNvGrpSpPr>
            <a:grpSpLocks/>
          </p:cNvGrpSpPr>
          <p:nvPr/>
        </p:nvGrpSpPr>
        <p:grpSpPr bwMode="auto">
          <a:xfrm rot="5400000">
            <a:off x="6612882" y="4170150"/>
            <a:ext cx="180000" cy="216000"/>
            <a:chOff x="4972819" y="3854713"/>
            <a:chExt cx="284981" cy="338340"/>
          </a:xfrm>
        </p:grpSpPr>
        <p:sp>
          <p:nvSpPr>
            <p:cNvPr id="165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66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67" name="모서리가 둥근 직사각형 166"/>
          <p:cNvSpPr/>
          <p:nvPr/>
        </p:nvSpPr>
        <p:spPr>
          <a:xfrm>
            <a:off x="5620812" y="4364421"/>
            <a:ext cx="2160000" cy="54628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재심사 요청 접수</a:t>
            </a:r>
            <a:endParaRPr lang="en-US" altLang="ko-KR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defRPr/>
            </a:pPr>
            <a:r>
              <a:rPr lang="en-US" altLang="ko-KR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지방식약청 또는 농림축산검역본부</a:t>
            </a:r>
            <a:r>
              <a:rPr lang="en-US" altLang="ko-KR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kumimoji="0" lang="en-US" altLang="ko-KR" spc="-350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8" name="그룹 130"/>
          <p:cNvGrpSpPr>
            <a:grpSpLocks/>
          </p:cNvGrpSpPr>
          <p:nvPr/>
        </p:nvGrpSpPr>
        <p:grpSpPr bwMode="auto">
          <a:xfrm rot="5400000">
            <a:off x="6606868" y="4939542"/>
            <a:ext cx="180005" cy="216006"/>
            <a:chOff x="5013808" y="3854703"/>
            <a:chExt cx="284990" cy="338349"/>
          </a:xfrm>
        </p:grpSpPr>
        <p:sp>
          <p:nvSpPr>
            <p:cNvPr id="169" name="이등변 삼각형 127"/>
            <p:cNvSpPr>
              <a:spLocks noChangeArrowheads="1"/>
            </p:cNvSpPr>
            <p:nvPr/>
          </p:nvSpPr>
          <p:spPr bwMode="auto">
            <a:xfrm rot="5400000">
              <a:off x="4949414" y="3919106"/>
              <a:ext cx="338340" cy="209551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70" name="이등변 삼각형 126"/>
            <p:cNvSpPr>
              <a:spLocks noChangeArrowheads="1"/>
            </p:cNvSpPr>
            <p:nvPr/>
          </p:nvSpPr>
          <p:spPr bwMode="auto">
            <a:xfrm rot="5400000">
              <a:off x="5024853" y="3919097"/>
              <a:ext cx="338339" cy="209551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71" name="모서리가 둥근 직사각형 170"/>
          <p:cNvSpPr/>
          <p:nvPr/>
        </p:nvSpPr>
        <p:spPr>
          <a:xfrm>
            <a:off x="5623242" y="5158507"/>
            <a:ext cx="2160000" cy="327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부적합 재심사</a:t>
            </a:r>
            <a:endParaRPr kumimoji="0" lang="ko-KR" altLang="en-US" spc="-50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9" name="그룹 130"/>
          <p:cNvGrpSpPr>
            <a:grpSpLocks/>
          </p:cNvGrpSpPr>
          <p:nvPr/>
        </p:nvGrpSpPr>
        <p:grpSpPr bwMode="auto">
          <a:xfrm rot="5400000">
            <a:off x="6606870" y="5496415"/>
            <a:ext cx="180000" cy="216000"/>
            <a:chOff x="4972819" y="3854713"/>
            <a:chExt cx="284981" cy="338340"/>
          </a:xfrm>
        </p:grpSpPr>
        <p:sp>
          <p:nvSpPr>
            <p:cNvPr id="173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74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75" name="모서리가 둥근 직사각형 174"/>
          <p:cNvSpPr/>
          <p:nvPr/>
        </p:nvSpPr>
        <p:spPr>
          <a:xfrm>
            <a:off x="5631868" y="5723679"/>
            <a:ext cx="2160000" cy="327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심사결과 보고</a:t>
            </a:r>
            <a:r>
              <a:rPr lang="en-US" altLang="ko-KR" baseline="30000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*</a:t>
            </a:r>
            <a:endParaRPr kumimoji="0" lang="en-US" altLang="ko-KR" spc="-50" dirty="0" smtClean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0" name="그룹 130"/>
          <p:cNvGrpSpPr>
            <a:grpSpLocks/>
          </p:cNvGrpSpPr>
          <p:nvPr/>
        </p:nvGrpSpPr>
        <p:grpSpPr bwMode="auto">
          <a:xfrm rot="5400000">
            <a:off x="6606870" y="6054243"/>
            <a:ext cx="180000" cy="216000"/>
            <a:chOff x="4972819" y="3854713"/>
            <a:chExt cx="284981" cy="338340"/>
          </a:xfrm>
        </p:grpSpPr>
        <p:sp>
          <p:nvSpPr>
            <p:cNvPr id="177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78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79" name="모서리가 둥근 직사각형 178"/>
          <p:cNvSpPr/>
          <p:nvPr/>
        </p:nvSpPr>
        <p:spPr>
          <a:xfrm>
            <a:off x="5642924" y="6267375"/>
            <a:ext cx="2160000" cy="327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종결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2" name="그룹 130"/>
          <p:cNvGrpSpPr>
            <a:grpSpLocks/>
          </p:cNvGrpSpPr>
          <p:nvPr/>
        </p:nvGrpSpPr>
        <p:grpSpPr bwMode="auto">
          <a:xfrm rot="5400000">
            <a:off x="2286398" y="4757266"/>
            <a:ext cx="180000" cy="216000"/>
            <a:chOff x="4972819" y="3854713"/>
            <a:chExt cx="284981" cy="338340"/>
          </a:xfrm>
        </p:grpSpPr>
        <p:sp>
          <p:nvSpPr>
            <p:cNvPr id="185" name="이등변 삼각형 127"/>
            <p:cNvSpPr>
              <a:spLocks noChangeArrowheads="1"/>
            </p:cNvSpPr>
            <p:nvPr/>
          </p:nvSpPr>
          <p:spPr bwMode="auto">
            <a:xfrm rot="5400000">
              <a:off x="4908424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86" name="이등변 삼각형 126"/>
            <p:cNvSpPr>
              <a:spLocks noChangeArrowheads="1"/>
            </p:cNvSpPr>
            <p:nvPr/>
          </p:nvSpPr>
          <p:spPr bwMode="auto">
            <a:xfrm rot="5400000">
              <a:off x="4983855" y="3919108"/>
              <a:ext cx="338340" cy="209550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187" name="모서리가 둥근 직사각형 186"/>
          <p:cNvSpPr/>
          <p:nvPr/>
        </p:nvSpPr>
        <p:spPr>
          <a:xfrm>
            <a:off x="1286052" y="5015458"/>
            <a:ext cx="2160000" cy="3276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종결</a:t>
            </a:r>
            <a:endParaRPr kumimoji="0"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3" name="그룹 84"/>
          <p:cNvGrpSpPr/>
          <p:nvPr/>
        </p:nvGrpSpPr>
        <p:grpSpPr>
          <a:xfrm>
            <a:off x="971600" y="5160553"/>
            <a:ext cx="2786082" cy="1643074"/>
            <a:chOff x="6072198" y="5214950"/>
            <a:chExt cx="2786082" cy="1785950"/>
          </a:xfrm>
        </p:grpSpPr>
        <p:pic>
          <p:nvPicPr>
            <p:cNvPr id="86" name="그림 52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6072198" y="5214950"/>
              <a:ext cx="2786082" cy="17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TextBox 88"/>
            <p:cNvSpPr txBox="1"/>
            <p:nvPr/>
          </p:nvSpPr>
          <p:spPr>
            <a:xfrm>
              <a:off x="6286512" y="5565602"/>
              <a:ext cx="2428892" cy="110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ko-KR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*</a:t>
              </a:r>
              <a:r>
                <a:rPr lang="ko-KR" alt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심사결과 보고</a:t>
              </a:r>
              <a:endPara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- </a:t>
              </a:r>
              <a:r>
                <a:rPr lang="ko-KR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축산물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·</a:t>
              </a:r>
              <a:r>
                <a:rPr lang="ko-KR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농장</a:t>
              </a:r>
              <a:endPara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: </a:t>
              </a:r>
              <a:r>
                <a:rPr lang="ko-KR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식약처 또는 농림축산검역본부</a:t>
              </a:r>
              <a:endParaRPr lang="en-US" altLang="ko-KR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휴먼모음T" pitchFamily="18" charset="-127"/>
                <a:ea typeface="휴먼모음T" pitchFamily="18" charset="-127"/>
              </a:endParaRPr>
            </a:p>
            <a:p>
              <a:pPr>
                <a:lnSpc>
                  <a:spcPct val="120000"/>
                </a:lnSpc>
              </a:pP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 - </a:t>
              </a:r>
              <a:r>
                <a:rPr lang="ko-KR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안전관리통합인증 </a:t>
              </a:r>
              <a:r>
                <a:rPr lang="en-US" altLang="ko-KR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: </a:t>
              </a:r>
              <a:r>
                <a:rPr lang="ko-KR" altLang="en-US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휴먼모음T" pitchFamily="18" charset="-127"/>
                  <a:ea typeface="휴먼모음T" pitchFamily="18" charset="-127"/>
                </a:rPr>
                <a:t>식약처</a:t>
              </a: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 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조사</a:t>
              </a:r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·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평가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45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820" y="1387468"/>
            <a:ext cx="5285605" cy="51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직사각형 8"/>
          <p:cNvSpPr/>
          <p:nvPr/>
        </p:nvSpPr>
        <p:spPr>
          <a:xfrm>
            <a:off x="0" y="1000108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55576" y="801859"/>
            <a:ext cx="80462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spc="-50" dirty="0" smtClean="0">
                <a:latin typeface="휴먼모음T" pitchFamily="18" charset="-127"/>
                <a:ea typeface="휴먼모음T" pitchFamily="18" charset="-127"/>
              </a:rPr>
              <a:t>인증심사 장비 활용 범위</a:t>
            </a:r>
            <a:endParaRPr lang="ko-KR" altLang="en-US" sz="2000" spc="-5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5" name="설명선 2 24"/>
          <p:cNvSpPr/>
          <p:nvPr/>
        </p:nvSpPr>
        <p:spPr>
          <a:xfrm>
            <a:off x="6143636" y="3929066"/>
            <a:ext cx="2857520" cy="1357322"/>
          </a:xfrm>
          <a:prstGeom prst="borderCallout2">
            <a:avLst>
              <a:gd name="adj1" fmla="val 45705"/>
              <a:gd name="adj2" fmla="val 153"/>
              <a:gd name="adj3" fmla="val 63124"/>
              <a:gd name="adj4" fmla="val -12510"/>
              <a:gd name="adj5" fmla="val 127298"/>
              <a:gd name="adj6" fmla="val -21393"/>
            </a:avLst>
          </a:prstGeom>
          <a:solidFill>
            <a:schemeClr val="accent6">
              <a:lumMod val="60000"/>
              <a:lumOff val="40000"/>
              <a:alpha val="59000"/>
            </a:schemeClr>
          </a:solidFill>
          <a:ln>
            <a:solidFill>
              <a:schemeClr val="accent6">
                <a:lumMod val="75000"/>
              </a:schemeClr>
            </a:solidFill>
            <a:tailEnd type="arrow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ko-KR" sz="1400" b="1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58914" y="3952725"/>
            <a:ext cx="308508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pc="-150" dirty="0" smtClean="0">
                <a:latin typeface="휴먼모음T" pitchFamily="18" charset="-127"/>
                <a:ea typeface="휴먼모음T" pitchFamily="18" charset="-127"/>
              </a:rPr>
              <a:t>심사에서 </a:t>
            </a:r>
            <a:r>
              <a:rPr lang="ko-KR" altLang="en-US" spc="-1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기준이 명확하지 않은 </a:t>
            </a:r>
            <a:endParaRPr lang="en-US" altLang="ko-KR" spc="-150" dirty="0" smtClean="0">
              <a:solidFill>
                <a:srgbClr val="0070C0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ATP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측정기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열화상카메라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ko-KR" altLang="en-US" spc="-150" dirty="0" err="1" smtClean="0">
                <a:latin typeface="휴먼모음T" pitchFamily="18" charset="-127"/>
                <a:ea typeface="휴먼모음T" pitchFamily="18" charset="-127"/>
              </a:rPr>
              <a:t>에어샘플러</a:t>
            </a:r>
            <a:r>
              <a:rPr lang="ko-KR" altLang="en-US" spc="-150" dirty="0" smtClean="0">
                <a:latin typeface="휴먼모음T" pitchFamily="18" charset="-127"/>
                <a:ea typeface="휴먼모음T" pitchFamily="18" charset="-127"/>
              </a:rPr>
              <a:t> 등 </a:t>
            </a:r>
            <a:r>
              <a:rPr lang="ko-KR" altLang="en-US" spc="-15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평가 반영 불가</a:t>
            </a:r>
            <a:endParaRPr lang="en-US" altLang="ko-KR" spc="-150" dirty="0" smtClean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6012160" y="5716488"/>
            <a:ext cx="3000396" cy="714380"/>
          </a:xfrm>
          <a:prstGeom prst="roundRect">
            <a:avLst>
              <a:gd name="adj" fmla="val 8888"/>
            </a:avLst>
          </a:prstGeom>
          <a:solidFill>
            <a:sysClr val="window" lastClr="FFFFFF">
              <a:lumMod val="85000"/>
              <a:alpha val="68000"/>
            </a:sysClr>
          </a:solidFill>
          <a:ln w="25400" cap="flat" cmpd="sng" algn="ctr">
            <a:gradFill>
              <a:gsLst>
                <a:gs pos="16000">
                  <a:sysClr val="window" lastClr="FFFFFF">
                    <a:alpha val="0"/>
                  </a:sysClr>
                </a:gs>
                <a:gs pos="50000">
                  <a:srgbClr val="F37B39"/>
                </a:gs>
                <a:gs pos="100000">
                  <a:srgbClr val="F37B39"/>
                </a:gs>
              </a:gsLst>
              <a:lin ang="5400000" scaled="0"/>
            </a:gradFill>
            <a:prstDash val="solid"/>
          </a:ln>
          <a:effectLst/>
        </p:spPr>
        <p:txBody>
          <a:bodyPr rtlCol="0" anchor="ctr"/>
          <a:lstStyle/>
          <a:p>
            <a:pPr latinLnBrk="0">
              <a:lnSpc>
                <a:spcPct val="150000"/>
              </a:lnSpc>
            </a:pPr>
            <a:endParaRPr kumimoji="0" lang="ko-KR" alt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097934" y="5661248"/>
            <a:ext cx="3094117" cy="7951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ko-KR" altLang="en-US" sz="1600" kern="0" spc="-50" dirty="0" smtClean="0">
                <a:latin typeface="휴먼모음T" pitchFamily="18" charset="-127"/>
                <a:ea typeface="휴먼모음T" pitchFamily="18" charset="-127"/>
              </a:rPr>
              <a:t>다만</a:t>
            </a:r>
            <a:r>
              <a:rPr lang="en-US" altLang="ko-KR" sz="1600" kern="0" spc="-5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kern="0" spc="-50" dirty="0" smtClean="0">
                <a:latin typeface="휴먼모음T" pitchFamily="18" charset="-127"/>
                <a:ea typeface="휴먼모음T" pitchFamily="18" charset="-127"/>
              </a:rPr>
              <a:t>업체 관리 현황 확인 및 정보 </a:t>
            </a:r>
            <a:endParaRPr lang="en-US" altLang="ko-KR" sz="1600" kern="0" spc="-50" dirty="0" smtClean="0">
              <a:latin typeface="휴먼모음T" pitchFamily="18" charset="-127"/>
              <a:ea typeface="휴먼모음T" pitchFamily="18" charset="-127"/>
            </a:endParaRPr>
          </a:p>
          <a:p>
            <a:pPr latinLnBrk="0">
              <a:lnSpc>
                <a:spcPct val="150000"/>
              </a:lnSpc>
            </a:pPr>
            <a:r>
              <a:rPr lang="ko-KR" altLang="en-US" sz="1600" kern="0" spc="-50" dirty="0" smtClean="0">
                <a:latin typeface="휴먼모음T" pitchFamily="18" charset="-127"/>
                <a:ea typeface="휴먼모음T" pitchFamily="18" charset="-127"/>
              </a:rPr>
              <a:t>수집을 위해 </a:t>
            </a:r>
            <a:r>
              <a:rPr lang="ko-KR" altLang="en-US" sz="1600" kern="0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장비 추가 사용 가능</a:t>
            </a:r>
            <a:endParaRPr lang="ko-KR" altLang="en-US" sz="1600" kern="0" spc="-50" dirty="0">
              <a:solidFill>
                <a:srgbClr val="0070C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670426" y="1697294"/>
            <a:ext cx="4086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ko-KR" altLang="en-US" sz="2000" kern="0" spc="-50" dirty="0" smtClean="0">
                <a:latin typeface="휴먼모음T" pitchFamily="18" charset="-127"/>
                <a:ea typeface="휴먼모음T" pitchFamily="18" charset="-127"/>
              </a:rPr>
              <a:t>  심사 시 활용 장비는</a:t>
            </a:r>
            <a:endParaRPr lang="en-US" altLang="ko-KR" sz="2000" kern="0" spc="-50" dirty="0" smtClean="0">
              <a:latin typeface="휴먼모음T" pitchFamily="18" charset="-127"/>
              <a:ea typeface="휴먼모음T" pitchFamily="18" charset="-127"/>
            </a:endParaRPr>
          </a:p>
          <a:p>
            <a:pPr latinLnBrk="0"/>
            <a:r>
              <a:rPr lang="en-US" altLang="ko-KR" sz="2000" kern="0" spc="-50" dirty="0" smtClean="0"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en-US" altLang="ko-KR" sz="2000" kern="0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sz="2000" kern="0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인당 장비 </a:t>
            </a:r>
            <a:r>
              <a:rPr lang="en-US" altLang="ko-KR" sz="2000" kern="0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5 ~ 7</a:t>
            </a:r>
            <a:r>
              <a:rPr lang="ko-KR" altLang="en-US" sz="2000" kern="0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개</a:t>
            </a:r>
            <a:endParaRPr lang="en-US" altLang="ko-KR" sz="2000" kern="0" spc="-50" dirty="0" smtClean="0">
              <a:solidFill>
                <a:srgbClr val="0070C0"/>
              </a:solidFill>
              <a:latin typeface="휴먼모음T" pitchFamily="18" charset="-127"/>
              <a:ea typeface="휴먼모음T" pitchFamily="18" charset="-127"/>
            </a:endParaRPr>
          </a:p>
          <a:p>
            <a:pPr latinLnBrk="0"/>
            <a:r>
              <a:rPr lang="en-US" altLang="ko-KR" sz="2000" kern="0" spc="-50" dirty="0" smtClean="0">
                <a:latin typeface="휴먼모음T" pitchFamily="18" charset="-127"/>
                <a:ea typeface="휴먼모음T" pitchFamily="18" charset="-127"/>
              </a:rPr>
              <a:t>     </a:t>
            </a:r>
            <a:r>
              <a:rPr lang="en-US" altLang="ko-KR" sz="1600" kern="0" spc="-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kern="0" spc="-50" dirty="0" smtClean="0">
                <a:latin typeface="휴먼모음T" pitchFamily="18" charset="-127"/>
                <a:ea typeface="휴먼모음T" pitchFamily="18" charset="-127"/>
              </a:rPr>
              <a:t>휴대용 케이스로 보관 및 이송</a:t>
            </a:r>
            <a:r>
              <a:rPr lang="en-US" altLang="ko-KR" sz="1600" kern="0" spc="-50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 latinLnBrk="0"/>
            <a:r>
              <a:rPr lang="en-US" altLang="ko-KR" sz="2000" kern="0" spc="-50" dirty="0" smtClean="0"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sz="2000" kern="0" spc="-50" dirty="0" smtClean="0">
                <a:latin typeface="휴먼모음T" pitchFamily="18" charset="-127"/>
                <a:ea typeface="휴먼모음T" pitchFamily="18" charset="-127"/>
              </a:rPr>
              <a:t>심사 시 </a:t>
            </a:r>
            <a:r>
              <a:rPr lang="ko-KR" altLang="en-US" sz="2000" kern="0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장비용 조끼 활용</a:t>
            </a:r>
            <a:endParaRPr lang="en-US" altLang="ko-KR" sz="2000" kern="0" spc="-50" dirty="0" smtClean="0">
              <a:solidFill>
                <a:srgbClr val="0070C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395686" y="91959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□</a:t>
            </a:r>
            <a:endParaRPr lang="ko-KR" altLang="en-US" dirty="0"/>
          </a:p>
        </p:txBody>
      </p:sp>
      <p:grpSp>
        <p:nvGrpSpPr>
          <p:cNvPr id="13" name="그룹 12"/>
          <p:cNvGrpSpPr/>
          <p:nvPr/>
        </p:nvGrpSpPr>
        <p:grpSpPr>
          <a:xfrm>
            <a:off x="3680" y="0"/>
            <a:ext cx="5936472" cy="717640"/>
            <a:chOff x="3680" y="0"/>
            <a:chExt cx="5936472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과학화 장비 활용 인증심사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46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0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724" y="1461724"/>
            <a:ext cx="403440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직사각형 8"/>
          <p:cNvSpPr/>
          <p:nvPr/>
        </p:nvSpPr>
        <p:spPr>
          <a:xfrm>
            <a:off x="0" y="890220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774230" y="844024"/>
            <a:ext cx="80462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spc="-50" dirty="0" smtClean="0">
                <a:latin typeface="휴먼모음T" pitchFamily="18" charset="-127"/>
                <a:ea typeface="휴먼모음T" pitchFamily="18" charset="-127"/>
              </a:rPr>
              <a:t>인증심사 필수 및 선택 장비 범위</a:t>
            </a:r>
            <a:r>
              <a:rPr lang="en-US" altLang="ko-KR" sz="2000" spc="-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spc="-50" dirty="0" smtClean="0">
                <a:latin typeface="휴먼모음T" pitchFamily="18" charset="-127"/>
                <a:ea typeface="휴먼모음T" pitchFamily="18" charset="-127"/>
              </a:rPr>
              <a:t>예시</a:t>
            </a:r>
            <a:r>
              <a:rPr lang="en-US" altLang="ko-KR" sz="2000" spc="-5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000" spc="-50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6" name="그룹 55"/>
          <p:cNvGrpSpPr>
            <a:grpSpLocks/>
          </p:cNvGrpSpPr>
          <p:nvPr/>
        </p:nvGrpSpPr>
        <p:grpSpPr bwMode="auto">
          <a:xfrm>
            <a:off x="4143372" y="5239830"/>
            <a:ext cx="4929221" cy="1008240"/>
            <a:chOff x="1582173" y="5446695"/>
            <a:chExt cx="6170210" cy="1852729"/>
          </a:xfrm>
        </p:grpSpPr>
        <p:sp>
          <p:nvSpPr>
            <p:cNvPr id="18" name="모서리가 둥근 직사각형 17"/>
            <p:cNvSpPr/>
            <p:nvPr/>
          </p:nvSpPr>
          <p:spPr bwMode="auto">
            <a:xfrm>
              <a:off x="2744678" y="5446695"/>
              <a:ext cx="5007705" cy="1721452"/>
            </a:xfrm>
            <a:prstGeom prst="roundRect">
              <a:avLst>
                <a:gd name="adj" fmla="val 50000"/>
              </a:avLst>
            </a:prstGeom>
            <a:solidFill>
              <a:srgbClr val="91CCF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19" name="TextBox 49"/>
            <p:cNvSpPr txBox="1">
              <a:spLocks noChangeArrowheads="1"/>
            </p:cNvSpPr>
            <p:nvPr/>
          </p:nvSpPr>
          <p:spPr bwMode="auto">
            <a:xfrm>
              <a:off x="2923524" y="5592864"/>
              <a:ext cx="4754160" cy="1527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dirty="0" smtClean="0">
                  <a:latin typeface="휴먼모음T" pitchFamily="18" charset="-127"/>
                  <a:ea typeface="휴먼모음T" pitchFamily="18" charset="-127"/>
                </a:rPr>
                <a:t>업체 현황에 따라 심사 시 </a:t>
              </a:r>
              <a:r>
                <a:rPr lang="en-US" altLang="ko-KR" sz="1600" dirty="0" smtClean="0">
                  <a:latin typeface="휴먼모음T" pitchFamily="18" charset="-127"/>
                  <a:ea typeface="휴먼모음T" pitchFamily="18" charset="-127"/>
                </a:rPr>
                <a:t>ATP</a:t>
              </a:r>
              <a:r>
                <a:rPr lang="ko-KR" altLang="en-US" sz="1600" dirty="0" smtClean="0">
                  <a:latin typeface="휴먼모음T" pitchFamily="18" charset="-127"/>
                  <a:ea typeface="휴먼모음T" pitchFamily="18" charset="-127"/>
                </a:rPr>
                <a:t>측정기</a:t>
              </a:r>
              <a:r>
                <a:rPr lang="en-US" altLang="ko-KR" sz="1600" dirty="0" smtClean="0">
                  <a:latin typeface="휴먼모음T" pitchFamily="18" charset="-127"/>
                  <a:ea typeface="휴먼모음T" pitchFamily="18" charset="-127"/>
                </a:rPr>
                <a:t>, </a:t>
              </a:r>
            </a:p>
            <a:p>
              <a:pPr algn="ctr"/>
              <a:r>
                <a:rPr lang="ko-KR" altLang="en-US" sz="1600" dirty="0" err="1" smtClean="0">
                  <a:latin typeface="휴먼모음T" pitchFamily="18" charset="-127"/>
                  <a:ea typeface="휴먼모음T" pitchFamily="18" charset="-127"/>
                </a:rPr>
                <a:t>열화상카메라</a:t>
              </a:r>
              <a:r>
                <a:rPr lang="ko-KR" altLang="en-US" sz="1600" dirty="0" smtClean="0">
                  <a:latin typeface="휴먼모음T" pitchFamily="18" charset="-127"/>
                  <a:ea typeface="휴먼모음T" pitchFamily="18" charset="-127"/>
                </a:rPr>
                <a:t> 등 추가 활용이 가능하며 </a:t>
              </a:r>
              <a:endParaRPr lang="en-US" altLang="ko-KR" sz="1600" dirty="0" smtClean="0">
                <a:latin typeface="휴먼모음T" pitchFamily="18" charset="-127"/>
                <a:ea typeface="휴먼모음T" pitchFamily="18" charset="-127"/>
              </a:endParaRPr>
            </a:p>
            <a:p>
              <a:pPr algn="ctr"/>
              <a:r>
                <a:rPr lang="ko-KR" altLang="en-US" sz="1600" dirty="0" smtClean="0">
                  <a:latin typeface="휴먼모음T" pitchFamily="18" charset="-127"/>
                  <a:ea typeface="휴먼모음T" pitchFamily="18" charset="-127"/>
                </a:rPr>
                <a:t>측정 결과에 대한 정보 제공</a:t>
              </a:r>
              <a:endParaRPr lang="ko-KR" altLang="en-US" sz="1600" dirty="0">
                <a:latin typeface="휴먼모음T" pitchFamily="18" charset="-127"/>
                <a:ea typeface="휴먼모음T" pitchFamily="18" charset="-127"/>
              </a:endParaRPr>
            </a:p>
          </p:txBody>
        </p:sp>
        <p:pic>
          <p:nvPicPr>
            <p:cNvPr id="20" name="Picture 5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2173" y="5461594"/>
              <a:ext cx="1426873" cy="183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1302888"/>
            <a:ext cx="48203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줄무늬가 있는 오른쪽 화살표 21"/>
          <p:cNvSpPr/>
          <p:nvPr/>
        </p:nvSpPr>
        <p:spPr>
          <a:xfrm>
            <a:off x="4714875" y="2104666"/>
            <a:ext cx="779445" cy="428628"/>
          </a:xfrm>
          <a:prstGeom prst="striped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508104" y="2038592"/>
            <a:ext cx="3031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사용 다빈도</a:t>
            </a:r>
            <a:r>
              <a:rPr lang="en-US" altLang="ko-KR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활용범위가 넓은</a:t>
            </a:r>
            <a:r>
              <a:rPr lang="ko-KR" altLang="en-US" spc="-50" dirty="0" smtClean="0"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pc="-50" dirty="0" smtClean="0">
              <a:latin typeface="휴먼모음T" pitchFamily="18" charset="-127"/>
              <a:ea typeface="휴먼모음T" pitchFamily="18" charset="-127"/>
            </a:endParaRPr>
          </a:p>
          <a:p>
            <a:pPr algn="just"/>
            <a:r>
              <a:rPr lang="ko-KR" altLang="en-US" spc="-50" dirty="0" smtClean="0">
                <a:latin typeface="휴먼모음T" pitchFamily="18" charset="-127"/>
                <a:ea typeface="휴먼모음T" pitchFamily="18" charset="-127"/>
              </a:rPr>
              <a:t>장비에 대한 데이터 분석</a:t>
            </a:r>
            <a:endParaRPr lang="ko-KR" altLang="en-US" spc="-50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6050" y="3103088"/>
            <a:ext cx="48203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줄무늬가 있는 오른쪽 화살표 28"/>
          <p:cNvSpPr/>
          <p:nvPr/>
        </p:nvSpPr>
        <p:spPr>
          <a:xfrm>
            <a:off x="4714843" y="3824542"/>
            <a:ext cx="779445" cy="428628"/>
          </a:xfrm>
          <a:prstGeom prst="striped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573272" y="3747740"/>
            <a:ext cx="3031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업종</a:t>
            </a:r>
            <a:r>
              <a:rPr lang="en-US" altLang="ko-KR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pc="-5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유형 특성</a:t>
            </a:r>
            <a:r>
              <a:rPr lang="ko-KR" altLang="en-US" spc="-50" dirty="0" smtClean="0">
                <a:latin typeface="휴먼모음T" pitchFamily="18" charset="-127"/>
                <a:ea typeface="휴먼모음T" pitchFamily="18" charset="-127"/>
              </a:rPr>
              <a:t>에 따라 </a:t>
            </a:r>
            <a:endParaRPr lang="en-US" altLang="ko-KR" spc="-50" dirty="0" smtClean="0">
              <a:latin typeface="휴먼모음T" pitchFamily="18" charset="-127"/>
              <a:ea typeface="휴먼모음T" pitchFamily="18" charset="-127"/>
            </a:endParaRPr>
          </a:p>
          <a:p>
            <a:pPr algn="just"/>
            <a:r>
              <a:rPr lang="ko-KR" altLang="en-US" spc="-50" dirty="0" smtClean="0">
                <a:latin typeface="휴먼모음T" pitchFamily="18" charset="-127"/>
                <a:ea typeface="휴먼모음T" pitchFamily="18" charset="-127"/>
              </a:rPr>
              <a:t>장비 추가 활용</a:t>
            </a:r>
            <a:endParaRPr lang="en-US" altLang="ko-KR" spc="-50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5504684" y="1374326"/>
            <a:ext cx="3031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pc="-50" dirty="0" err="1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중요관리점</a:t>
            </a:r>
            <a:r>
              <a:rPr lang="ko-KR" altLang="en-US" spc="-50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우선</a:t>
            </a:r>
            <a:endParaRPr lang="ko-KR" altLang="en-US" spc="-50" dirty="0">
              <a:solidFill>
                <a:srgbClr val="FF000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5573272" y="3228458"/>
            <a:ext cx="3031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pc="-50" dirty="0" smtClean="0">
                <a:latin typeface="휴먼모음T" pitchFamily="18" charset="-127"/>
                <a:ea typeface="휴먼모음T" pitchFamily="18" charset="-127"/>
              </a:rPr>
              <a:t> 선행 및 </a:t>
            </a:r>
            <a:r>
              <a:rPr lang="ko-KR" altLang="en-US" spc="-50" dirty="0" err="1" smtClean="0">
                <a:latin typeface="휴먼모음T" pitchFamily="18" charset="-127"/>
                <a:ea typeface="휴먼모음T" pitchFamily="18" charset="-127"/>
              </a:rPr>
              <a:t>중요관리점</a:t>
            </a:r>
            <a:endParaRPr lang="ko-KR" altLang="en-US" spc="-5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35496" y="6408393"/>
            <a:ext cx="8617714" cy="40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500" spc="-50" dirty="0" smtClean="0">
                <a:latin typeface="휴먼모음T" pitchFamily="18" charset="-127"/>
                <a:ea typeface="휴먼모음T" pitchFamily="18" charset="-127"/>
              </a:rPr>
              <a:t>※ </a:t>
            </a:r>
            <a:r>
              <a:rPr lang="ko-KR" altLang="en-US" sz="1500" spc="-50" dirty="0" smtClean="0">
                <a:latin typeface="휴먼모음T" pitchFamily="18" charset="-127"/>
                <a:ea typeface="휴먼모음T" pitchFamily="18" charset="-127"/>
              </a:rPr>
              <a:t>신청서류</a:t>
            </a:r>
            <a:r>
              <a:rPr lang="en-US" altLang="ko-KR" sz="1500" spc="-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500" spc="-50" dirty="0" smtClean="0">
                <a:latin typeface="휴먼모음T" pitchFamily="18" charset="-127"/>
                <a:ea typeface="휴먼모음T" pitchFamily="18" charset="-127"/>
              </a:rPr>
              <a:t>업종</a:t>
            </a:r>
            <a:r>
              <a:rPr lang="en-US" altLang="ko-KR" sz="1500" spc="-5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500" spc="-50" dirty="0" smtClean="0">
                <a:latin typeface="휴먼모음T" pitchFamily="18" charset="-127"/>
                <a:ea typeface="휴먼모음T" pitchFamily="18" charset="-127"/>
              </a:rPr>
              <a:t>유형</a:t>
            </a:r>
            <a:r>
              <a:rPr lang="en-US" altLang="ko-KR" sz="1500" spc="-50" dirty="0" smtClean="0">
                <a:latin typeface="휴먼모음T" pitchFamily="18" charset="-127"/>
                <a:ea typeface="휴먼모음T" pitchFamily="18" charset="-127"/>
              </a:rPr>
              <a:t>) → </a:t>
            </a:r>
            <a:r>
              <a:rPr lang="ko-KR" altLang="en-US" sz="1500" spc="-50" dirty="0" smtClean="0">
                <a:latin typeface="휴먼모음T" pitchFamily="18" charset="-127"/>
                <a:ea typeface="휴먼모음T" pitchFamily="18" charset="-127"/>
              </a:rPr>
              <a:t>업체 현황 파악 </a:t>
            </a:r>
            <a:r>
              <a:rPr lang="en-US" altLang="ko-KR" sz="1500" spc="-50" dirty="0" smtClean="0">
                <a:latin typeface="휴먼모음T" pitchFamily="18" charset="-127"/>
                <a:ea typeface="휴먼모음T" pitchFamily="18" charset="-127"/>
              </a:rPr>
              <a:t>→ </a:t>
            </a:r>
            <a:r>
              <a:rPr lang="ko-KR" altLang="en-US" sz="1500" spc="-50" dirty="0" smtClean="0">
                <a:latin typeface="휴먼모음T" pitchFamily="18" charset="-127"/>
                <a:ea typeface="휴먼모음T" pitchFamily="18" charset="-127"/>
              </a:rPr>
              <a:t>평가표 및 </a:t>
            </a:r>
            <a:r>
              <a:rPr lang="ko-KR" altLang="en-US" sz="1500" spc="-50" dirty="0" err="1" smtClean="0">
                <a:latin typeface="휴먼모음T" pitchFamily="18" charset="-127"/>
                <a:ea typeface="휴먼모음T" pitchFamily="18" charset="-127"/>
              </a:rPr>
              <a:t>중요관리점에</a:t>
            </a:r>
            <a:r>
              <a:rPr lang="ko-KR" altLang="en-US" sz="1500" spc="-50" dirty="0" smtClean="0">
                <a:latin typeface="휴먼모음T" pitchFamily="18" charset="-127"/>
                <a:ea typeface="휴먼모음T" pitchFamily="18" charset="-127"/>
              </a:rPr>
              <a:t> 맞는 장비 준비</a:t>
            </a:r>
            <a:endParaRPr lang="ko-KR" altLang="en-US" sz="1500" spc="-5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413629" y="955328"/>
            <a:ext cx="410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□</a:t>
            </a:r>
            <a:endParaRPr lang="ko-KR" altLang="en-US" dirty="0"/>
          </a:p>
        </p:txBody>
      </p:sp>
      <p:grpSp>
        <p:nvGrpSpPr>
          <p:cNvPr id="26" name="그룹 25"/>
          <p:cNvGrpSpPr/>
          <p:nvPr/>
        </p:nvGrpSpPr>
        <p:grpSpPr>
          <a:xfrm>
            <a:off x="3680" y="0"/>
            <a:ext cx="5936472" cy="717640"/>
            <a:chOff x="3680" y="0"/>
            <a:chExt cx="5936472" cy="717640"/>
          </a:xfrm>
        </p:grpSpPr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과학화 장비 활용 인증심사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47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1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슬라이드 번호 개체 틀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991838" y="649485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fld id="{1207A068-FEF7-4737-A2C5-65ED8D9AC3F3}" type="slidenum">
              <a:rPr lang="ko-KR" altLang="en-US">
                <a:solidFill>
                  <a:schemeClr val="bg1"/>
                </a:solidFill>
                <a:latin typeface="휴먼모음T" pitchFamily="18" charset="-127"/>
                <a:ea typeface="휴먼모음T" pitchFamily="18" charset="-127"/>
              </a:rPr>
              <a:pPr/>
              <a:t>48</a:t>
            </a:fld>
            <a:endParaRPr lang="ko-KR" altLang="en-US">
              <a:solidFill>
                <a:schemeClr val="bg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50" y="1841911"/>
            <a:ext cx="73453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latinLnBrk="1" hangingPunct="1">
              <a:defRPr/>
            </a:pPr>
            <a:endParaRPr lang="ko-KR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50825" y="966216"/>
            <a:ext cx="7921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□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전면 불시 </a:t>
            </a:r>
            <a:r>
              <a:rPr lang="ko-KR" altLang="en-US" sz="2000" dirty="0" err="1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조사평가</a:t>
            </a:r>
            <a:r>
              <a:rPr lang="ko-KR" altLang="en-US" sz="20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실시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66900"/>
              </p:ext>
            </p:extLst>
          </p:nvPr>
        </p:nvGraphicFramePr>
        <p:xfrm>
          <a:off x="250825" y="2230899"/>
          <a:ext cx="8569327" cy="1774165"/>
        </p:xfrm>
        <a:graphic>
          <a:graphicData uri="http://schemas.openxmlformats.org/drawingml/2006/table">
            <a:tbl>
              <a:tblPr/>
              <a:tblGrid>
                <a:gridCol w="1447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3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74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38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74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938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4740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9385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60428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4757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5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평가대상 </a:t>
                      </a:r>
                      <a:r>
                        <a:rPr lang="ko-KR" altLang="en-US" sz="1400" b="0" kern="0" spc="-5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알림</a:t>
                      </a:r>
                      <a:endParaRPr lang="ko-KR" altLang="en-US" sz="1400" b="0" kern="0" spc="-5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4459" marR="64459" marT="17806" marB="1780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EE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5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▶</a:t>
                      </a:r>
                    </a:p>
                  </a:txBody>
                  <a:tcPr marL="64459" marR="64459" marT="17806" marB="1780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5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심사일정 수립</a:t>
                      </a:r>
                    </a:p>
                  </a:txBody>
                  <a:tcPr marL="64459" marR="64459" marT="17806" marB="1780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EE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5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▶</a:t>
                      </a:r>
                    </a:p>
                  </a:txBody>
                  <a:tcPr marL="64459" marR="64459" marT="17806" marB="1780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5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현장평가</a:t>
                      </a:r>
                    </a:p>
                  </a:txBody>
                  <a:tcPr marL="64459" marR="64459" marT="17806" marB="1780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EE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5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▶</a:t>
                      </a:r>
                    </a:p>
                  </a:txBody>
                  <a:tcPr marL="64459" marR="64459" marT="17806" marB="1780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5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결과보고</a:t>
                      </a:r>
                    </a:p>
                  </a:txBody>
                  <a:tcPr marL="64459" marR="64459" marT="17806" marB="1780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EE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5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▶</a:t>
                      </a:r>
                    </a:p>
                  </a:txBody>
                  <a:tcPr marL="64459" marR="64459" marT="17806" marB="1780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-15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결과 알림</a:t>
                      </a:r>
                      <a:r>
                        <a:rPr lang="en-US" altLang="ko-KR" sz="1400" b="0" kern="0" spc="-15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400" b="0" kern="0" spc="-15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통보</a:t>
                      </a:r>
                      <a:r>
                        <a:rPr lang="en-US" altLang="ko-KR" sz="1400" b="0" kern="0" spc="-15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  <a:endParaRPr lang="ko-KR" altLang="en-US" sz="1400" b="0" kern="0" spc="-15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4459" marR="64459" marT="17806" marB="17806" anchor="ctr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97177">
                <a:tc>
                  <a:txBody>
                    <a:bodyPr/>
                    <a:lstStyle/>
                    <a:p>
                      <a:pPr marL="43180" marR="0" indent="-4318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0" spc="0" baseline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조사평가 </a:t>
                      </a:r>
                      <a:r>
                        <a:rPr lang="ko-KR" altLang="en-US" sz="1200" b="0" kern="0" spc="0" baseline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대상 </a:t>
                      </a:r>
                      <a:r>
                        <a:rPr lang="ko-KR" altLang="en-US" sz="1200" b="0" kern="0" spc="0" baseline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알림</a:t>
                      </a:r>
                      <a:r>
                        <a:rPr lang="en-US" altLang="ko-KR" sz="1200" b="0" kern="0" spc="0" baseline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b="0" kern="0" spc="0" baseline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문자 등 알림 및</a:t>
                      </a:r>
                      <a:endParaRPr lang="en-US" altLang="ko-KR" sz="1200" b="0" kern="0" spc="0" baseline="0" dirty="0" smtClean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43180" marR="0" indent="-4318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0" spc="0" baseline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홈페이지 게시</a:t>
                      </a:r>
                      <a:r>
                        <a:rPr lang="en-US" altLang="ko-KR" sz="1200" b="0" kern="0" spc="0" baseline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</a:t>
                      </a:r>
                    </a:p>
                    <a:p>
                      <a:pPr marL="43180" marR="0" indent="-431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0" baseline="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4459" marR="64459" marT="71476" marB="17806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2870" marR="0" indent="-10287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0" spc="-11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업체규모</a:t>
                      </a:r>
                      <a:r>
                        <a:rPr lang="en-US" altLang="ko-KR" sz="1200" b="0" kern="0" spc="-11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1200" b="0" kern="0" spc="-11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지역</a:t>
                      </a:r>
                      <a:r>
                        <a:rPr lang="en-US" altLang="ko-KR" sz="1200" b="0" kern="0" spc="-11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, </a:t>
                      </a:r>
                      <a:r>
                        <a:rPr lang="ko-KR" altLang="en-US" sz="1200" b="0" kern="0" spc="-11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인력 등 </a:t>
                      </a:r>
                      <a:endParaRPr lang="en-US" altLang="ko-KR" sz="1200" b="0" kern="0" spc="-110" dirty="0" smtClean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102870" marR="0" indent="-10287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0" spc="-11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고려 </a:t>
                      </a:r>
                      <a:r>
                        <a:rPr lang="ko-KR" altLang="en-US" sz="1200" b="0" kern="0" spc="-11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및 </a:t>
                      </a:r>
                      <a:r>
                        <a:rPr lang="ko-KR" altLang="en-US" sz="1200" b="0" kern="0" spc="-11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차량배정</a:t>
                      </a:r>
                      <a:endParaRPr lang="en-US" altLang="ko-KR" sz="1200" b="0" kern="0" spc="-110" dirty="0" smtClean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102870" marR="0" indent="-10287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-5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105410" marR="0" indent="-10541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-21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※ </a:t>
                      </a:r>
                      <a:r>
                        <a:rPr lang="ko-KR" altLang="en-US" sz="1200" b="0" kern="0" spc="-21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심사일정 </a:t>
                      </a:r>
                      <a:r>
                        <a:rPr lang="ko-KR" altLang="en-US" sz="1200" b="0" kern="0" spc="-210" dirty="0" err="1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미통보</a:t>
                      </a:r>
                      <a:endParaRPr lang="ko-KR" altLang="en-US" sz="1400" b="0" kern="0" spc="-14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4459" marR="64459" marT="71476" marB="17806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0330" marR="0" indent="-10033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선행요건관리 및</a:t>
                      </a:r>
                      <a:endParaRPr lang="en-US" altLang="ko-KR" sz="1200" b="0" kern="0" spc="0" dirty="0" smtClean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100330" marR="0" indent="-10033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baseline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en-US" altLang="ko-KR" sz="1200" b="0" kern="0" spc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HACCP</a:t>
                      </a:r>
                      <a:r>
                        <a:rPr lang="ko-KR" altLang="en-US" sz="1200" b="0" kern="0" spc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관리 평가</a:t>
                      </a:r>
                    </a:p>
                    <a:p>
                      <a:pPr marL="100330" marR="0" indent="-100330" algn="just" fontAlgn="base" latinLnBrk="1">
                        <a:lnSpc>
                          <a:spcPct val="13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-5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· </a:t>
                      </a:r>
                      <a:r>
                        <a:rPr lang="ko-KR" altLang="en-US" sz="1200" b="0" kern="0" spc="-5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평가결과 판정</a:t>
                      </a:r>
                    </a:p>
                  </a:txBody>
                  <a:tcPr marL="64459" marR="64459" marT="71476" marB="17806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6680" marR="0" indent="-1066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-50" baseline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 </a:t>
                      </a:r>
                      <a:r>
                        <a:rPr lang="ko-KR" altLang="en-US" sz="1200" b="0" kern="0" spc="-5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평가결과 </a:t>
                      </a:r>
                      <a:r>
                        <a:rPr lang="ko-KR" altLang="en-US" sz="1200" b="0" kern="0" spc="-5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보고 </a:t>
                      </a:r>
                      <a:endParaRPr lang="en-US" altLang="ko-KR" sz="1400" b="0" kern="0" spc="-50" dirty="0" smtClean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106680" marR="0" indent="-10668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0" kern="0" spc="-5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226060" marR="0" indent="-22606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0" baseline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※</a:t>
                      </a:r>
                      <a:r>
                        <a:rPr lang="ko-KR" altLang="en-US" sz="1200" b="0" kern="0" spc="0" baseline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평가표 </a:t>
                      </a:r>
                      <a:r>
                        <a:rPr lang="ko-KR" altLang="en-US" sz="1200" b="0" kern="0" spc="0" baseline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첨부</a:t>
                      </a:r>
                      <a:endParaRPr lang="ko-KR" altLang="en-US" sz="1200" b="0" kern="0" spc="0" baseline="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4459" marR="64459" marT="71476" marB="17806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4140" marR="0" indent="-10414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-5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· </a:t>
                      </a:r>
                      <a:r>
                        <a:rPr lang="en-US" altLang="ko-KR" sz="1200" b="0" kern="0" spc="-13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b="0" kern="0" spc="-13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적합</a:t>
                      </a:r>
                      <a:r>
                        <a:rPr lang="en-US" altLang="ko-KR" sz="1200" b="0" kern="0" spc="-13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 </a:t>
                      </a:r>
                      <a:r>
                        <a:rPr lang="ko-KR" altLang="en-US" sz="1200" b="0" kern="0" spc="-13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미흡사항</a:t>
                      </a:r>
                      <a:r>
                        <a:rPr lang="ko-KR" altLang="en-US" sz="1200" b="0" kern="0" spc="-5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  <a:r>
                        <a:rPr lang="ko-KR" altLang="en-US" sz="1200" b="0" kern="0" spc="-12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알림</a:t>
                      </a:r>
                      <a:endParaRPr lang="en-US" altLang="ko-KR" sz="1200" b="0" kern="0" spc="-120" dirty="0" smtClean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104140" marR="0" indent="-10414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-12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   -&gt; </a:t>
                      </a:r>
                      <a:r>
                        <a:rPr lang="ko-KR" altLang="en-US" sz="1200" b="0" kern="0" spc="-12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업체</a:t>
                      </a:r>
                      <a:endParaRPr lang="en-US" altLang="ko-KR" sz="1200" b="0" kern="0" spc="-120" dirty="0" smtClean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104140" marR="0" indent="-10414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b="0" kern="0" spc="-12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  <a:p>
                      <a:pPr marL="104140" marR="0" indent="-10414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-5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· </a:t>
                      </a:r>
                      <a:r>
                        <a:rPr lang="en-US" altLang="ko-KR" sz="1200" b="0" kern="0" spc="0" baseline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(</a:t>
                      </a:r>
                      <a:r>
                        <a:rPr lang="ko-KR" altLang="en-US" sz="1200" b="0" kern="0" spc="0" baseline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부적합</a:t>
                      </a:r>
                      <a:r>
                        <a:rPr lang="en-US" altLang="ko-KR" sz="1200" b="0" kern="0" spc="0" baseline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) </a:t>
                      </a:r>
                      <a:r>
                        <a:rPr lang="ko-KR" altLang="en-US" sz="1200" b="0" kern="0" spc="0" baseline="0" dirty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결과통보 </a:t>
                      </a:r>
                      <a:r>
                        <a:rPr lang="en-US" altLang="ko-KR" sz="1200" b="0" kern="0" spc="0" baseline="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</a:t>
                      </a:r>
                    </a:p>
                    <a:p>
                      <a:pPr marL="104140" marR="0" indent="-10414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0" kern="0" spc="-12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    -&gt; </a:t>
                      </a:r>
                      <a:r>
                        <a:rPr lang="ko-KR" altLang="en-US" sz="1200" b="0" kern="0" spc="-230" dirty="0" err="1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식약청</a:t>
                      </a:r>
                      <a:r>
                        <a:rPr lang="ko-KR" altLang="en-US" sz="1200" b="0" kern="0" spc="-230" dirty="0" smtClean="0">
                          <a:solidFill>
                            <a:srgbClr val="000000"/>
                          </a:solidFill>
                          <a:latin typeface="휴먼모음T" pitchFamily="18" charset="-127"/>
                          <a:ea typeface="휴먼모음T" pitchFamily="18" charset="-127"/>
                        </a:rPr>
                        <a:t> 운영지원과</a:t>
                      </a:r>
                      <a:endParaRPr lang="ko-KR" altLang="en-US" sz="1200" b="0" kern="0" spc="-90" dirty="0">
                        <a:solidFill>
                          <a:srgbClr val="000000"/>
                        </a:solidFill>
                        <a:latin typeface="휴먼모음T" pitchFamily="18" charset="-127"/>
                        <a:ea typeface="휴먼모음T" pitchFamily="18" charset="-127"/>
                      </a:endParaRPr>
                    </a:p>
                  </a:txBody>
                  <a:tcPr marL="64459" marR="64459" marT="71476" marB="17806">
                    <a:lnL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7454" name="Rectangle 1"/>
          <p:cNvSpPr>
            <a:spLocks noChangeArrowheads="1"/>
          </p:cNvSpPr>
          <p:nvPr/>
        </p:nvSpPr>
        <p:spPr bwMode="auto">
          <a:xfrm>
            <a:off x="545003" y="1686296"/>
            <a:ext cx="73565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1"/>
            <a:r>
              <a:rPr lang="ko-KR" altLang="ko-KR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※ </a:t>
            </a:r>
            <a:r>
              <a:rPr lang="ko-KR" altLang="en-US" dirty="0" smtClean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별도 조사평가 일정을 사전에 알리지 않고 </a:t>
            </a:r>
            <a:r>
              <a:rPr lang="ko-KR" altLang="en-US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연중 불시에 방문하여 조사평가</a:t>
            </a:r>
            <a:endParaRPr lang="en-US" altLang="ko-KR" sz="2400" dirty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51520" y="4233985"/>
            <a:ext cx="7921625" cy="62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□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법 위반 인증업체 발생 시</a:t>
            </a:r>
            <a:r>
              <a:rPr lang="en-US" altLang="ko-KR" sz="20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즉시 불시평가 </a:t>
            </a:r>
            <a:r>
              <a:rPr lang="ko-KR" altLang="en-US" sz="20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실시</a:t>
            </a:r>
            <a:endParaRPr lang="en-US" altLang="ko-KR" sz="2000" dirty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420" y="4830251"/>
            <a:ext cx="8604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150000"/>
              </a:lnSpc>
              <a:buFontTx/>
              <a:buChar char="-"/>
              <a:defRPr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pc="-100" dirty="0">
                <a:latin typeface="휴먼모음T" pitchFamily="18" charset="-127"/>
                <a:ea typeface="휴먼모음T" pitchFamily="18" charset="-127"/>
              </a:rPr>
              <a:t>식중독 및 위생관련 법령 위반업체는 당해 평가여부 상관없이 즉시 불시평가 이행   </a:t>
            </a:r>
            <a:endParaRPr lang="en-US" altLang="ko-KR" spc="-100" dirty="0">
              <a:latin typeface="휴먼모음T" pitchFamily="18" charset="-127"/>
              <a:ea typeface="휴먼모음T" pitchFamily="18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* 정기 조사</a:t>
            </a: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평가 기 실시 업소도 재평가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실시</a:t>
            </a:r>
            <a:endParaRPr lang="en-US" altLang="ko-KR" sz="1400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3680" y="0"/>
            <a:ext cx="5936472" cy="717640"/>
            <a:chOff x="3680" y="0"/>
            <a:chExt cx="5936472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정기조사평가</a:t>
              </a:r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(</a:t>
              </a:r>
              <a:r>
                <a:rPr lang="ko-KR" altLang="en-US" sz="3200" dirty="0" err="1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인증원</a:t>
              </a:r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)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48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5"/>
          <p:cNvGrpSpPr/>
          <p:nvPr/>
        </p:nvGrpSpPr>
        <p:grpSpPr>
          <a:xfrm>
            <a:off x="954508" y="2997032"/>
            <a:ext cx="7213700" cy="720000"/>
            <a:chOff x="1835696" y="2501688"/>
            <a:chExt cx="7213700" cy="720000"/>
          </a:xfrm>
        </p:grpSpPr>
        <p:sp>
          <p:nvSpPr>
            <p:cNvPr id="17" name="직사각형 16"/>
            <p:cNvSpPr/>
            <p:nvPr/>
          </p:nvSpPr>
          <p:spPr>
            <a:xfrm>
              <a:off x="1835696" y="2501688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5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571234" y="2527008"/>
              <a:ext cx="64781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3600" b="1" dirty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식품안전관리 인프라 구축</a:t>
              </a:r>
              <a:endParaRPr lang="en-US" altLang="ko-KR" sz="36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5210" y="6169738"/>
            <a:ext cx="2359078" cy="49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123092864" descr="EMB00001c380e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168588"/>
            <a:ext cx="2376264" cy="50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원형 9"/>
          <p:cNvSpPr/>
          <p:nvPr/>
        </p:nvSpPr>
        <p:spPr>
          <a:xfrm>
            <a:off x="5868144" y="-1179512"/>
            <a:ext cx="6949280" cy="8136904"/>
          </a:xfrm>
          <a:prstGeom prst="pie">
            <a:avLst>
              <a:gd name="adj1" fmla="val 10248912"/>
              <a:gd name="adj2" fmla="val 15675138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1" name="Picture 2" descr="과학기술정보통신부 심볼마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98089" flipH="1">
            <a:off x="6846087" y="-55033"/>
            <a:ext cx="3238500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65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208757"/>
              </p:ext>
            </p:extLst>
          </p:nvPr>
        </p:nvGraphicFramePr>
        <p:xfrm>
          <a:off x="2252455" y="5589240"/>
          <a:ext cx="6398043" cy="803529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301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81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82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63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rgbClr val="09003E"/>
                          </a:solidFill>
                          <a:effectLst/>
                          <a:latin typeface="+mj-ea"/>
                          <a:ea typeface="+mj-ea"/>
                        </a:rPr>
                        <a:t>주소</a:t>
                      </a:r>
                      <a:endParaRPr lang="ko-KR" altLang="en-US" sz="1200" b="1" dirty="0">
                        <a:solidFill>
                          <a:srgbClr val="09003E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7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rgbClr val="09003E"/>
                          </a:solidFill>
                          <a:effectLst/>
                          <a:latin typeface="+mj-ea"/>
                          <a:ea typeface="+mj-ea"/>
                        </a:rPr>
                        <a:t>연락처</a:t>
                      </a:r>
                      <a:endParaRPr lang="ko-KR" altLang="en-US" sz="1200" b="1" dirty="0">
                        <a:solidFill>
                          <a:srgbClr val="09003E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7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rgbClr val="09003E"/>
                        </a:solidFill>
                        <a:latin typeface="10X10" pitchFamily="50" charset="-127"/>
                        <a:ea typeface="10X1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충청북도 청주시 흥덕구 </a:t>
                      </a:r>
                      <a:r>
                        <a:rPr lang="ko-KR" altLang="en-US" sz="1200" b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오송읍</a:t>
                      </a:r>
                      <a:r>
                        <a:rPr lang="ko-KR" altLang="en-US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  </a:t>
                      </a:r>
                      <a:r>
                        <a:rPr lang="en-US" altLang="ko-KR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/>
                      </a:r>
                      <a:br>
                        <a:rPr lang="en-US" altLang="ko-KR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</a:br>
                      <a:r>
                        <a:rPr lang="ko-KR" altLang="en-US" sz="1200" b="1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오송생명</a:t>
                      </a:r>
                      <a:r>
                        <a:rPr lang="en-US" altLang="ko-KR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  <a:r>
                        <a:rPr lang="ko-KR" altLang="en-US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로 </a:t>
                      </a:r>
                      <a:r>
                        <a:rPr lang="en-US" altLang="ko-KR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156 </a:t>
                      </a:r>
                      <a:r>
                        <a:rPr lang="ko-KR" altLang="en-US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한국식품안전관리인증원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☎ 1599-1102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Fax 043-928-0149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5" y="5301208"/>
            <a:ext cx="1604322" cy="117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그룹 15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조직 현황 및 위치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5" y="930176"/>
            <a:ext cx="8209081" cy="407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5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0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4733" y="90872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교육대상 및 교육과정</a:t>
            </a:r>
            <a:endParaRPr lang="ko-KR" altLang="en-US" sz="24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065896" y="4149080"/>
            <a:ext cx="1872208" cy="211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23398" y="1410087"/>
            <a:ext cx="876154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영업자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농업인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및 종업원 대상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법정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교육</a:t>
            </a:r>
            <a:r>
              <a:rPr lang="en-US" altLang="ko-KR" b="1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b="1" dirty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총 </a:t>
            </a:r>
            <a:r>
              <a:rPr lang="en-US" altLang="ko-KR" b="1" dirty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83</a:t>
            </a:r>
            <a:r>
              <a:rPr lang="ko-KR" altLang="en-US" b="1" dirty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회</a:t>
            </a:r>
            <a:r>
              <a:rPr lang="en-US" altLang="ko-KR" b="1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추진 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-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안전관리인증 작업장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업소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농장의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인증을 받으려는 분</a:t>
            </a:r>
            <a:endParaRPr lang="en-US" altLang="ko-KR" b="1" dirty="0" smtClean="0">
              <a:solidFill>
                <a:schemeClr val="accent6">
                  <a:lumMod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 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작업장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업소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영업자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대표자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 4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시간 이상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종업원 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24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시간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이상의 교육훈련 수료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농장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농업인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대표자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 4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시간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이상의 교육훈련 수료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안전관리인증 작업장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업소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농장의 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인증을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받은 분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영업자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b="1" dirty="0" smtClean="0">
              <a:solidFill>
                <a:schemeClr val="accent6">
                  <a:lumMod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정기교육훈련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매년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회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인증일 기준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이상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시간 이상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교육과정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  - 2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시간 종업원과정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기본과정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/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전문과정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 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교육비 </a:t>
            </a:r>
            <a:r>
              <a:rPr lang="en-US" altLang="ko-KR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: 250,000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원</a:t>
            </a:r>
            <a:endParaRPr lang="en-US" altLang="ko-KR" sz="1400" dirty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-  4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시간 경영인과정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기본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/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정기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/ </a:t>
            </a:r>
            <a:r>
              <a:rPr lang="ko-KR" altLang="en-US" u="sng" dirty="0" smtClean="0">
                <a:latin typeface="휴먼모음T" pitchFamily="18" charset="-127"/>
                <a:ea typeface="휴먼모음T" pitchFamily="18" charset="-127"/>
              </a:rPr>
              <a:t>심화과정</a:t>
            </a:r>
            <a:r>
              <a:rPr lang="en-US" altLang="ko-KR" u="sng" dirty="0" smtClean="0"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교육비 </a:t>
            </a:r>
            <a:r>
              <a:rPr lang="en-US" altLang="ko-KR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: 90,000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원</a:t>
            </a:r>
            <a:r>
              <a:rPr lang="en-US" altLang="ko-KR" u="sng" dirty="0" smtClean="0">
                <a:latin typeface="휴먼모음T" pitchFamily="18" charset="-127"/>
                <a:ea typeface="휴먼모음T" pitchFamily="18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※ </a:t>
            </a:r>
            <a:r>
              <a:rPr lang="ko-KR" altLang="en-US" sz="16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경영인 심화과정 </a:t>
            </a:r>
            <a:r>
              <a:rPr lang="en-US" altLang="ko-KR" sz="16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업종별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축산물가공업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식육포장처리업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식육판매업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200" dirty="0" err="1">
                <a:latin typeface="휴먼모음T" pitchFamily="18" charset="-127"/>
                <a:ea typeface="휴먼모음T" pitchFamily="18" charset="-127"/>
              </a:rPr>
              <a:t>식용란선별포장업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수집판매업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추진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(15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회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ko-KR" sz="1000" dirty="0" smtClean="0">
              <a:latin typeface="휴먼모음T" pitchFamily="18" charset="-127"/>
              <a:ea typeface="휴먼모음T" pitchFamily="18" charset="-127"/>
            </a:endParaRPr>
          </a:p>
          <a:p>
            <a:pPr algn="r">
              <a:lnSpc>
                <a:spcPct val="150000"/>
              </a:lnSpc>
            </a:pP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*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자세한 내용은 홈페이지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(www.haccp.or.kr)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 참고</a:t>
            </a:r>
            <a:endParaRPr lang="en-US" altLang="ko-KR" sz="1200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_x275373256" descr="EMB0000120404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85367"/>
            <a:ext cx="1801813" cy="9969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8" name="_x275372616" descr="EMB0000120404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149079"/>
            <a:ext cx="1801813" cy="10128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3531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축산물 </a:t>
              </a:r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 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교육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슬라이드 번호 개체 틀 3"/>
          <p:cNvSpPr txBox="1">
            <a:spLocks/>
          </p:cNvSpPr>
          <p:nvPr/>
        </p:nvSpPr>
        <p:spPr>
          <a:xfrm>
            <a:off x="7011307" y="652025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50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7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4733" y="1085835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□ 교육신청 방법</a:t>
            </a:r>
            <a:r>
              <a:rPr lang="en-US" altLang="ko-KR" sz="2000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한국식품안전관리인증원 홈페이지</a:t>
            </a:r>
            <a:r>
              <a:rPr lang="en-US" altLang="ko-KR" sz="2000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400" dirty="0">
              <a:solidFill>
                <a:prstClr val="black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065896" y="4149080"/>
            <a:ext cx="1872208" cy="211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50935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그룹 5"/>
          <p:cNvGrpSpPr/>
          <p:nvPr/>
        </p:nvGrpSpPr>
        <p:grpSpPr>
          <a:xfrm>
            <a:off x="3680" y="0"/>
            <a:ext cx="6728560" cy="717640"/>
            <a:chOff x="3680" y="0"/>
            <a:chExt cx="5936472" cy="717640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3531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축산물 </a:t>
              </a:r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 </a:t>
              </a:r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교육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51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8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4733" y="246699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교육훈련기관 역량 강화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180" y="2780928"/>
            <a:ext cx="921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 ○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교육훈련기관의 </a:t>
            </a:r>
            <a:r>
              <a:rPr lang="ko-KR" altLang="en-US" dirty="0" smtClean="0">
                <a:solidFill>
                  <a:srgbClr val="FD7741"/>
                </a:solidFill>
                <a:latin typeface="휴먼모음T" pitchFamily="18" charset="-127"/>
                <a:ea typeface="휴먼모음T" pitchFamily="18" charset="-127"/>
              </a:rPr>
              <a:t>전문성 강화를 위한 전문강사 교육</a:t>
            </a:r>
            <a:endParaRPr lang="en-US" altLang="ko-KR" dirty="0" smtClean="0">
              <a:solidFill>
                <a:srgbClr val="FD7741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u="sng" dirty="0" smtClean="0">
                <a:latin typeface="휴먼모음T" pitchFamily="18" charset="-127"/>
                <a:ea typeface="휴먼모음T" pitchFamily="18" charset="-127"/>
              </a:rPr>
              <a:t>○ 교육훈련제도 활성화 방안 모색을 위한 </a:t>
            </a:r>
            <a:r>
              <a:rPr lang="ko-KR" altLang="en-US" u="sng" dirty="0" smtClean="0">
                <a:solidFill>
                  <a:srgbClr val="FD7741"/>
                </a:solidFill>
                <a:latin typeface="휴먼모음T" pitchFamily="18" charset="-127"/>
                <a:ea typeface="휴먼모음T" pitchFamily="18" charset="-127"/>
              </a:rPr>
              <a:t>전문강사 의견 교류</a:t>
            </a:r>
            <a:endParaRPr lang="en-US" altLang="ko-KR" u="sng" dirty="0" smtClean="0">
              <a:solidFill>
                <a:srgbClr val="FD774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64733" y="1049253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식품안전교실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092" y="1288971"/>
            <a:ext cx="9217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  ○ 영양사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조리사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급식 관계자 등 </a:t>
            </a:r>
            <a:r>
              <a:rPr lang="ko-KR" altLang="en-US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식품 관련 종사자 대상 식품안전교육 </a:t>
            </a:r>
            <a:endParaRPr lang="en-US" altLang="ko-KR" dirty="0" smtClean="0">
              <a:solidFill>
                <a:schemeClr val="accent6">
                  <a:lumMod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○ 학생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중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고등학생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대학생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대상 </a:t>
            </a:r>
            <a:r>
              <a:rPr lang="ko-KR" altLang="en-US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식품안전분야 진로체험프로그램 </a:t>
            </a:r>
            <a:endParaRPr lang="en-US" altLang="ko-KR" dirty="0" smtClean="0">
              <a:solidFill>
                <a:schemeClr val="accent6">
                  <a:lumMod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22" name="Picture 2" descr="C:\Users\심사기획팀 손병훈\Desktop\그림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24" y="2605209"/>
            <a:ext cx="1830870" cy="12285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86656" y="536040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해외공무원 연수사업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02786" y="4289846"/>
            <a:ext cx="8338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○ </a:t>
            </a:r>
            <a:r>
              <a:rPr lang="ko-KR" altLang="en-US" kern="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식품안전관련 실무지식 </a:t>
            </a:r>
            <a:r>
              <a:rPr lang="ko-KR" altLang="en-US" kern="0" dirty="0" smtClean="0">
                <a:latin typeface="휴먼모음T" pitchFamily="18" charset="-127"/>
                <a:ea typeface="휴먼모음T" pitchFamily="18" charset="-127"/>
              </a:rPr>
              <a:t>및 </a:t>
            </a:r>
            <a:r>
              <a:rPr lang="ko-KR" altLang="en-US" kern="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취업스킬 제공</a:t>
            </a:r>
            <a:r>
              <a:rPr lang="ko-KR" altLang="en-US" kern="0" dirty="0" smtClean="0">
                <a:latin typeface="휴먼모음T" pitchFamily="18" charset="-127"/>
                <a:ea typeface="휴먼모음T" pitchFamily="18" charset="-127"/>
              </a:rPr>
              <a:t>을 통하여 </a:t>
            </a:r>
            <a:endParaRPr lang="en-US" altLang="ko-KR" kern="0" dirty="0" smtClean="0">
              <a:latin typeface="휴먼모음T" pitchFamily="18" charset="-127"/>
              <a:ea typeface="휴먼모음T" pitchFamily="18" charset="-127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ko-KR" altLang="en-US" kern="0" dirty="0" smtClean="0">
                <a:latin typeface="휴먼모음T" pitchFamily="18" charset="-127"/>
                <a:ea typeface="휴먼모음T" pitchFamily="18" charset="-127"/>
              </a:rPr>
              <a:t>   식품 산업에 특화된 맞춤형 전문인력 양성</a:t>
            </a:r>
            <a:endParaRPr lang="ko-KR" altLang="en-US" kern="0" spc="-150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0413" y="4185040"/>
            <a:ext cx="1873958" cy="1132942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336942" y="5760510"/>
            <a:ext cx="83381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defRPr/>
            </a:pP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○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ODA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식품안전 및 위생 등 관련 공무원대상 </a:t>
            </a:r>
            <a:r>
              <a:rPr lang="ko-KR" altLang="en-US" kern="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글로벌연수사업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추진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ko-KR" altLang="en-US" u="sng" dirty="0" smtClean="0">
                <a:latin typeface="휴먼모음T" pitchFamily="18" charset="-127"/>
                <a:ea typeface="휴먼모음T" pitchFamily="18" charset="-127"/>
              </a:rPr>
              <a:t>○ 식품 안전관리 체계 및 식품위생 관리 시스템 등 </a:t>
            </a:r>
            <a:r>
              <a:rPr lang="en-US" altLang="ko-KR" u="sng" dirty="0" smtClean="0">
                <a:latin typeface="휴먼모음T" pitchFamily="18" charset="-127"/>
                <a:ea typeface="휴먼모음T" pitchFamily="18" charset="-127"/>
              </a:rPr>
              <a:t>K-HACCP </a:t>
            </a:r>
            <a:r>
              <a:rPr lang="ko-KR" altLang="en-US" u="sng" dirty="0" smtClean="0">
                <a:latin typeface="휴먼모음T" pitchFamily="18" charset="-127"/>
                <a:ea typeface="휴먼모음T" pitchFamily="18" charset="-127"/>
              </a:rPr>
              <a:t>전파</a:t>
            </a:r>
            <a:endParaRPr lang="en-US" altLang="ko-KR" u="sng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712" y="3926587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식품안전관리 전문인력 양성사업</a:t>
            </a:r>
            <a:endParaRPr lang="en-US" altLang="ko-KR" sz="2000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84648"/>
            <a:ext cx="1686571" cy="108888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958" y="5495199"/>
            <a:ext cx="1830587" cy="113627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3680" y="0"/>
            <a:ext cx="5965728" cy="717640"/>
            <a:chOff x="3680" y="0"/>
            <a:chExt cx="5936472" cy="717640"/>
          </a:xfrm>
        </p:grpSpPr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23883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식품안전교육 강화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52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1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3266066" y="1557274"/>
            <a:ext cx="2631324" cy="5040078"/>
          </a:xfrm>
          <a:prstGeom prst="roundRect">
            <a:avLst>
              <a:gd name="adj" fmla="val 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18900000" scaled="1"/>
          </a:gra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 prstMaterial="plastic">
            <a:bevelT w="190500" h="63500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252764" y="3548828"/>
            <a:ext cx="2586038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dirty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▪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시험</a:t>
            </a:r>
            <a:r>
              <a:rPr lang="en-US" altLang="ko-KR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·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검사기관의 </a:t>
            </a:r>
            <a:r>
              <a:rPr kumimoji="0"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전문성 향상 </a:t>
            </a:r>
            <a:endParaRPr kumimoji="0" lang="en-US" altLang="ko-KR" sz="1400" dirty="0" smtClean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dirty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</a:t>
            </a:r>
            <a:r>
              <a:rPr lang="en-US" altLang="ko-KR" sz="8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</a:t>
            </a:r>
            <a:r>
              <a:rPr kumimoji="0"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및 검사업무 신뢰성 확보를</a:t>
            </a:r>
            <a:endParaRPr kumimoji="0" lang="en-US" altLang="ko-KR" sz="1400" dirty="0" smtClean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dirty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</a:t>
            </a:r>
            <a:r>
              <a:rPr lang="en-US" altLang="ko-KR" sz="700" dirty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</a:t>
            </a:r>
            <a:r>
              <a:rPr kumimoji="0"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위한 </a:t>
            </a:r>
            <a:r>
              <a:rPr kumimoji="0" lang="ko-KR" altLang="en-US" sz="1400" dirty="0" err="1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실무중심형</a:t>
            </a:r>
            <a:r>
              <a:rPr kumimoji="0"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교육</a:t>
            </a:r>
            <a:r>
              <a:rPr kumimoji="0"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추진</a:t>
            </a:r>
            <a:endParaRPr kumimoji="0" lang="en-US" altLang="ko-KR" sz="1400" dirty="0" smtClean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400" dirty="0" smtClean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▪ </a:t>
            </a:r>
            <a:r>
              <a:rPr lang="ko-KR" altLang="en-US" sz="1400" dirty="0" err="1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분석과정별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교육생 특성 반영</a:t>
            </a:r>
            <a:endParaRPr lang="en-US" altLang="ko-KR" sz="1400" dirty="0" smtClean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dirty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하여 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맞춤형 교육과정 제공 및 </a:t>
            </a:r>
            <a:endParaRPr lang="en-US" altLang="ko-KR" sz="1400" dirty="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</a:t>
            </a:r>
            <a:r>
              <a:rPr lang="en-US" altLang="ko-KR" sz="10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최신 </a:t>
            </a:r>
            <a:r>
              <a:rPr lang="ko-KR" altLang="en-US" sz="1400" dirty="0" err="1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시험법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등 공유</a:t>
            </a:r>
            <a:endParaRPr kumimoji="0" lang="ko-KR" altLang="en-US" sz="1400" dirty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3452767" y="980728"/>
            <a:ext cx="2174839" cy="11880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332C6A"/>
              </a:gs>
              <a:gs pos="50000">
                <a:srgbClr val="5E7DA0"/>
              </a:gs>
              <a:gs pos="100000">
                <a:srgbClr val="E4FCF3"/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31750"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 dirty="0">
              <a:solidFill>
                <a:prstClr val="white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3585806" y="1109498"/>
            <a:ext cx="1885980" cy="8429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sx="80000" sy="80000" algn="tl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63500" h="25400" prst="softRound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 dirty="0">
              <a:solidFill>
                <a:prstClr val="white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665514" y="1209675"/>
            <a:ext cx="17605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kern="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시험</a:t>
            </a:r>
            <a:r>
              <a:rPr kumimoji="0" lang="en-US" altLang="ko-KR" sz="2000" kern="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kumimoji="0" lang="ko-KR" altLang="en-US" sz="2000" kern="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검사</a:t>
            </a:r>
            <a:endParaRPr kumimoji="0" lang="en-US" altLang="ko-KR" sz="2000" kern="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kern="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기관 교육</a:t>
            </a:r>
            <a:endParaRPr kumimoji="0" lang="ko-KR" altLang="ko-KR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4" name="AutoShape 14"/>
          <p:cNvSpPr>
            <a:spLocks noChangeArrowheads="1"/>
          </p:cNvSpPr>
          <p:nvPr/>
        </p:nvSpPr>
        <p:spPr bwMode="auto">
          <a:xfrm>
            <a:off x="6113414" y="1556792"/>
            <a:ext cx="2666817" cy="5021804"/>
          </a:xfrm>
          <a:prstGeom prst="roundRect">
            <a:avLst>
              <a:gd name="adj" fmla="val 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18900000" scaled="1"/>
          </a:gra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 prstMaterial="plastic">
            <a:bevelT w="190500" h="63500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6064290" y="3534667"/>
            <a:ext cx="2860442" cy="303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dirty="0">
                <a:latin typeface="휴먼모음T" pitchFamily="18" charset="-127"/>
                <a:ea typeface="휴먼모음T" pitchFamily="18" charset="-127"/>
              </a:rPr>
              <a:t>▪ </a:t>
            </a: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부적합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영업자 대상 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올바른 정보</a:t>
            </a:r>
            <a:endParaRPr lang="en-US" altLang="ko-KR" sz="1400" dirty="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제공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하여 부적합 재발 방지</a:t>
            </a:r>
            <a:endParaRPr lang="en-US" altLang="ko-KR" sz="1400" dirty="0" smtClean="0">
              <a:latin typeface="휴먼모음T" pitchFamily="18" charset="-127"/>
              <a:ea typeface="휴먼모음T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※ 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부적합 </a:t>
            </a:r>
            <a:r>
              <a:rPr lang="ko-KR" altLang="en-US" sz="1200" dirty="0" err="1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빈발사례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및 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제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개정사항 반영</a:t>
            </a:r>
            <a:endParaRPr lang="en-US" altLang="ko-KR" sz="1200" dirty="0" smtClean="0">
              <a:latin typeface="휴먼모음T" pitchFamily="18" charset="-127"/>
              <a:ea typeface="휴먼모음T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500" dirty="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▪ 수입식품 </a:t>
            </a:r>
            <a:r>
              <a:rPr kumimoji="0" lang="ko-KR" altLang="en-US" sz="1400" dirty="0" smtClean="0">
                <a:latin typeface="휴먼모음T" pitchFamily="18" charset="-127"/>
                <a:ea typeface="휴먼모음T" pitchFamily="18" charset="-127"/>
              </a:rPr>
              <a:t>안전 인식 및 이해도 </a:t>
            </a:r>
            <a:endParaRPr kumimoji="0" lang="en-US" altLang="ko-KR" sz="1400" dirty="0" smtClean="0">
              <a:latin typeface="휴먼모음T" pitchFamily="18" charset="-127"/>
              <a:ea typeface="휴먼모음T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kumimoji="0" lang="ko-KR" altLang="en-US" sz="1400" dirty="0" smtClean="0">
                <a:latin typeface="휴먼모음T" pitchFamily="18" charset="-127"/>
                <a:ea typeface="휴먼모음T" pitchFamily="18" charset="-127"/>
              </a:rPr>
              <a:t>향상을 위한 </a:t>
            </a:r>
            <a:r>
              <a:rPr kumimoji="0"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사례중심 교육</a:t>
            </a:r>
            <a:r>
              <a:rPr kumimoji="0" lang="ko-KR" altLang="en-US" sz="1400" dirty="0" smtClean="0">
                <a:latin typeface="휴먼모음T" pitchFamily="18" charset="-127"/>
                <a:ea typeface="휴먼모음T" pitchFamily="18" charset="-127"/>
              </a:rPr>
              <a:t> 제공</a:t>
            </a:r>
            <a:endParaRPr kumimoji="0" lang="en-US" altLang="ko-KR" sz="1400" dirty="0" smtClean="0">
              <a:latin typeface="휴먼모음T" pitchFamily="18" charset="-127"/>
              <a:ea typeface="휴먼모음T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※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주요 위반사항 및 유형별 </a:t>
            </a:r>
            <a:r>
              <a:rPr lang="ko-KR" altLang="en-US" sz="1200" dirty="0" err="1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검토사항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부적합 사례별 개선조치 </a:t>
            </a:r>
            <a:r>
              <a:rPr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등</a:t>
            </a:r>
            <a:endParaRPr kumimoji="0" lang="en-US" altLang="ko-KR" sz="1400" dirty="0" smtClean="0">
              <a:solidFill>
                <a:schemeClr val="accent6">
                  <a:lumMod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500" dirty="0" smtClean="0">
              <a:latin typeface="휴먼모음T" pitchFamily="18" charset="-127"/>
              <a:ea typeface="휴먼모음T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▪ </a:t>
            </a:r>
            <a:r>
              <a:rPr lang="ko-KR" altLang="en-US" sz="1400" dirty="0" err="1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경인권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400" dirty="0" err="1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교육개설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 확대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를 통한</a:t>
            </a:r>
            <a:endParaRPr lang="en-US" altLang="ko-KR" sz="1400" dirty="0" smtClean="0">
              <a:latin typeface="휴먼모음T" pitchFamily="18" charset="-127"/>
              <a:ea typeface="휴먼모음T" pitchFamily="18" charset="-127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교육기회 증대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6</a:t>
            </a:r>
            <a:r>
              <a:rPr lang="ko-KR" altLang="en-US" sz="1200" dirty="0">
                <a:latin typeface="휴먼모음T" pitchFamily="18" charset="-127"/>
                <a:ea typeface="휴먼모음T" pitchFamily="18" charset="-127"/>
              </a:rPr>
              <a:t>월</a:t>
            </a:r>
            <a:r>
              <a:rPr lang="en-US" altLang="ko-KR" sz="1200" dirty="0">
                <a:latin typeface="휴먼모음T" pitchFamily="18" charset="-127"/>
                <a:ea typeface="휴먼모음T" pitchFamily="18" charset="-127"/>
              </a:rPr>
              <a:t>, 9</a:t>
            </a:r>
            <a:r>
              <a:rPr lang="ko-KR" altLang="en-US" sz="1200" dirty="0" smtClean="0">
                <a:latin typeface="휴먼모음T" pitchFamily="18" charset="-127"/>
                <a:ea typeface="휴먼모음T" pitchFamily="18" charset="-127"/>
              </a:rPr>
              <a:t>월 예정</a:t>
            </a:r>
            <a:r>
              <a:rPr lang="en-US" altLang="ko-KR" sz="120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kumimoji="0" lang="en-US" altLang="ko-KR" sz="1400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6405097" y="980728"/>
            <a:ext cx="2135225" cy="11880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51000">
                <a:schemeClr val="bg1">
                  <a:lumMod val="65000"/>
                </a:schemeClr>
              </a:gs>
              <a:gs pos="100000">
                <a:srgbClr val="F8F8F8"/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31750"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 dirty="0">
              <a:solidFill>
                <a:prstClr val="white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6538137" y="1149501"/>
            <a:ext cx="1851627" cy="8429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sx="80000" sy="80000" algn="tl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63500" h="25400" prst="softRound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 dirty="0">
              <a:solidFill>
                <a:prstClr val="white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6705577" y="1177925"/>
            <a:ext cx="15097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kern="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수입식품 </a:t>
            </a:r>
            <a:endParaRPr kumimoji="0" lang="en-US" altLang="ko-KR" sz="2000" kern="0" dirty="0">
              <a:solidFill>
                <a:srgbClr val="000000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kern="0" dirty="0">
                <a:solidFill>
                  <a:srgbClr val="000000"/>
                </a:solidFill>
                <a:latin typeface="휴먼모음T" pitchFamily="18" charset="-127"/>
                <a:ea typeface="휴먼모음T" pitchFamily="18" charset="-127"/>
              </a:rPr>
              <a:t>안전교육</a:t>
            </a:r>
            <a:endParaRPr kumimoji="0" lang="ko-KR" altLang="ko-KR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3324980" y="2286811"/>
            <a:ext cx="2513822" cy="115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시험</a:t>
            </a:r>
            <a:r>
              <a:rPr lang="en-US" altLang="ko-KR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kumimoji="0" lang="ko-KR" altLang="en-US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검사기관</a:t>
            </a:r>
            <a:endParaRPr kumimoji="0" lang="en-US" altLang="ko-KR" spc="-15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대표자 </a:t>
            </a:r>
            <a:r>
              <a:rPr kumimoji="0" lang="ko-KR" altLang="en-US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및 </a:t>
            </a:r>
            <a:r>
              <a:rPr kumimoji="0" lang="ko-KR" altLang="en-US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검사원 대상</a:t>
            </a:r>
            <a:endParaRPr kumimoji="0" lang="en-US" altLang="ko-KR" spc="-150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6173470" y="2286811"/>
            <a:ext cx="2532232" cy="115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pc="-15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부적합 </a:t>
            </a:r>
            <a:r>
              <a:rPr kumimoji="0" lang="ko-KR" altLang="en-US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수입식품등을 </a:t>
            </a:r>
            <a:endParaRPr kumimoji="0" lang="en-US" altLang="ko-KR" spc="-15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pc="-15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수입한 영업자 및 영업정지 처분을 받은 영업자 대상</a:t>
            </a:r>
            <a:endParaRPr kumimoji="0" lang="en-US" altLang="ko-KR" spc="-15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>
            <a:off x="313737" y="1566819"/>
            <a:ext cx="2676249" cy="5030533"/>
          </a:xfrm>
          <a:prstGeom prst="roundRect">
            <a:avLst>
              <a:gd name="adj" fmla="val 10699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50000"/>
                </a:schemeClr>
              </a:gs>
            </a:gsLst>
            <a:lin ang="18900000" scaled="1"/>
          </a:gradFill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 prstMaterial="plastic">
            <a:bevelT w="190500" h="63500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sz="2000" dirty="0">
              <a:latin typeface="휴먼모음T" pitchFamily="18" charset="-127"/>
              <a:ea typeface="휴먼모음T" pitchFamily="18" charset="-12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ko-KR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8942" name="Text Box 9"/>
          <p:cNvSpPr txBox="1">
            <a:spLocks noChangeArrowheads="1"/>
          </p:cNvSpPr>
          <p:nvPr/>
        </p:nvSpPr>
        <p:spPr bwMode="auto">
          <a:xfrm>
            <a:off x="291276" y="3540764"/>
            <a:ext cx="272186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▪ </a:t>
            </a:r>
            <a:r>
              <a:rPr kumimoji="0" lang="ko-KR" altLang="en-US" sz="1400" dirty="0" err="1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검사담당자</a:t>
            </a:r>
            <a:r>
              <a:rPr kumimoji="0"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교육확대</a:t>
            </a:r>
            <a:r>
              <a:rPr kumimoji="0"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제공</a:t>
            </a:r>
            <a:r>
              <a:rPr kumimoji="0" lang="en-US" altLang="ko-KR" sz="11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(6</a:t>
            </a:r>
            <a:r>
              <a:rPr kumimoji="0" lang="ko-KR" altLang="en-US" sz="11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회</a:t>
            </a:r>
            <a:r>
              <a:rPr kumimoji="0" lang="en-US" altLang="ko-KR" sz="11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※ 2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월</a:t>
            </a: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월</a:t>
            </a: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월초</a:t>
            </a: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말</a:t>
            </a: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9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월</a:t>
            </a: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10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월 예정</a:t>
            </a:r>
            <a:endParaRPr kumimoji="0" lang="en-US" altLang="ko-KR" sz="1100" dirty="0" smtClean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kumimoji="0" lang="ko-KR" altLang="en-US" sz="600" dirty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▪ </a:t>
            </a:r>
            <a:r>
              <a:rPr lang="ko-KR" altLang="en-US" sz="1400" dirty="0" err="1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경남권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</a:t>
            </a:r>
            <a:r>
              <a:rPr lang="ko-KR" altLang="en-US" sz="1400" dirty="0" err="1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교육개설</a:t>
            </a:r>
            <a:r>
              <a:rPr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확대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를 통한</a:t>
            </a:r>
            <a:endParaRPr lang="en-US" altLang="ko-KR" sz="1400" dirty="0" smtClean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 교육생 편의성 및 접근성 제고</a:t>
            </a:r>
            <a:endParaRPr kumimoji="0" lang="en-US" altLang="ko-KR" sz="1400" dirty="0" smtClean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※ 3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월</a:t>
            </a: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6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월</a:t>
            </a:r>
            <a:r>
              <a:rPr lang="en-US" altLang="ko-KR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, 10</a:t>
            </a:r>
            <a:r>
              <a:rPr lang="ko-KR" altLang="en-US" sz="11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월 예정</a:t>
            </a:r>
            <a:endParaRPr kumimoji="0" lang="en-US" altLang="ko-KR" sz="1100" dirty="0" smtClean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kumimoji="0" lang="en-US" altLang="ko-KR" sz="600" dirty="0" smtClean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▪ </a:t>
            </a:r>
            <a:r>
              <a:rPr kumimoji="0" lang="ko-KR" altLang="en-US" sz="1400" dirty="0" err="1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현장사례</a:t>
            </a:r>
            <a:r>
              <a:rPr kumimoji="0" lang="ko-KR" altLang="en-US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중심 교육내용 제공 </a:t>
            </a:r>
            <a:endParaRPr kumimoji="0" lang="en-US" altLang="ko-KR" sz="1400" dirty="0" smtClean="0">
              <a:solidFill>
                <a:srgbClr val="0000FF"/>
              </a:solidFill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 </a:t>
            </a:r>
            <a:r>
              <a:rPr kumimoji="0" lang="ko-KR" altLang="en-US" sz="1400" dirty="0" smtClean="0"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및 업종별 교재 최신화</a:t>
            </a:r>
            <a:endParaRPr kumimoji="0" lang="en-US" altLang="ko-KR" sz="1400" dirty="0" smtClean="0"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※ </a:t>
            </a:r>
            <a:r>
              <a:rPr kumimoji="0"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축산물 </a:t>
            </a:r>
            <a:r>
              <a:rPr kumimoji="0" lang="ko-KR" altLang="en-US" sz="1200" dirty="0" err="1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이물신고</a:t>
            </a:r>
            <a:r>
              <a:rPr kumimoji="0"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제도 도입에 따른</a:t>
            </a:r>
            <a:r>
              <a:rPr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 </a:t>
            </a:r>
          </a:p>
          <a:p>
            <a:pPr>
              <a:lnSpc>
                <a:spcPct val="120000"/>
              </a:lnSpc>
              <a:defRPr/>
            </a:pPr>
            <a:r>
              <a:rPr kumimoji="0" lang="en-US" altLang="ko-KR" sz="1200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</a:t>
            </a:r>
            <a:r>
              <a:rPr kumimoji="0" lang="en-US" altLang="ko-KR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 </a:t>
            </a:r>
            <a:r>
              <a:rPr kumimoji="0" lang="ko-KR" altLang="en-US" sz="1200" dirty="0" err="1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이물신고</a:t>
            </a:r>
            <a:r>
              <a:rPr kumimoji="0" lang="ko-KR" altLang="en-US" sz="1200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  <a:cs typeface="굴림" pitchFamily="50" charset="-127"/>
              </a:rPr>
              <a:t> 사례 및 분석 교육 도입 등</a:t>
            </a:r>
            <a:endParaRPr kumimoji="0" lang="en-US" altLang="ko-KR" sz="1200" dirty="0">
              <a:solidFill>
                <a:schemeClr val="accent6">
                  <a:lumMod val="75000"/>
                </a:schemeClr>
              </a:solidFill>
              <a:latin typeface="휴먼모음T" pitchFamily="18" charset="-127"/>
              <a:ea typeface="휴먼모음T" pitchFamily="18" charset="-127"/>
              <a:cs typeface="굴림" pitchFamily="50" charset="-127"/>
            </a:endParaRP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500437" y="990274"/>
            <a:ext cx="2211971" cy="11880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71E69"/>
              </a:gs>
              <a:gs pos="50000">
                <a:srgbClr val="6DA3C5"/>
              </a:gs>
              <a:gs pos="100000">
                <a:srgbClr val="ADF9F5"/>
              </a:gs>
            </a:gsLst>
            <a:lin ang="13500000" scaled="1"/>
            <a:tileRect/>
          </a:gradFill>
          <a:ln>
            <a:noFill/>
          </a:ln>
          <a:scene3d>
            <a:camera prst="orthographicFront"/>
            <a:lightRig rig="threePt" dir="t">
              <a:rot lat="0" lon="0" rev="3600000"/>
            </a:lightRig>
          </a:scene3d>
          <a:sp3d>
            <a:bevelT w="31750" h="3175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 dirty="0">
              <a:solidFill>
                <a:prstClr val="white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633478" y="1159046"/>
            <a:ext cx="1918179" cy="84293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sx="80000" sy="80000" algn="tl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63500" h="25400" prst="softRound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 dirty="0">
              <a:solidFill>
                <a:prstClr val="white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5157" name="Text Box 14"/>
          <p:cNvSpPr txBox="1">
            <a:spLocks noChangeArrowheads="1"/>
          </p:cNvSpPr>
          <p:nvPr/>
        </p:nvSpPr>
        <p:spPr bwMode="auto">
          <a:xfrm>
            <a:off x="801664" y="1209675"/>
            <a:ext cx="15652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kumimoji="0" lang="ko-KR" altLang="en-US" sz="2000">
                <a:latin typeface="휴먼모음T" pitchFamily="18" charset="-127"/>
                <a:ea typeface="휴먼모음T" pitchFamily="18" charset="-127"/>
              </a:rPr>
              <a:t>축산물 </a:t>
            </a:r>
            <a:endParaRPr kumimoji="0" lang="en-US" altLang="ko-KR" sz="2000">
              <a:latin typeface="휴먼모음T" pitchFamily="18" charset="-127"/>
              <a:ea typeface="휴먼모음T" pitchFamily="18" charset="-127"/>
            </a:endParaRPr>
          </a:p>
          <a:p>
            <a:pPr algn="ctr" eaLnBrk="1" hangingPunct="1"/>
            <a:r>
              <a:rPr kumimoji="0" lang="ko-KR" altLang="en-US" sz="2000">
                <a:latin typeface="휴먼모음T" pitchFamily="18" charset="-127"/>
                <a:ea typeface="휴먼모음T" pitchFamily="18" charset="-127"/>
              </a:rPr>
              <a:t>위생교육</a:t>
            </a:r>
            <a:endParaRPr kumimoji="0" lang="ko-KR" altLang="ko-KR" sz="200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9" name="모서리가 둥근 직사각형 48"/>
          <p:cNvSpPr/>
          <p:nvPr/>
        </p:nvSpPr>
        <p:spPr>
          <a:xfrm>
            <a:off x="352402" y="2286811"/>
            <a:ext cx="2593975" cy="115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축산물 </a:t>
            </a:r>
            <a:r>
              <a:rPr kumimoji="0" lang="ko-KR" altLang="en-US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영업자 대상</a:t>
            </a:r>
            <a:endParaRPr kumimoji="0" lang="en-US" altLang="ko-KR" dirty="0" smtClean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신규</a:t>
            </a:r>
            <a:r>
              <a:rPr lang="en-US" altLang="ko-KR" sz="1400" dirty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기존</a:t>
            </a:r>
            <a:r>
              <a:rPr lang="en-US" altLang="ko-KR" sz="1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1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행정처분 영업자</a:t>
            </a:r>
            <a:r>
              <a:rPr lang="en-US" altLang="ko-KR" sz="1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및 </a:t>
            </a:r>
            <a:r>
              <a:rPr lang="ko-KR" altLang="en-US" sz="1400" dirty="0" err="1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검사담당자</a:t>
            </a:r>
            <a:r>
              <a:rPr lang="en-US" altLang="ko-KR" sz="1400" dirty="0" smtClean="0">
                <a:solidFill>
                  <a:schemeClr val="tx1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kumimoji="0" lang="ko-KR" altLang="en-US" sz="1400" dirty="0">
              <a:solidFill>
                <a:schemeClr val="tx1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680" y="0"/>
            <a:ext cx="5054445" cy="717640"/>
            <a:chOff x="3680" y="0"/>
            <a:chExt cx="6000673" cy="717640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2689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법정교육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53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6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2725" y="90872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축산물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위생교육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총 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14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회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4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19" y="1282343"/>
            <a:ext cx="892899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업종별 축산물 영업자 과정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(8</a:t>
            </a:r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회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및 </a:t>
            </a:r>
            <a:r>
              <a:rPr lang="ko-KR" altLang="en-US" b="1" dirty="0" err="1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검사담당자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종업원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과정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(6</a:t>
            </a:r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회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제공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교육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이수시간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: (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영업자 과정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신규 영업자</a:t>
            </a:r>
            <a:r>
              <a:rPr lang="en-US" altLang="ko-KR" sz="160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(6h)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기존 영업자</a:t>
            </a:r>
            <a:r>
              <a:rPr lang="en-US" altLang="ko-KR" sz="160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(3h)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행정처분 영업자</a:t>
            </a:r>
            <a:r>
              <a:rPr lang="en-US" altLang="ko-KR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*</a:t>
            </a:r>
            <a:r>
              <a:rPr lang="en-US" altLang="ko-KR" sz="160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(4h)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              (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검사담당자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과정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검사담당자</a:t>
            </a:r>
            <a:r>
              <a:rPr lang="en-US" altLang="ko-KR" sz="160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(4h)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   ※ </a:t>
            </a:r>
            <a:r>
              <a:rPr lang="ko-KR" altLang="en-US" sz="140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행정처분일로부터 </a:t>
            </a:r>
            <a:r>
              <a:rPr lang="en-US" altLang="ko-KR" sz="1400" u="sng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6</a:t>
            </a:r>
            <a:r>
              <a:rPr lang="ko-KR" altLang="en-US" sz="1400" u="sng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개월 이내</a:t>
            </a:r>
            <a:r>
              <a:rPr lang="ko-KR" altLang="en-US" sz="140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교육 이수 </a:t>
            </a:r>
            <a:r>
              <a:rPr lang="ko-KR" altLang="en-US" sz="1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필요</a:t>
            </a:r>
            <a:endParaRPr lang="en-US" altLang="ko-KR" sz="1400" b="1" dirty="0" smtClean="0">
              <a:solidFill>
                <a:srgbClr val="0070C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277" y="318604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시험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검사기관 교육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총 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6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회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4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071" y="3559663"/>
            <a:ext cx="876154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검사원 과정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(4</a:t>
            </a:r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회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및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대표자 과정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(2</a:t>
            </a:r>
            <a:r>
              <a:rPr lang="ko-KR" altLang="en-US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회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제공</a:t>
            </a:r>
            <a:endParaRPr lang="en-US" altLang="ko-KR" b="1" dirty="0" smtClean="0">
              <a:solidFill>
                <a:schemeClr val="accent6">
                  <a:lumMod val="75000"/>
                </a:schemeClr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-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교육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이수시간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: (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검사원 과정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신규 검사원</a:t>
            </a:r>
            <a:r>
              <a:rPr lang="en-US" altLang="ko-KR" sz="160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(21h)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기존 검사원</a:t>
            </a:r>
            <a:r>
              <a:rPr lang="en-US" altLang="ko-KR" sz="160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(6h)</a:t>
            </a:r>
            <a:endParaRPr lang="en-US" altLang="ko-KR" dirty="0" smtClean="0">
              <a:solidFill>
                <a:srgbClr val="0070C0"/>
              </a:solidFill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              (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대표자 과정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시험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검사기관 대표자</a:t>
            </a:r>
            <a:r>
              <a:rPr lang="en-US" altLang="ko-KR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(2h)</a:t>
            </a:r>
            <a:endParaRPr lang="en-US" altLang="ko-KR" b="1" dirty="0" smtClean="0">
              <a:solidFill>
                <a:srgbClr val="0070C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565" y="5075245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수입식품 안전교육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총 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4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회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4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359" y="5448868"/>
            <a:ext cx="876154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 err="1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교육명령에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따른 </a:t>
            </a:r>
            <a:r>
              <a:rPr lang="ko-KR" altLang="en-US" b="1" dirty="0" err="1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수입식품등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안전교육</a:t>
            </a:r>
            <a:r>
              <a:rPr lang="en-US" altLang="ko-KR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제공</a:t>
            </a:r>
            <a:r>
              <a:rPr lang="en-US" altLang="ko-KR" sz="1600" b="1" dirty="0" smtClean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b="1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분기별</a:t>
            </a:r>
            <a:r>
              <a:rPr lang="en-US" altLang="ko-KR" sz="1600" b="1" dirty="0">
                <a:solidFill>
                  <a:schemeClr val="accent6">
                    <a:lumMod val="75000"/>
                  </a:schemeClr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-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교육이수 시간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영업신고증의 대표자 </a:t>
            </a:r>
            <a:r>
              <a:rPr lang="ko-KR" altLang="en-US" sz="1400" dirty="0" smtClean="0">
                <a:latin typeface="휴먼모음T" pitchFamily="18" charset="-127"/>
                <a:ea typeface="휴먼모음T" pitchFamily="18" charset="-127"/>
              </a:rPr>
              <a:t>또는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`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수입식품 위생관리책임자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`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로 지정된 자</a:t>
            </a:r>
            <a:r>
              <a:rPr lang="en-US" altLang="ko-KR" sz="1600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</a:rPr>
              <a:t>(3h)</a:t>
            </a:r>
          </a:p>
          <a:p>
            <a:pPr>
              <a:lnSpc>
                <a:spcPct val="150000"/>
              </a:lnSpc>
            </a:pPr>
            <a:r>
              <a:rPr lang="en-US" altLang="ko-KR" sz="140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   ※ </a:t>
            </a:r>
            <a:r>
              <a:rPr lang="ko-KR" altLang="en-US" sz="1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부적합 </a:t>
            </a:r>
            <a:r>
              <a:rPr lang="ko-KR" altLang="en-US" sz="1400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통보일로부터 </a:t>
            </a:r>
            <a:r>
              <a:rPr lang="en-US" altLang="ko-KR" sz="1400" u="sng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3</a:t>
            </a:r>
            <a:r>
              <a:rPr lang="ko-KR" altLang="en-US" sz="1400" u="sng" dirty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개월 </a:t>
            </a:r>
            <a:r>
              <a:rPr lang="ko-KR" altLang="en-US" sz="1400" u="sng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이내</a:t>
            </a:r>
            <a:r>
              <a:rPr lang="ko-KR" altLang="en-US" sz="1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교육 이수 필요</a:t>
            </a:r>
            <a:r>
              <a:rPr lang="en-US" altLang="ko-KR" sz="1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400" dirty="0" err="1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미이수</a:t>
            </a:r>
            <a:r>
              <a:rPr lang="ko-KR" altLang="en-US" sz="1400" dirty="0" smtClean="0">
                <a:solidFill>
                  <a:srgbClr val="002060"/>
                </a:solidFill>
                <a:latin typeface="휴먼모음T" pitchFamily="18" charset="-127"/>
                <a:ea typeface="휴먼모음T" pitchFamily="18" charset="-127"/>
              </a:rPr>
              <a:t> 시 과태료 처분</a:t>
            </a:r>
            <a:endParaRPr lang="en-US" altLang="ko-KR" sz="1400" b="1" dirty="0" smtClean="0">
              <a:solidFill>
                <a:srgbClr val="00206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3680" y="0"/>
            <a:ext cx="5063411" cy="717640"/>
            <a:chOff x="3680" y="0"/>
            <a:chExt cx="6011317" cy="717640"/>
          </a:xfrm>
        </p:grpSpPr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3333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법정교육 세부내용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54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/>
        </p:nvCxnSpPr>
        <p:spPr>
          <a:xfrm>
            <a:off x="99734" y="2586738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한쪽 모서리가 잘린 사각형 54"/>
          <p:cNvSpPr/>
          <p:nvPr/>
        </p:nvSpPr>
        <p:spPr>
          <a:xfrm>
            <a:off x="276611" y="2595529"/>
            <a:ext cx="1887787" cy="1397015"/>
          </a:xfrm>
          <a:custGeom>
            <a:avLst/>
            <a:gdLst>
              <a:gd name="connsiteX0" fmla="*/ 0 w 2175648"/>
              <a:gd name="connsiteY0" fmla="*/ 0 h 1134892"/>
              <a:gd name="connsiteX1" fmla="*/ 2175648 w 2175648"/>
              <a:gd name="connsiteY1" fmla="*/ 0 h 1134892"/>
              <a:gd name="connsiteX2" fmla="*/ 1896097 w 2175648"/>
              <a:gd name="connsiteY2" fmla="*/ 1125765 h 1134892"/>
              <a:gd name="connsiteX3" fmla="*/ 0 w 2175648"/>
              <a:gd name="connsiteY3" fmla="*/ 1134892 h 1134892"/>
              <a:gd name="connsiteX4" fmla="*/ 0 w 2175648"/>
              <a:gd name="connsiteY4" fmla="*/ 0 h 113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648" h="1134892">
                <a:moveTo>
                  <a:pt x="0" y="0"/>
                </a:moveTo>
                <a:lnTo>
                  <a:pt x="2175648" y="0"/>
                </a:lnTo>
                <a:lnTo>
                  <a:pt x="1896097" y="1125765"/>
                </a:lnTo>
                <a:lnTo>
                  <a:pt x="0" y="113489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  <a:alpha val="29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000" spc="-150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5" name="한쪽 모서리가 잘린 사각형 54"/>
          <p:cNvSpPr/>
          <p:nvPr/>
        </p:nvSpPr>
        <p:spPr>
          <a:xfrm>
            <a:off x="98560" y="2567968"/>
            <a:ext cx="2060374" cy="1424576"/>
          </a:xfrm>
          <a:custGeom>
            <a:avLst/>
            <a:gdLst/>
            <a:ahLst/>
            <a:cxnLst/>
            <a:rect l="l" t="t" r="r" b="b"/>
            <a:pathLst>
              <a:path w="2175648" h="1134892">
                <a:moveTo>
                  <a:pt x="0" y="0"/>
                </a:moveTo>
                <a:lnTo>
                  <a:pt x="2175648" y="0"/>
                </a:lnTo>
                <a:lnTo>
                  <a:pt x="1725113" y="1134892"/>
                </a:lnTo>
                <a:lnTo>
                  <a:pt x="0" y="1134892"/>
                </a:lnTo>
                <a:close/>
              </a:path>
            </a:pathLst>
          </a:custGeom>
          <a:solidFill>
            <a:srgbClr val="059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237" y="3048395"/>
            <a:ext cx="20155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600" spc="-15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추진 계획</a:t>
            </a:r>
            <a:endParaRPr lang="ko-KR" altLang="en-US" sz="1600" spc="-150" dirty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자유형 6"/>
          <p:cNvSpPr/>
          <p:nvPr/>
        </p:nvSpPr>
        <p:spPr>
          <a:xfrm>
            <a:off x="95735" y="2609102"/>
            <a:ext cx="1180800" cy="578351"/>
          </a:xfrm>
          <a:custGeom>
            <a:avLst/>
            <a:gdLst>
              <a:gd name="connsiteX0" fmla="*/ 0 w 1411200"/>
              <a:gd name="connsiteY0" fmla="*/ 691200 h 691200"/>
              <a:gd name="connsiteX1" fmla="*/ 0 w 1411200"/>
              <a:gd name="connsiteY1" fmla="*/ 0 h 691200"/>
              <a:gd name="connsiteX2" fmla="*/ 1411200 w 1411200"/>
              <a:gd name="connsiteY2" fmla="*/ 0 h 691200"/>
              <a:gd name="connsiteX3" fmla="*/ 0 w 1411200"/>
              <a:gd name="connsiteY3" fmla="*/ 69120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1200" h="691200">
                <a:moveTo>
                  <a:pt x="0" y="691200"/>
                </a:moveTo>
                <a:lnTo>
                  <a:pt x="0" y="0"/>
                </a:lnTo>
                <a:lnTo>
                  <a:pt x="1411200" y="0"/>
                </a:lnTo>
                <a:lnTo>
                  <a:pt x="0" y="69120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cxnSp>
        <p:nvCxnSpPr>
          <p:cNvPr id="81" name="직선 연결선 80"/>
          <p:cNvCxnSpPr/>
          <p:nvPr/>
        </p:nvCxnSpPr>
        <p:spPr>
          <a:xfrm>
            <a:off x="86603" y="767768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한쪽 모서리가 잘린 사각형 54"/>
          <p:cNvSpPr/>
          <p:nvPr/>
        </p:nvSpPr>
        <p:spPr>
          <a:xfrm>
            <a:off x="263480" y="767768"/>
            <a:ext cx="1887787" cy="1596814"/>
          </a:xfrm>
          <a:custGeom>
            <a:avLst/>
            <a:gdLst>
              <a:gd name="connsiteX0" fmla="*/ 0 w 2175648"/>
              <a:gd name="connsiteY0" fmla="*/ 0 h 1134892"/>
              <a:gd name="connsiteX1" fmla="*/ 2175648 w 2175648"/>
              <a:gd name="connsiteY1" fmla="*/ 0 h 1134892"/>
              <a:gd name="connsiteX2" fmla="*/ 1896097 w 2175648"/>
              <a:gd name="connsiteY2" fmla="*/ 1125765 h 1134892"/>
              <a:gd name="connsiteX3" fmla="*/ 0 w 2175648"/>
              <a:gd name="connsiteY3" fmla="*/ 1134892 h 1134892"/>
              <a:gd name="connsiteX4" fmla="*/ 0 w 2175648"/>
              <a:gd name="connsiteY4" fmla="*/ 0 h 113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648" h="1134892">
                <a:moveTo>
                  <a:pt x="0" y="0"/>
                </a:moveTo>
                <a:lnTo>
                  <a:pt x="2175648" y="0"/>
                </a:lnTo>
                <a:lnTo>
                  <a:pt x="1896097" y="1125765"/>
                </a:lnTo>
                <a:lnTo>
                  <a:pt x="0" y="113489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  <a:alpha val="29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000" spc="-150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9" name="한쪽 모서리가 잘린 사각형 54"/>
          <p:cNvSpPr/>
          <p:nvPr/>
        </p:nvSpPr>
        <p:spPr>
          <a:xfrm>
            <a:off x="85429" y="767768"/>
            <a:ext cx="2060374" cy="1636848"/>
          </a:xfrm>
          <a:custGeom>
            <a:avLst/>
            <a:gdLst/>
            <a:ahLst/>
            <a:cxnLst/>
            <a:rect l="l" t="t" r="r" b="b"/>
            <a:pathLst>
              <a:path w="2175648" h="1134892">
                <a:moveTo>
                  <a:pt x="0" y="0"/>
                </a:moveTo>
                <a:lnTo>
                  <a:pt x="2175648" y="0"/>
                </a:lnTo>
                <a:lnTo>
                  <a:pt x="1725113" y="1134892"/>
                </a:lnTo>
                <a:lnTo>
                  <a:pt x="0" y="1134892"/>
                </a:lnTo>
                <a:close/>
              </a:path>
            </a:pathLst>
          </a:custGeom>
          <a:solidFill>
            <a:srgbClr val="059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11665" y="1323546"/>
            <a:ext cx="176921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600" spc="-15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현황 및 필요성</a:t>
            </a:r>
            <a:endParaRPr lang="en-US" altLang="ko-KR" sz="1600" spc="-150" dirty="0" smtClean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91" name="자유형 90"/>
          <p:cNvSpPr/>
          <p:nvPr/>
        </p:nvSpPr>
        <p:spPr>
          <a:xfrm>
            <a:off x="101003" y="784818"/>
            <a:ext cx="1180800" cy="578351"/>
          </a:xfrm>
          <a:custGeom>
            <a:avLst/>
            <a:gdLst>
              <a:gd name="connsiteX0" fmla="*/ 0 w 1411200"/>
              <a:gd name="connsiteY0" fmla="*/ 691200 h 691200"/>
              <a:gd name="connsiteX1" fmla="*/ 0 w 1411200"/>
              <a:gd name="connsiteY1" fmla="*/ 0 h 691200"/>
              <a:gd name="connsiteX2" fmla="*/ 1411200 w 1411200"/>
              <a:gd name="connsiteY2" fmla="*/ 0 h 691200"/>
              <a:gd name="connsiteX3" fmla="*/ 0 w 1411200"/>
              <a:gd name="connsiteY3" fmla="*/ 69120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1200" h="691200">
                <a:moveTo>
                  <a:pt x="0" y="691200"/>
                </a:moveTo>
                <a:lnTo>
                  <a:pt x="0" y="0"/>
                </a:lnTo>
                <a:lnTo>
                  <a:pt x="1411200" y="0"/>
                </a:lnTo>
                <a:lnTo>
                  <a:pt x="0" y="69120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92" name="그룹 91"/>
          <p:cNvGrpSpPr/>
          <p:nvPr/>
        </p:nvGrpSpPr>
        <p:grpSpPr>
          <a:xfrm>
            <a:off x="2418395" y="1006362"/>
            <a:ext cx="6287784" cy="478422"/>
            <a:chOff x="2583792" y="1131056"/>
            <a:chExt cx="6287784" cy="478422"/>
          </a:xfrm>
        </p:grpSpPr>
        <p:sp>
          <p:nvSpPr>
            <p:cNvPr id="93" name="TextBox 25"/>
            <p:cNvSpPr txBox="1"/>
            <p:nvPr/>
          </p:nvSpPr>
          <p:spPr>
            <a:xfrm>
              <a:off x="2797758" y="1410193"/>
              <a:ext cx="6073818" cy="199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extrusionH="6350"/>
            </a:bodyPr>
            <a:lstStyle>
              <a:defPPr>
                <a:defRPr lang="ko-KR"/>
              </a:defPPr>
              <a:lvl1pPr fontAlgn="base">
                <a:defRPr spc="-60">
                  <a:solidFill>
                    <a:srgbClr val="0F4587"/>
                  </a:solidFill>
                  <a:latin typeface="-웹윤고딕130" panose="02030504000101010101" pitchFamily="18" charset="-127"/>
                  <a:ea typeface="-웹윤고딕130" panose="02030504000101010101" pitchFamily="18" charset="-127"/>
                </a:defRPr>
              </a:lvl1pPr>
            </a:lstStyle>
            <a:p>
              <a:pPr marL="92075" lvl="0" indent="-92075" fontAlgn="auto">
                <a:lnSpc>
                  <a:spcPts val="18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HACCP </a:t>
              </a:r>
              <a:r>
                <a:rPr lang="ko-KR" altLang="en-US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및 식품안전 관련 국</a:t>
              </a:r>
              <a:r>
                <a:rPr lang="en-US" altLang="ko-KR" sz="1100" b="1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</a:t>
              </a:r>
              <a:r>
                <a:rPr lang="en-US" altLang="ko-KR" sz="11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∙ </a:t>
              </a:r>
              <a:r>
                <a:rPr lang="ko-KR" altLang="en-US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내외 트렌드를 공유하고 관련 산업의 발전을 도모하기 위한 행사 필요 </a:t>
              </a:r>
              <a:endParaRPr lang="en-US" altLang="ko-KR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94" name="Freeform 6"/>
            <p:cNvSpPr>
              <a:spLocks noEditPoints="1"/>
            </p:cNvSpPr>
            <p:nvPr/>
          </p:nvSpPr>
          <p:spPr bwMode="auto">
            <a:xfrm>
              <a:off x="2583792" y="1131056"/>
              <a:ext cx="146976" cy="148504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95" name="Freeform 6"/>
          <p:cNvSpPr>
            <a:spLocks noEditPoints="1"/>
          </p:cNvSpPr>
          <p:nvPr/>
        </p:nvSpPr>
        <p:spPr bwMode="auto">
          <a:xfrm>
            <a:off x="2431526" y="1667032"/>
            <a:ext cx="146976" cy="148504"/>
          </a:xfrm>
          <a:custGeom>
            <a:avLst/>
            <a:gdLst>
              <a:gd name="T0" fmla="*/ 93 w 95"/>
              <a:gd name="T1" fmla="*/ 14 h 96"/>
              <a:gd name="T2" fmla="*/ 86 w 95"/>
              <a:gd name="T3" fmla="*/ 14 h 96"/>
              <a:gd name="T4" fmla="*/ 81 w 95"/>
              <a:gd name="T5" fmla="*/ 9 h 96"/>
              <a:gd name="T6" fmla="*/ 81 w 95"/>
              <a:gd name="T7" fmla="*/ 2 h 96"/>
              <a:gd name="T8" fmla="*/ 88 w 95"/>
              <a:gd name="T9" fmla="*/ 2 h 96"/>
              <a:gd name="T10" fmla="*/ 93 w 95"/>
              <a:gd name="T11" fmla="*/ 7 h 96"/>
              <a:gd name="T12" fmla="*/ 93 w 95"/>
              <a:gd name="T13" fmla="*/ 14 h 96"/>
              <a:gd name="T14" fmla="*/ 51 w 95"/>
              <a:gd name="T15" fmla="*/ 57 h 96"/>
              <a:gd name="T16" fmla="*/ 39 w 95"/>
              <a:gd name="T17" fmla="*/ 44 h 96"/>
              <a:gd name="T18" fmla="*/ 76 w 95"/>
              <a:gd name="T19" fmla="*/ 6 h 96"/>
              <a:gd name="T20" fmla="*/ 89 w 95"/>
              <a:gd name="T21" fmla="*/ 19 h 96"/>
              <a:gd name="T22" fmla="*/ 51 w 95"/>
              <a:gd name="T23" fmla="*/ 57 h 96"/>
              <a:gd name="T24" fmla="*/ 35 w 95"/>
              <a:gd name="T25" fmla="*/ 64 h 96"/>
              <a:gd name="T26" fmla="*/ 32 w 95"/>
              <a:gd name="T27" fmla="*/ 60 h 96"/>
              <a:gd name="T28" fmla="*/ 35 w 95"/>
              <a:gd name="T29" fmla="*/ 49 h 96"/>
              <a:gd name="T30" fmla="*/ 39 w 95"/>
              <a:gd name="T31" fmla="*/ 46 h 96"/>
              <a:gd name="T32" fmla="*/ 42 w 95"/>
              <a:gd name="T33" fmla="*/ 49 h 96"/>
              <a:gd name="T34" fmla="*/ 46 w 95"/>
              <a:gd name="T35" fmla="*/ 53 h 96"/>
              <a:gd name="T36" fmla="*/ 49 w 95"/>
              <a:gd name="T37" fmla="*/ 57 h 96"/>
              <a:gd name="T38" fmla="*/ 46 w 95"/>
              <a:gd name="T39" fmla="*/ 60 h 96"/>
              <a:gd name="T40" fmla="*/ 35 w 95"/>
              <a:gd name="T41" fmla="*/ 64 h 96"/>
              <a:gd name="T42" fmla="*/ 10 w 95"/>
              <a:gd name="T43" fmla="*/ 85 h 96"/>
              <a:gd name="T44" fmla="*/ 74 w 95"/>
              <a:gd name="T45" fmla="*/ 85 h 96"/>
              <a:gd name="T46" fmla="*/ 74 w 95"/>
              <a:gd name="T47" fmla="*/ 48 h 96"/>
              <a:gd name="T48" fmla="*/ 84 w 95"/>
              <a:gd name="T49" fmla="*/ 48 h 96"/>
              <a:gd name="T50" fmla="*/ 84 w 95"/>
              <a:gd name="T51" fmla="*/ 85 h 96"/>
              <a:gd name="T52" fmla="*/ 74 w 95"/>
              <a:gd name="T53" fmla="*/ 96 h 96"/>
              <a:gd name="T54" fmla="*/ 10 w 95"/>
              <a:gd name="T55" fmla="*/ 96 h 96"/>
              <a:gd name="T56" fmla="*/ 0 w 95"/>
              <a:gd name="T57" fmla="*/ 85 h 96"/>
              <a:gd name="T58" fmla="*/ 0 w 95"/>
              <a:gd name="T59" fmla="*/ 21 h 96"/>
              <a:gd name="T60" fmla="*/ 10 w 95"/>
              <a:gd name="T61" fmla="*/ 11 h 96"/>
              <a:gd name="T62" fmla="*/ 47 w 95"/>
              <a:gd name="T63" fmla="*/ 11 h 96"/>
              <a:gd name="T64" fmla="*/ 47 w 95"/>
              <a:gd name="T65" fmla="*/ 21 h 96"/>
              <a:gd name="T66" fmla="*/ 10 w 95"/>
              <a:gd name="T67" fmla="*/ 21 h 96"/>
              <a:gd name="T68" fmla="*/ 10 w 95"/>
              <a:gd name="T69" fmla="*/ 8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" h="96">
                <a:moveTo>
                  <a:pt x="93" y="14"/>
                </a:moveTo>
                <a:cubicBezTo>
                  <a:pt x="91" y="17"/>
                  <a:pt x="88" y="17"/>
                  <a:pt x="86" y="14"/>
                </a:cubicBezTo>
                <a:cubicBezTo>
                  <a:pt x="81" y="9"/>
                  <a:pt x="81" y="9"/>
                  <a:pt x="81" y="9"/>
                </a:cubicBezTo>
                <a:cubicBezTo>
                  <a:pt x="79" y="7"/>
                  <a:pt x="79" y="4"/>
                  <a:pt x="81" y="2"/>
                </a:cubicBezTo>
                <a:cubicBezTo>
                  <a:pt x="83" y="0"/>
                  <a:pt x="86" y="0"/>
                  <a:pt x="88" y="2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9"/>
                  <a:pt x="95" y="12"/>
                  <a:pt x="93" y="14"/>
                </a:cubicBezTo>
                <a:close/>
                <a:moveTo>
                  <a:pt x="51" y="57"/>
                </a:moveTo>
                <a:cubicBezTo>
                  <a:pt x="39" y="44"/>
                  <a:pt x="39" y="44"/>
                  <a:pt x="39" y="44"/>
                </a:cubicBezTo>
                <a:cubicBezTo>
                  <a:pt x="76" y="6"/>
                  <a:pt x="76" y="6"/>
                  <a:pt x="76" y="6"/>
                </a:cubicBezTo>
                <a:cubicBezTo>
                  <a:pt x="89" y="19"/>
                  <a:pt x="89" y="19"/>
                  <a:pt x="89" y="19"/>
                </a:cubicBezTo>
                <a:lnTo>
                  <a:pt x="51" y="57"/>
                </a:lnTo>
                <a:close/>
                <a:moveTo>
                  <a:pt x="35" y="64"/>
                </a:moveTo>
                <a:cubicBezTo>
                  <a:pt x="33" y="64"/>
                  <a:pt x="32" y="62"/>
                  <a:pt x="32" y="60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7"/>
                  <a:pt x="37" y="46"/>
                  <a:pt x="39" y="46"/>
                </a:cubicBezTo>
                <a:cubicBezTo>
                  <a:pt x="42" y="49"/>
                  <a:pt x="42" y="49"/>
                  <a:pt x="42" y="49"/>
                </a:cubicBezTo>
                <a:cubicBezTo>
                  <a:pt x="46" y="53"/>
                  <a:pt x="46" y="53"/>
                  <a:pt x="46" y="53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9"/>
                  <a:pt x="48" y="60"/>
                  <a:pt x="46" y="60"/>
                </a:cubicBezTo>
                <a:lnTo>
                  <a:pt x="35" y="64"/>
                </a:lnTo>
                <a:close/>
                <a:moveTo>
                  <a:pt x="10" y="85"/>
                </a:moveTo>
                <a:cubicBezTo>
                  <a:pt x="74" y="85"/>
                  <a:pt x="74" y="85"/>
                  <a:pt x="74" y="85"/>
                </a:cubicBezTo>
                <a:cubicBezTo>
                  <a:pt x="74" y="48"/>
                  <a:pt x="74" y="48"/>
                  <a:pt x="7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85"/>
                  <a:pt x="84" y="85"/>
                  <a:pt x="84" y="85"/>
                </a:cubicBezTo>
                <a:cubicBezTo>
                  <a:pt x="84" y="91"/>
                  <a:pt x="80" y="96"/>
                  <a:pt x="74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5" y="96"/>
                  <a:pt x="0" y="91"/>
                  <a:pt x="0" y="85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6"/>
                  <a:pt x="5" y="11"/>
                  <a:pt x="10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21"/>
                  <a:pt x="47" y="21"/>
                  <a:pt x="47" y="21"/>
                </a:cubicBezTo>
                <a:cubicBezTo>
                  <a:pt x="10" y="21"/>
                  <a:pt x="10" y="21"/>
                  <a:pt x="10" y="21"/>
                </a:cubicBezTo>
                <a:lnTo>
                  <a:pt x="10" y="85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120" name="그룹 119"/>
          <p:cNvGrpSpPr/>
          <p:nvPr/>
        </p:nvGrpSpPr>
        <p:grpSpPr>
          <a:xfrm>
            <a:off x="0" y="5891332"/>
            <a:ext cx="9144000" cy="684000"/>
            <a:chOff x="4643687" y="4238252"/>
            <a:chExt cx="4182172" cy="382129"/>
          </a:xfrm>
        </p:grpSpPr>
        <p:sp>
          <p:nvSpPr>
            <p:cNvPr id="121" name="직사각형 120"/>
            <p:cNvSpPr/>
            <p:nvPr/>
          </p:nvSpPr>
          <p:spPr>
            <a:xfrm>
              <a:off x="4643687" y="4238252"/>
              <a:ext cx="4182172" cy="3821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ko-KR" altLang="en-US" sz="1300" b="1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</a:endParaRPr>
            </a:p>
          </p:txBody>
        </p:sp>
        <p:grpSp>
          <p:nvGrpSpPr>
            <p:cNvPr id="122" name="그룹 121"/>
            <p:cNvGrpSpPr/>
            <p:nvPr/>
          </p:nvGrpSpPr>
          <p:grpSpPr>
            <a:xfrm>
              <a:off x="4643687" y="4238252"/>
              <a:ext cx="658538" cy="377342"/>
              <a:chOff x="0" y="4358640"/>
              <a:chExt cx="777240" cy="445358"/>
            </a:xfrm>
          </p:grpSpPr>
          <p:sp>
            <p:nvSpPr>
              <p:cNvPr id="127" name="자유형 126"/>
              <p:cNvSpPr/>
              <p:nvPr/>
            </p:nvSpPr>
            <p:spPr>
              <a:xfrm>
                <a:off x="0" y="4358640"/>
                <a:ext cx="77724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자유형 127"/>
              <p:cNvSpPr/>
              <p:nvPr/>
            </p:nvSpPr>
            <p:spPr>
              <a:xfrm flipV="1">
                <a:off x="0" y="4461098"/>
                <a:ext cx="41148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24" name="그룹 123"/>
            <p:cNvGrpSpPr/>
            <p:nvPr/>
          </p:nvGrpSpPr>
          <p:grpSpPr>
            <a:xfrm flipH="1">
              <a:off x="8167321" y="4238252"/>
              <a:ext cx="658538" cy="377342"/>
              <a:chOff x="0" y="4358640"/>
              <a:chExt cx="777240" cy="445358"/>
            </a:xfrm>
          </p:grpSpPr>
          <p:sp>
            <p:nvSpPr>
              <p:cNvPr id="125" name="자유형 124"/>
              <p:cNvSpPr/>
              <p:nvPr/>
            </p:nvSpPr>
            <p:spPr>
              <a:xfrm>
                <a:off x="0" y="4358640"/>
                <a:ext cx="77724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6" name="자유형 125"/>
              <p:cNvSpPr/>
              <p:nvPr/>
            </p:nvSpPr>
            <p:spPr>
              <a:xfrm flipV="1">
                <a:off x="0" y="4461098"/>
                <a:ext cx="41148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4" name="직사각형 43"/>
          <p:cNvSpPr/>
          <p:nvPr/>
        </p:nvSpPr>
        <p:spPr>
          <a:xfrm>
            <a:off x="111665" y="-3105"/>
            <a:ext cx="3523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HACCP KOREA 2020</a:t>
            </a:r>
            <a:endParaRPr lang="en-US" altLang="ko-KR" sz="2800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27642" y="6094503"/>
            <a:ext cx="8737467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21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HACCP </a:t>
            </a:r>
            <a:r>
              <a:rPr lang="ko-KR" altLang="en-US" sz="21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종합 국제 행사</a:t>
            </a:r>
            <a:r>
              <a:rPr lang="ko-KR" altLang="en-US" sz="17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로 </a:t>
            </a:r>
            <a:r>
              <a:rPr lang="ko-KR" altLang="en-US" sz="1700" b="1" spc="-15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우리원</a:t>
            </a:r>
            <a:r>
              <a:rPr lang="ko-KR" altLang="en-US" sz="17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위상제고 및 국제 교류 기반 마련</a:t>
            </a:r>
            <a:endParaRPr lang="ko-KR" altLang="en-US" sz="17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46" name="TextBox 25"/>
          <p:cNvSpPr txBox="1"/>
          <p:nvPr/>
        </p:nvSpPr>
        <p:spPr>
          <a:xfrm>
            <a:off x="2624999" y="2179165"/>
            <a:ext cx="6073818" cy="199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6350"/>
          </a:bodyPr>
          <a:lstStyle>
            <a:defPPr>
              <a:defRPr lang="ko-KR"/>
            </a:defPPr>
            <a:lvl1pPr fontAlgn="base">
              <a:defRPr spc="-60">
                <a:solidFill>
                  <a:srgbClr val="0F4587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</a:defRPr>
            </a:lvl1pPr>
          </a:lstStyle>
          <a:p>
            <a:pPr marL="92075" lvl="0" indent="-92075" fontAlgn="auto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ko-KR" altLang="en-US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기존 아시아권</a:t>
            </a:r>
            <a:r>
              <a:rPr lang="en-US" altLang="ko-KR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중국</a:t>
            </a:r>
            <a:r>
              <a:rPr lang="en-US" altLang="ko-KR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, </a:t>
            </a:r>
            <a:r>
              <a:rPr lang="ko-KR" altLang="en-US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일본</a:t>
            </a:r>
            <a:r>
              <a:rPr lang="en-US" altLang="ko-KR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,</a:t>
            </a:r>
            <a:r>
              <a:rPr lang="ko-KR" altLang="en-US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베트남</a:t>
            </a:r>
            <a:r>
              <a:rPr lang="en-US" altLang="ko-KR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에 국한되어 있었던 </a:t>
            </a:r>
            <a:r>
              <a:rPr lang="en-US" altLang="ko-KR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HACCP </a:t>
            </a:r>
            <a:r>
              <a:rPr lang="ko-KR" altLang="en-US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네트워크 확대 필요</a:t>
            </a:r>
            <a:r>
              <a:rPr lang="ko-KR" altLang="en-US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1200" b="1" spc="-1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112" name="그룹 111"/>
          <p:cNvGrpSpPr/>
          <p:nvPr/>
        </p:nvGrpSpPr>
        <p:grpSpPr>
          <a:xfrm>
            <a:off x="2260530" y="2903977"/>
            <a:ext cx="2715748" cy="959656"/>
            <a:chOff x="251520" y="1314852"/>
            <a:chExt cx="2715748" cy="959656"/>
          </a:xfrm>
        </p:grpSpPr>
        <p:sp>
          <p:nvSpPr>
            <p:cNvPr id="113" name="직사각형 112"/>
            <p:cNvSpPr/>
            <p:nvPr/>
          </p:nvSpPr>
          <p:spPr>
            <a:xfrm>
              <a:off x="340258" y="1314852"/>
              <a:ext cx="1621323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ko-KR" altLang="en-US" sz="1600" b="1" spc="-15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0594FF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개회식 및 시상식</a:t>
              </a:r>
              <a:endParaRPr lang="ko-KR" altLang="en-US" sz="1600" b="1" spc="-1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0594FF"/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114" name="직사각형 113"/>
            <p:cNvSpPr/>
            <p:nvPr/>
          </p:nvSpPr>
          <p:spPr>
            <a:xfrm>
              <a:off x="251520" y="1678811"/>
              <a:ext cx="2024913" cy="5001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36525" indent="-136525" fontAlgn="base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HACCP</a:t>
              </a: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발전 공로자에게  </a:t>
              </a:r>
              <a:endPara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 fontAlgn="base">
                <a:spcBef>
                  <a:spcPts val="300"/>
                </a:spcBef>
              </a:pP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   </a:t>
              </a: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포상으로</a:t>
              </a: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</a:t>
              </a: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제도의 우수성 알림</a:t>
              </a:r>
              <a:endPara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115" name="자유형 114"/>
            <p:cNvSpPr/>
            <p:nvPr/>
          </p:nvSpPr>
          <p:spPr>
            <a:xfrm>
              <a:off x="350499" y="1606406"/>
              <a:ext cx="2616769" cy="668102"/>
            </a:xfrm>
            <a:custGeom>
              <a:avLst/>
              <a:gdLst>
                <a:gd name="connsiteX0" fmla="*/ 0 w 3009900"/>
                <a:gd name="connsiteY0" fmla="*/ 0 h 200025"/>
                <a:gd name="connsiteX1" fmla="*/ 2733675 w 3009900"/>
                <a:gd name="connsiteY1" fmla="*/ 0 h 200025"/>
                <a:gd name="connsiteX2" fmla="*/ 3009900 w 3009900"/>
                <a:gd name="connsiteY2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9900" h="200025">
                  <a:moveTo>
                    <a:pt x="0" y="0"/>
                  </a:moveTo>
                  <a:lnTo>
                    <a:pt x="2733675" y="0"/>
                  </a:lnTo>
                  <a:lnTo>
                    <a:pt x="3009900" y="200025"/>
                  </a:lnTo>
                </a:path>
              </a:pathLst>
            </a:custGeom>
            <a:noFill/>
            <a:ln w="15875">
              <a:solidFill>
                <a:schemeClr val="accent6">
                  <a:lumMod val="50000"/>
                </a:schemeClr>
              </a:solidFill>
              <a:prstDash val="sysDash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grpSp>
        <p:nvGrpSpPr>
          <p:cNvPr id="116" name="그룹 115"/>
          <p:cNvGrpSpPr/>
          <p:nvPr/>
        </p:nvGrpSpPr>
        <p:grpSpPr>
          <a:xfrm>
            <a:off x="5719821" y="4689525"/>
            <a:ext cx="3387804" cy="1043729"/>
            <a:chOff x="5666523" y="2461463"/>
            <a:chExt cx="3387804" cy="1043729"/>
          </a:xfrm>
        </p:grpSpPr>
        <p:sp>
          <p:nvSpPr>
            <p:cNvPr id="117" name="직사각형 116"/>
            <p:cNvSpPr/>
            <p:nvPr/>
          </p:nvSpPr>
          <p:spPr>
            <a:xfrm flipH="1">
              <a:off x="6102878" y="2461463"/>
              <a:ext cx="2951449" cy="961802"/>
            </a:xfrm>
            <a:prstGeom prst="rect">
              <a:avLst/>
            </a:prstGeom>
          </p:spPr>
          <p:txBody>
            <a:bodyPr wrap="none" anchor="b" anchorCtr="0">
              <a:spAutoFit/>
            </a:bodyPr>
            <a:lstStyle/>
            <a:p>
              <a:pPr marL="136525" indent="-136525" fontAlgn="base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기존 아시아에서 </a:t>
              </a: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EU</a:t>
              </a: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등 네트워크 다변화 구축</a:t>
              </a:r>
              <a:endPara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 marL="136525" indent="-136525" fontAlgn="base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(</a:t>
              </a:r>
              <a:r>
                <a:rPr lang="en-US" altLang="ko-KR" sz="1200" b="1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MD아트체" panose="02020603020101020101" pitchFamily="18" charset="-127"/>
                  <a:ea typeface="MD아트체" panose="02020603020101020101" pitchFamily="18" charset="-127"/>
                </a:rPr>
                <a:t>‘</a:t>
              </a: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18) </a:t>
              </a: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중국</a:t>
              </a: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일본</a:t>
              </a:r>
              <a:endPara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 fontAlgn="base">
                <a:spcBef>
                  <a:spcPts val="3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</a:t>
              </a: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  (</a:t>
              </a:r>
              <a:r>
                <a:rPr lang="en-US" altLang="ko-KR" sz="1200" b="1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MD아트체" panose="02020603020101020101" pitchFamily="18" charset="-127"/>
                  <a:ea typeface="MD아트체" panose="02020603020101020101" pitchFamily="18" charset="-127"/>
                </a:rPr>
                <a:t>‘</a:t>
              </a: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19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)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중국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베트남</a:t>
              </a: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</a:t>
              </a:r>
            </a:p>
            <a:p>
              <a:pPr fontAlgn="base">
                <a:spcBef>
                  <a:spcPts val="300"/>
                </a:spcBef>
              </a:pP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   (</a:t>
              </a:r>
              <a:r>
                <a:rPr lang="en-US" altLang="ko-KR" sz="1200" b="1" spc="-15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MD아트체" panose="02020603020101020101" pitchFamily="18" charset="-127"/>
                  <a:ea typeface="MD아트체" panose="02020603020101020101" pitchFamily="18" charset="-127"/>
                </a:rPr>
                <a:t>‘</a:t>
              </a: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20) EU(</a:t>
              </a: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아일랜드</a:t>
              </a: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)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118" name="자유형 117"/>
            <p:cNvSpPr/>
            <p:nvPr/>
          </p:nvSpPr>
          <p:spPr>
            <a:xfrm flipH="1" flipV="1">
              <a:off x="5666523" y="2663163"/>
              <a:ext cx="3126975" cy="842029"/>
            </a:xfrm>
            <a:custGeom>
              <a:avLst/>
              <a:gdLst>
                <a:gd name="connsiteX0" fmla="*/ 0 w 3009900"/>
                <a:gd name="connsiteY0" fmla="*/ 0 h 200025"/>
                <a:gd name="connsiteX1" fmla="*/ 2733675 w 3009900"/>
                <a:gd name="connsiteY1" fmla="*/ 0 h 200025"/>
                <a:gd name="connsiteX2" fmla="*/ 3009900 w 3009900"/>
                <a:gd name="connsiteY2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9900" h="200025">
                  <a:moveTo>
                    <a:pt x="0" y="0"/>
                  </a:moveTo>
                  <a:lnTo>
                    <a:pt x="2733675" y="0"/>
                  </a:lnTo>
                  <a:lnTo>
                    <a:pt x="3009900" y="200025"/>
                  </a:lnTo>
                </a:path>
              </a:pathLst>
            </a:custGeom>
            <a:noFill/>
            <a:ln w="15875">
              <a:solidFill>
                <a:schemeClr val="accent6">
                  <a:lumMod val="50000"/>
                </a:schemeClr>
              </a:solidFill>
              <a:prstDash val="sysDash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119" name="직사각형 118"/>
          <p:cNvSpPr/>
          <p:nvPr/>
        </p:nvSpPr>
        <p:spPr>
          <a:xfrm flipH="1">
            <a:off x="6186306" y="4499876"/>
            <a:ext cx="193429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ko-KR" altLang="en-US" sz="1600" b="1" spc="-15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399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국내외 </a:t>
            </a:r>
            <a:r>
              <a:rPr lang="en-US" altLang="ko-KR" sz="1600" b="1" spc="-15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399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HACCP </a:t>
            </a:r>
            <a:r>
              <a:rPr lang="ko-KR" altLang="en-US" sz="1600" b="1" spc="-15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399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연구회</a:t>
            </a:r>
            <a:endParaRPr lang="ko-KR" altLang="en-US" sz="1600" b="1" spc="-15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3399FF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129" name="그룹 128"/>
          <p:cNvGrpSpPr/>
          <p:nvPr/>
        </p:nvGrpSpPr>
        <p:grpSpPr>
          <a:xfrm>
            <a:off x="5580111" y="3284984"/>
            <a:ext cx="3567793" cy="850668"/>
            <a:chOff x="5194432" y="1328280"/>
            <a:chExt cx="4798612" cy="850668"/>
          </a:xfrm>
        </p:grpSpPr>
        <p:sp>
          <p:nvSpPr>
            <p:cNvPr id="130" name="직사각형 129"/>
            <p:cNvSpPr/>
            <p:nvPr/>
          </p:nvSpPr>
          <p:spPr>
            <a:xfrm flipH="1">
              <a:off x="6603318" y="1328280"/>
              <a:ext cx="2088833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altLang="ko-KR" sz="1600" b="1" spc="-15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399FF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HACCP </a:t>
              </a:r>
              <a:r>
                <a:rPr lang="ko-KR" altLang="en-US" sz="1600" b="1" spc="-150" dirty="0" smtClean="0">
                  <a:ln>
                    <a:solidFill>
                      <a:prstClr val="white">
                        <a:alpha val="0"/>
                      </a:prstClr>
                    </a:solidFill>
                  </a:ln>
                  <a:solidFill>
                    <a:srgbClr val="3399FF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정책 포럼</a:t>
              </a:r>
              <a:endParaRPr lang="ko-KR" altLang="en-US" sz="1600" b="1" spc="-15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399FF"/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131" name="직사각형 130"/>
            <p:cNvSpPr/>
            <p:nvPr/>
          </p:nvSpPr>
          <p:spPr>
            <a:xfrm flipH="1">
              <a:off x="6444465" y="1678811"/>
              <a:ext cx="3548579" cy="500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6525" indent="-136525" fontAlgn="base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식품안전 사회 이슈 등에 대한 주제발표 </a:t>
              </a:r>
              <a:endPara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 fontAlgn="base">
                <a:spcBef>
                  <a:spcPts val="3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</a:t>
              </a: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  </a:t>
              </a: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및 </a:t>
              </a:r>
              <a:r>
                <a:rPr lang="ko-KR" altLang="en-US" sz="1200" spc="-15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패널토론</a:t>
              </a: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운영</a:t>
              </a:r>
              <a:endPara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132" name="자유형 131"/>
            <p:cNvSpPr/>
            <p:nvPr/>
          </p:nvSpPr>
          <p:spPr>
            <a:xfrm flipH="1">
              <a:off x="5194432" y="1606407"/>
              <a:ext cx="3599069" cy="339708"/>
            </a:xfrm>
            <a:custGeom>
              <a:avLst/>
              <a:gdLst>
                <a:gd name="connsiteX0" fmla="*/ 0 w 3009900"/>
                <a:gd name="connsiteY0" fmla="*/ 0 h 200025"/>
                <a:gd name="connsiteX1" fmla="*/ 2733675 w 3009900"/>
                <a:gd name="connsiteY1" fmla="*/ 0 h 200025"/>
                <a:gd name="connsiteX2" fmla="*/ 3009900 w 3009900"/>
                <a:gd name="connsiteY2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9900" h="200025">
                  <a:moveTo>
                    <a:pt x="0" y="0"/>
                  </a:moveTo>
                  <a:lnTo>
                    <a:pt x="2733675" y="0"/>
                  </a:lnTo>
                  <a:lnTo>
                    <a:pt x="3009900" y="200025"/>
                  </a:lnTo>
                </a:path>
              </a:pathLst>
            </a:custGeom>
            <a:noFill/>
            <a:ln w="15875">
              <a:solidFill>
                <a:schemeClr val="accent6">
                  <a:lumMod val="50000"/>
                </a:schemeClr>
              </a:solidFill>
              <a:prstDash val="sysDash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135" name="자유형 134"/>
          <p:cNvSpPr/>
          <p:nvPr/>
        </p:nvSpPr>
        <p:spPr>
          <a:xfrm>
            <a:off x="282503" y="4349521"/>
            <a:ext cx="4428691" cy="337517"/>
          </a:xfrm>
          <a:custGeom>
            <a:avLst/>
            <a:gdLst>
              <a:gd name="connsiteX0" fmla="*/ 0 w 3009900"/>
              <a:gd name="connsiteY0" fmla="*/ 0 h 200025"/>
              <a:gd name="connsiteX1" fmla="*/ 2733675 w 3009900"/>
              <a:gd name="connsiteY1" fmla="*/ 0 h 200025"/>
              <a:gd name="connsiteX2" fmla="*/ 3009900 w 3009900"/>
              <a:gd name="connsiteY2" fmla="*/ 200025 h 20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9900" h="200025">
                <a:moveTo>
                  <a:pt x="0" y="0"/>
                </a:moveTo>
                <a:lnTo>
                  <a:pt x="2733675" y="0"/>
                </a:lnTo>
                <a:lnTo>
                  <a:pt x="3009900" y="200025"/>
                </a:lnTo>
              </a:path>
            </a:pathLst>
          </a:custGeom>
          <a:noFill/>
          <a:ln w="15875">
            <a:solidFill>
              <a:schemeClr val="accent6">
                <a:lumMod val="50000"/>
              </a:schemeClr>
            </a:solidFill>
            <a:prstDash val="sysDash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7" name="직사각형 136"/>
          <p:cNvSpPr/>
          <p:nvPr/>
        </p:nvSpPr>
        <p:spPr>
          <a:xfrm>
            <a:off x="2004088" y="4076893"/>
            <a:ext cx="259228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ko-KR" altLang="en-US" sz="1600" b="1" spc="-15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399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학회 합동 </a:t>
            </a:r>
            <a:r>
              <a:rPr lang="en-US" altLang="ko-KR" sz="1600" b="1" spc="-15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399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HACCP </a:t>
            </a:r>
            <a:r>
              <a:rPr lang="ko-KR" altLang="en-US" sz="1600" b="1" spc="-15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399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세미나</a:t>
            </a:r>
            <a:endParaRPr lang="ko-KR" altLang="en-US" sz="1600" b="1" spc="-15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3399FF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251520" y="4369023"/>
            <a:ext cx="3906839" cy="500137"/>
          </a:xfrm>
          <a:prstGeom prst="rect">
            <a:avLst/>
          </a:prstGeom>
        </p:spPr>
        <p:txBody>
          <a:bodyPr wrap="none" anchor="b" anchorCtr="0">
            <a:spAutoFit/>
          </a:bodyPr>
          <a:lstStyle/>
          <a:p>
            <a:pPr marL="136525" indent="-136525" fontAlgn="base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식품안전 최신 기술 및 트렌드 등 전문기술 공유</a:t>
            </a:r>
            <a:endParaRPr lang="en-US" altLang="ko-KR" sz="1200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marL="136525" indent="-136525" fontAlgn="base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분야별</a:t>
            </a:r>
            <a:r>
              <a: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식품</a:t>
            </a:r>
            <a:r>
              <a: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, </a:t>
            </a:r>
            <a:r>
              <a:rPr lang="ko-KR" altLang="en-US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축산물</a:t>
            </a:r>
            <a:r>
              <a: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  <a:r>
              <a:rPr lang="ko-KR" altLang="en-US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학회와 연계를 통한 학술적 전문성 함양</a:t>
            </a:r>
            <a:endParaRPr lang="en-US" altLang="ko-KR" sz="1200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139" name="그룹 138"/>
          <p:cNvGrpSpPr/>
          <p:nvPr/>
        </p:nvGrpSpPr>
        <p:grpSpPr>
          <a:xfrm>
            <a:off x="1619672" y="4815756"/>
            <a:ext cx="3687386" cy="989508"/>
            <a:chOff x="5670829" y="2577773"/>
            <a:chExt cx="3687386" cy="989508"/>
          </a:xfrm>
        </p:grpSpPr>
        <p:sp>
          <p:nvSpPr>
            <p:cNvPr id="140" name="직사각형 139"/>
            <p:cNvSpPr/>
            <p:nvPr/>
          </p:nvSpPr>
          <p:spPr>
            <a:xfrm flipH="1">
              <a:off x="5670829" y="3290282"/>
              <a:ext cx="2957861" cy="276999"/>
            </a:xfrm>
            <a:prstGeom prst="rect">
              <a:avLst/>
            </a:prstGeom>
          </p:spPr>
          <p:txBody>
            <a:bodyPr wrap="none" anchor="b" anchorCtr="0">
              <a:spAutoFit/>
            </a:bodyPr>
            <a:lstStyle/>
            <a:p>
              <a:pPr marL="136525" indent="-136525" fontAlgn="base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전문학술대회 연계 </a:t>
              </a:r>
              <a:r>
                <a:rPr lang="en-US" altLang="ko-KR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HACCP </a:t>
              </a:r>
              <a:r>
                <a:rPr lang="ko-KR" altLang="en-US" sz="12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기술세미나 운영 </a:t>
              </a:r>
              <a:endPara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141" name="자유형 140"/>
            <p:cNvSpPr/>
            <p:nvPr/>
          </p:nvSpPr>
          <p:spPr>
            <a:xfrm flipV="1">
              <a:off x="5742836" y="2577773"/>
              <a:ext cx="3615379" cy="683891"/>
            </a:xfrm>
            <a:custGeom>
              <a:avLst/>
              <a:gdLst>
                <a:gd name="connsiteX0" fmla="*/ 0 w 3009900"/>
                <a:gd name="connsiteY0" fmla="*/ 0 h 200025"/>
                <a:gd name="connsiteX1" fmla="*/ 2733675 w 3009900"/>
                <a:gd name="connsiteY1" fmla="*/ 0 h 200025"/>
                <a:gd name="connsiteX2" fmla="*/ 3009900 w 3009900"/>
                <a:gd name="connsiteY2" fmla="*/ 200025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09900" h="200025">
                  <a:moveTo>
                    <a:pt x="0" y="0"/>
                  </a:moveTo>
                  <a:lnTo>
                    <a:pt x="2733675" y="0"/>
                  </a:lnTo>
                  <a:lnTo>
                    <a:pt x="3009900" y="200025"/>
                  </a:lnTo>
                </a:path>
              </a:pathLst>
            </a:custGeom>
            <a:noFill/>
            <a:ln w="15875">
              <a:solidFill>
                <a:schemeClr val="accent6">
                  <a:lumMod val="50000"/>
                </a:schemeClr>
              </a:solidFill>
              <a:prstDash val="sysDash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142" name="직사각형 141"/>
          <p:cNvSpPr/>
          <p:nvPr/>
        </p:nvSpPr>
        <p:spPr>
          <a:xfrm flipH="1">
            <a:off x="1115616" y="5229200"/>
            <a:ext cx="273630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ko-KR" altLang="en-US" sz="1600" b="1" spc="-150" dirty="0" smtClean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srgbClr val="3399FF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학술대회 연계 기술세미나 </a:t>
            </a:r>
            <a:endParaRPr lang="ko-KR" altLang="en-US" sz="1600" b="1" spc="-150" dirty="0">
              <a:ln>
                <a:solidFill>
                  <a:prstClr val="white">
                    <a:alpha val="0"/>
                  </a:prstClr>
                </a:solidFill>
              </a:ln>
              <a:solidFill>
                <a:srgbClr val="3399FF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645024"/>
            <a:ext cx="1526746" cy="13878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chemeClr val="bg1"/>
            </a:contourClr>
          </a:sp3d>
        </p:spPr>
      </p:pic>
      <p:pic>
        <p:nvPicPr>
          <p:cNvPr id="48" name="Picture 2" descr="C:\Users\Administrator\Desktop\lecturer-with-scre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706" y="1888418"/>
            <a:ext cx="466883" cy="46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그룹 48"/>
          <p:cNvGrpSpPr/>
          <p:nvPr/>
        </p:nvGrpSpPr>
        <p:grpSpPr>
          <a:xfrm>
            <a:off x="1259632" y="3535314"/>
            <a:ext cx="485746" cy="397742"/>
            <a:chOff x="5395913" y="3219451"/>
            <a:chExt cx="739775" cy="585787"/>
          </a:xfrm>
          <a:solidFill>
            <a:schemeClr val="bg1"/>
          </a:solidFill>
        </p:grpSpPr>
        <p:sp>
          <p:nvSpPr>
            <p:cNvPr id="50" name="Freeform 63"/>
            <p:cNvSpPr>
              <a:spLocks noEditPoints="1"/>
            </p:cNvSpPr>
            <p:nvPr/>
          </p:nvSpPr>
          <p:spPr bwMode="auto">
            <a:xfrm>
              <a:off x="5522913" y="3738563"/>
              <a:ext cx="485775" cy="66675"/>
            </a:xfrm>
            <a:custGeom>
              <a:avLst/>
              <a:gdLst>
                <a:gd name="T0" fmla="*/ 229 w 246"/>
                <a:gd name="T1" fmla="*/ 0 h 34"/>
                <a:gd name="T2" fmla="*/ 17 w 246"/>
                <a:gd name="T3" fmla="*/ 0 h 34"/>
                <a:gd name="T4" fmla="*/ 0 w 246"/>
                <a:gd name="T5" fmla="*/ 17 h 34"/>
                <a:gd name="T6" fmla="*/ 17 w 246"/>
                <a:gd name="T7" fmla="*/ 34 h 34"/>
                <a:gd name="T8" fmla="*/ 229 w 246"/>
                <a:gd name="T9" fmla="*/ 34 h 34"/>
                <a:gd name="T10" fmla="*/ 246 w 246"/>
                <a:gd name="T11" fmla="*/ 17 h 34"/>
                <a:gd name="T12" fmla="*/ 229 w 246"/>
                <a:gd name="T13" fmla="*/ 0 h 34"/>
                <a:gd name="T14" fmla="*/ 229 w 246"/>
                <a:gd name="T15" fmla="*/ 0 h 34"/>
                <a:gd name="T16" fmla="*/ 229 w 24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4">
                  <a:moveTo>
                    <a:pt x="229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38" y="34"/>
                    <a:pt x="246" y="27"/>
                    <a:pt x="246" y="17"/>
                  </a:cubicBezTo>
                  <a:cubicBezTo>
                    <a:pt x="246" y="8"/>
                    <a:pt x="238" y="0"/>
                    <a:pt x="229" y="0"/>
                  </a:cubicBezTo>
                  <a:close/>
                  <a:moveTo>
                    <a:pt x="229" y="0"/>
                  </a:moveTo>
                  <a:cubicBezTo>
                    <a:pt x="229" y="0"/>
                    <a:pt x="229" y="0"/>
                    <a:pt x="2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Freeform 64"/>
            <p:cNvSpPr>
              <a:spLocks noEditPoints="1"/>
            </p:cNvSpPr>
            <p:nvPr/>
          </p:nvSpPr>
          <p:spPr bwMode="auto">
            <a:xfrm>
              <a:off x="5514975" y="3462338"/>
              <a:ext cx="49213" cy="133350"/>
            </a:xfrm>
            <a:custGeom>
              <a:avLst/>
              <a:gdLst>
                <a:gd name="T0" fmla="*/ 0 w 25"/>
                <a:gd name="T1" fmla="*/ 13 h 68"/>
                <a:gd name="T2" fmla="*/ 0 w 25"/>
                <a:gd name="T3" fmla="*/ 55 h 68"/>
                <a:gd name="T4" fmla="*/ 12 w 25"/>
                <a:gd name="T5" fmla="*/ 68 h 68"/>
                <a:gd name="T6" fmla="*/ 25 w 25"/>
                <a:gd name="T7" fmla="*/ 55 h 68"/>
                <a:gd name="T8" fmla="*/ 25 w 25"/>
                <a:gd name="T9" fmla="*/ 13 h 68"/>
                <a:gd name="T10" fmla="*/ 12 w 25"/>
                <a:gd name="T11" fmla="*/ 0 h 68"/>
                <a:gd name="T12" fmla="*/ 0 w 25"/>
                <a:gd name="T13" fmla="*/ 13 h 68"/>
                <a:gd name="T14" fmla="*/ 0 w 25"/>
                <a:gd name="T15" fmla="*/ 13 h 68"/>
                <a:gd name="T16" fmla="*/ 0 w 25"/>
                <a:gd name="T17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8">
                  <a:moveTo>
                    <a:pt x="0" y="13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2"/>
                    <a:pt x="5" y="68"/>
                    <a:pt x="12" y="68"/>
                  </a:cubicBezTo>
                  <a:cubicBezTo>
                    <a:pt x="20" y="68"/>
                    <a:pt x="25" y="62"/>
                    <a:pt x="25" y="5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65"/>
            <p:cNvSpPr>
              <a:spLocks noEditPoints="1"/>
            </p:cNvSpPr>
            <p:nvPr/>
          </p:nvSpPr>
          <p:spPr bwMode="auto">
            <a:xfrm>
              <a:off x="5597525" y="3427413"/>
              <a:ext cx="52388" cy="168275"/>
            </a:xfrm>
            <a:custGeom>
              <a:avLst/>
              <a:gdLst>
                <a:gd name="T0" fmla="*/ 0 w 26"/>
                <a:gd name="T1" fmla="*/ 13 h 85"/>
                <a:gd name="T2" fmla="*/ 0 w 26"/>
                <a:gd name="T3" fmla="*/ 72 h 85"/>
                <a:gd name="T4" fmla="*/ 13 w 26"/>
                <a:gd name="T5" fmla="*/ 85 h 85"/>
                <a:gd name="T6" fmla="*/ 26 w 26"/>
                <a:gd name="T7" fmla="*/ 72 h 85"/>
                <a:gd name="T8" fmla="*/ 26 w 26"/>
                <a:gd name="T9" fmla="*/ 13 h 85"/>
                <a:gd name="T10" fmla="*/ 13 w 26"/>
                <a:gd name="T11" fmla="*/ 0 h 85"/>
                <a:gd name="T12" fmla="*/ 0 w 26"/>
                <a:gd name="T13" fmla="*/ 13 h 85"/>
                <a:gd name="T14" fmla="*/ 0 w 26"/>
                <a:gd name="T15" fmla="*/ 13 h 85"/>
                <a:gd name="T16" fmla="*/ 0 w 26"/>
                <a:gd name="T17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85">
                  <a:moveTo>
                    <a:pt x="0" y="13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79"/>
                    <a:pt x="6" y="85"/>
                    <a:pt x="13" y="85"/>
                  </a:cubicBezTo>
                  <a:cubicBezTo>
                    <a:pt x="20" y="85"/>
                    <a:pt x="26" y="79"/>
                    <a:pt x="26" y="7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66"/>
            <p:cNvSpPr>
              <a:spLocks noEditPoints="1"/>
            </p:cNvSpPr>
            <p:nvPr/>
          </p:nvSpPr>
          <p:spPr bwMode="auto">
            <a:xfrm>
              <a:off x="5683250" y="3394076"/>
              <a:ext cx="49213" cy="201613"/>
            </a:xfrm>
            <a:custGeom>
              <a:avLst/>
              <a:gdLst>
                <a:gd name="T0" fmla="*/ 0 w 25"/>
                <a:gd name="T1" fmla="*/ 13 h 102"/>
                <a:gd name="T2" fmla="*/ 0 w 25"/>
                <a:gd name="T3" fmla="*/ 89 h 102"/>
                <a:gd name="T4" fmla="*/ 12 w 25"/>
                <a:gd name="T5" fmla="*/ 102 h 102"/>
                <a:gd name="T6" fmla="*/ 25 w 25"/>
                <a:gd name="T7" fmla="*/ 89 h 102"/>
                <a:gd name="T8" fmla="*/ 25 w 25"/>
                <a:gd name="T9" fmla="*/ 13 h 102"/>
                <a:gd name="T10" fmla="*/ 12 w 25"/>
                <a:gd name="T11" fmla="*/ 0 h 102"/>
                <a:gd name="T12" fmla="*/ 0 w 25"/>
                <a:gd name="T13" fmla="*/ 13 h 102"/>
                <a:gd name="T14" fmla="*/ 0 w 25"/>
                <a:gd name="T15" fmla="*/ 13 h 102"/>
                <a:gd name="T16" fmla="*/ 0 w 25"/>
                <a:gd name="T17" fmla="*/ 1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2">
                  <a:moveTo>
                    <a:pt x="0" y="13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96"/>
                    <a:pt x="5" y="102"/>
                    <a:pt x="12" y="102"/>
                  </a:cubicBezTo>
                  <a:cubicBezTo>
                    <a:pt x="19" y="102"/>
                    <a:pt x="25" y="96"/>
                    <a:pt x="25" y="8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67"/>
            <p:cNvSpPr>
              <a:spLocks noEditPoints="1"/>
            </p:cNvSpPr>
            <p:nvPr/>
          </p:nvSpPr>
          <p:spPr bwMode="auto">
            <a:xfrm>
              <a:off x="5395913" y="3219451"/>
              <a:ext cx="739775" cy="485775"/>
            </a:xfrm>
            <a:custGeom>
              <a:avLst/>
              <a:gdLst>
                <a:gd name="T0" fmla="*/ 357 w 374"/>
                <a:gd name="T1" fmla="*/ 0 h 246"/>
                <a:gd name="T2" fmla="*/ 17 w 374"/>
                <a:gd name="T3" fmla="*/ 0 h 246"/>
                <a:gd name="T4" fmla="*/ 0 w 374"/>
                <a:gd name="T5" fmla="*/ 17 h 246"/>
                <a:gd name="T6" fmla="*/ 0 w 374"/>
                <a:gd name="T7" fmla="*/ 229 h 246"/>
                <a:gd name="T8" fmla="*/ 17 w 374"/>
                <a:gd name="T9" fmla="*/ 246 h 246"/>
                <a:gd name="T10" fmla="*/ 341 w 374"/>
                <a:gd name="T11" fmla="*/ 246 h 246"/>
                <a:gd name="T12" fmla="*/ 340 w 374"/>
                <a:gd name="T13" fmla="*/ 245 h 246"/>
                <a:gd name="T14" fmla="*/ 316 w 374"/>
                <a:gd name="T15" fmla="*/ 222 h 246"/>
                <a:gd name="T16" fmla="*/ 272 w 374"/>
                <a:gd name="T17" fmla="*/ 233 h 246"/>
                <a:gd name="T18" fmla="*/ 214 w 374"/>
                <a:gd name="T19" fmla="*/ 212 h 246"/>
                <a:gd name="T20" fmla="*/ 34 w 374"/>
                <a:gd name="T21" fmla="*/ 212 h 246"/>
                <a:gd name="T22" fmla="*/ 34 w 374"/>
                <a:gd name="T23" fmla="*/ 34 h 246"/>
                <a:gd name="T24" fmla="*/ 340 w 374"/>
                <a:gd name="T25" fmla="*/ 34 h 246"/>
                <a:gd name="T26" fmla="*/ 340 w 374"/>
                <a:gd name="T27" fmla="*/ 82 h 246"/>
                <a:gd name="T28" fmla="*/ 363 w 374"/>
                <a:gd name="T29" fmla="*/ 142 h 246"/>
                <a:gd name="T30" fmla="*/ 351 w 374"/>
                <a:gd name="T31" fmla="*/ 187 h 246"/>
                <a:gd name="T32" fmla="*/ 374 w 374"/>
                <a:gd name="T33" fmla="*/ 210 h 246"/>
                <a:gd name="T34" fmla="*/ 374 w 374"/>
                <a:gd name="T35" fmla="*/ 17 h 246"/>
                <a:gd name="T36" fmla="*/ 357 w 374"/>
                <a:gd name="T37" fmla="*/ 0 h 246"/>
                <a:gd name="T38" fmla="*/ 357 w 374"/>
                <a:gd name="T39" fmla="*/ 0 h 246"/>
                <a:gd name="T40" fmla="*/ 357 w 374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4" h="246">
                  <a:moveTo>
                    <a:pt x="35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39"/>
                    <a:pt x="8" y="246"/>
                    <a:pt x="17" y="246"/>
                  </a:cubicBezTo>
                  <a:cubicBezTo>
                    <a:pt x="341" y="246"/>
                    <a:pt x="341" y="246"/>
                    <a:pt x="341" y="246"/>
                  </a:cubicBezTo>
                  <a:cubicBezTo>
                    <a:pt x="341" y="246"/>
                    <a:pt x="340" y="246"/>
                    <a:pt x="340" y="245"/>
                  </a:cubicBezTo>
                  <a:cubicBezTo>
                    <a:pt x="316" y="222"/>
                    <a:pt x="316" y="222"/>
                    <a:pt x="316" y="222"/>
                  </a:cubicBezTo>
                  <a:cubicBezTo>
                    <a:pt x="303" y="229"/>
                    <a:pt x="287" y="233"/>
                    <a:pt x="272" y="233"/>
                  </a:cubicBezTo>
                  <a:cubicBezTo>
                    <a:pt x="250" y="233"/>
                    <a:pt x="230" y="226"/>
                    <a:pt x="214" y="212"/>
                  </a:cubicBezTo>
                  <a:cubicBezTo>
                    <a:pt x="34" y="212"/>
                    <a:pt x="34" y="212"/>
                    <a:pt x="34" y="21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0" y="34"/>
                    <a:pt x="340" y="34"/>
                    <a:pt x="340" y="34"/>
                  </a:cubicBezTo>
                  <a:cubicBezTo>
                    <a:pt x="340" y="82"/>
                    <a:pt x="340" y="82"/>
                    <a:pt x="340" y="82"/>
                  </a:cubicBezTo>
                  <a:cubicBezTo>
                    <a:pt x="354" y="99"/>
                    <a:pt x="363" y="120"/>
                    <a:pt x="363" y="142"/>
                  </a:cubicBezTo>
                  <a:cubicBezTo>
                    <a:pt x="363" y="158"/>
                    <a:pt x="359" y="173"/>
                    <a:pt x="351" y="187"/>
                  </a:cubicBezTo>
                  <a:cubicBezTo>
                    <a:pt x="374" y="210"/>
                    <a:pt x="374" y="210"/>
                    <a:pt x="374" y="210"/>
                  </a:cubicBezTo>
                  <a:cubicBezTo>
                    <a:pt x="374" y="17"/>
                    <a:pt x="374" y="17"/>
                    <a:pt x="374" y="17"/>
                  </a:cubicBezTo>
                  <a:cubicBezTo>
                    <a:pt x="374" y="8"/>
                    <a:pt x="366" y="0"/>
                    <a:pt x="357" y="0"/>
                  </a:cubicBezTo>
                  <a:close/>
                  <a:moveTo>
                    <a:pt x="357" y="0"/>
                  </a:moveTo>
                  <a:cubicBezTo>
                    <a:pt x="357" y="0"/>
                    <a:pt x="357" y="0"/>
                    <a:pt x="3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68"/>
            <p:cNvSpPr>
              <a:spLocks noEditPoints="1"/>
            </p:cNvSpPr>
            <p:nvPr/>
          </p:nvSpPr>
          <p:spPr bwMode="auto">
            <a:xfrm>
              <a:off x="5784850" y="3352801"/>
              <a:ext cx="331788" cy="330200"/>
            </a:xfrm>
            <a:custGeom>
              <a:avLst/>
              <a:gdLst>
                <a:gd name="T0" fmla="*/ 140 w 168"/>
                <a:gd name="T1" fmla="*/ 129 h 167"/>
                <a:gd name="T2" fmla="*/ 134 w 168"/>
                <a:gd name="T3" fmla="*/ 127 h 167"/>
                <a:gd name="T4" fmla="*/ 130 w 168"/>
                <a:gd name="T5" fmla="*/ 123 h 167"/>
                <a:gd name="T6" fmla="*/ 149 w 168"/>
                <a:gd name="T7" fmla="*/ 74 h 167"/>
                <a:gd name="T8" fmla="*/ 127 w 168"/>
                <a:gd name="T9" fmla="*/ 22 h 167"/>
                <a:gd name="T10" fmla="*/ 75 w 168"/>
                <a:gd name="T11" fmla="*/ 0 h 167"/>
                <a:gd name="T12" fmla="*/ 22 w 168"/>
                <a:gd name="T13" fmla="*/ 22 h 167"/>
                <a:gd name="T14" fmla="*/ 0 w 168"/>
                <a:gd name="T15" fmla="*/ 74 h 167"/>
                <a:gd name="T16" fmla="*/ 22 w 168"/>
                <a:gd name="T17" fmla="*/ 127 h 167"/>
                <a:gd name="T18" fmla="*/ 75 w 168"/>
                <a:gd name="T19" fmla="*/ 148 h 167"/>
                <a:gd name="T20" fmla="*/ 123 w 168"/>
                <a:gd name="T21" fmla="*/ 130 h 167"/>
                <a:gd name="T22" fmla="*/ 127 w 168"/>
                <a:gd name="T23" fmla="*/ 133 h 167"/>
                <a:gd name="T24" fmla="*/ 129 w 168"/>
                <a:gd name="T25" fmla="*/ 140 h 167"/>
                <a:gd name="T26" fmla="*/ 155 w 168"/>
                <a:gd name="T27" fmla="*/ 165 h 167"/>
                <a:gd name="T28" fmla="*/ 160 w 168"/>
                <a:gd name="T29" fmla="*/ 167 h 167"/>
                <a:gd name="T30" fmla="*/ 165 w 168"/>
                <a:gd name="T31" fmla="*/ 165 h 167"/>
                <a:gd name="T32" fmla="*/ 165 w 168"/>
                <a:gd name="T33" fmla="*/ 154 h 167"/>
                <a:gd name="T34" fmla="*/ 140 w 168"/>
                <a:gd name="T35" fmla="*/ 129 h 167"/>
                <a:gd name="T36" fmla="*/ 116 w 168"/>
                <a:gd name="T37" fmla="*/ 116 h 167"/>
                <a:gd name="T38" fmla="*/ 75 w 168"/>
                <a:gd name="T39" fmla="*/ 133 h 167"/>
                <a:gd name="T40" fmla="*/ 33 w 168"/>
                <a:gd name="T41" fmla="*/ 116 h 167"/>
                <a:gd name="T42" fmla="*/ 16 w 168"/>
                <a:gd name="T43" fmla="*/ 74 h 167"/>
                <a:gd name="T44" fmla="*/ 33 w 168"/>
                <a:gd name="T45" fmla="*/ 33 h 167"/>
                <a:gd name="T46" fmla="*/ 75 w 168"/>
                <a:gd name="T47" fmla="*/ 15 h 167"/>
                <a:gd name="T48" fmla="*/ 116 w 168"/>
                <a:gd name="T49" fmla="*/ 33 h 167"/>
                <a:gd name="T50" fmla="*/ 133 w 168"/>
                <a:gd name="T51" fmla="*/ 74 h 167"/>
                <a:gd name="T52" fmla="*/ 116 w 168"/>
                <a:gd name="T53" fmla="*/ 116 h 167"/>
                <a:gd name="T54" fmla="*/ 116 w 168"/>
                <a:gd name="T55" fmla="*/ 116 h 167"/>
                <a:gd name="T56" fmla="*/ 116 w 168"/>
                <a:gd name="T57" fmla="*/ 11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8" h="167">
                  <a:moveTo>
                    <a:pt x="140" y="129"/>
                  </a:moveTo>
                  <a:cubicBezTo>
                    <a:pt x="138" y="127"/>
                    <a:pt x="136" y="126"/>
                    <a:pt x="134" y="127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42" y="110"/>
                    <a:pt x="149" y="92"/>
                    <a:pt x="149" y="74"/>
                  </a:cubicBezTo>
                  <a:cubicBezTo>
                    <a:pt x="149" y="54"/>
                    <a:pt x="141" y="36"/>
                    <a:pt x="127" y="22"/>
                  </a:cubicBezTo>
                  <a:cubicBezTo>
                    <a:pt x="113" y="8"/>
                    <a:pt x="94" y="0"/>
                    <a:pt x="75" y="0"/>
                  </a:cubicBezTo>
                  <a:cubicBezTo>
                    <a:pt x="55" y="0"/>
                    <a:pt x="36" y="8"/>
                    <a:pt x="22" y="22"/>
                  </a:cubicBezTo>
                  <a:cubicBezTo>
                    <a:pt x="8" y="36"/>
                    <a:pt x="0" y="54"/>
                    <a:pt x="0" y="74"/>
                  </a:cubicBezTo>
                  <a:cubicBezTo>
                    <a:pt x="0" y="94"/>
                    <a:pt x="8" y="113"/>
                    <a:pt x="22" y="127"/>
                  </a:cubicBezTo>
                  <a:cubicBezTo>
                    <a:pt x="36" y="141"/>
                    <a:pt x="55" y="148"/>
                    <a:pt x="75" y="148"/>
                  </a:cubicBezTo>
                  <a:cubicBezTo>
                    <a:pt x="93" y="148"/>
                    <a:pt x="110" y="142"/>
                    <a:pt x="123" y="130"/>
                  </a:cubicBezTo>
                  <a:cubicBezTo>
                    <a:pt x="127" y="133"/>
                    <a:pt x="127" y="133"/>
                    <a:pt x="127" y="133"/>
                  </a:cubicBezTo>
                  <a:cubicBezTo>
                    <a:pt x="127" y="136"/>
                    <a:pt x="127" y="138"/>
                    <a:pt x="129" y="140"/>
                  </a:cubicBezTo>
                  <a:cubicBezTo>
                    <a:pt x="155" y="165"/>
                    <a:pt x="155" y="165"/>
                    <a:pt x="155" y="165"/>
                  </a:cubicBezTo>
                  <a:cubicBezTo>
                    <a:pt x="156" y="167"/>
                    <a:pt x="158" y="167"/>
                    <a:pt x="160" y="167"/>
                  </a:cubicBezTo>
                  <a:cubicBezTo>
                    <a:pt x="162" y="167"/>
                    <a:pt x="164" y="167"/>
                    <a:pt x="165" y="165"/>
                  </a:cubicBezTo>
                  <a:cubicBezTo>
                    <a:pt x="168" y="162"/>
                    <a:pt x="168" y="157"/>
                    <a:pt x="165" y="154"/>
                  </a:cubicBezTo>
                  <a:lnTo>
                    <a:pt x="140" y="129"/>
                  </a:lnTo>
                  <a:close/>
                  <a:moveTo>
                    <a:pt x="116" y="116"/>
                  </a:moveTo>
                  <a:cubicBezTo>
                    <a:pt x="105" y="127"/>
                    <a:pt x="90" y="133"/>
                    <a:pt x="75" y="133"/>
                  </a:cubicBezTo>
                  <a:cubicBezTo>
                    <a:pt x="59" y="133"/>
                    <a:pt x="44" y="127"/>
                    <a:pt x="33" y="116"/>
                  </a:cubicBezTo>
                  <a:cubicBezTo>
                    <a:pt x="22" y="105"/>
                    <a:pt x="16" y="90"/>
                    <a:pt x="16" y="74"/>
                  </a:cubicBezTo>
                  <a:cubicBezTo>
                    <a:pt x="16" y="59"/>
                    <a:pt x="22" y="44"/>
                    <a:pt x="33" y="33"/>
                  </a:cubicBezTo>
                  <a:cubicBezTo>
                    <a:pt x="44" y="22"/>
                    <a:pt x="59" y="15"/>
                    <a:pt x="75" y="15"/>
                  </a:cubicBezTo>
                  <a:cubicBezTo>
                    <a:pt x="90" y="15"/>
                    <a:pt x="105" y="22"/>
                    <a:pt x="116" y="33"/>
                  </a:cubicBezTo>
                  <a:cubicBezTo>
                    <a:pt x="127" y="44"/>
                    <a:pt x="133" y="59"/>
                    <a:pt x="133" y="74"/>
                  </a:cubicBezTo>
                  <a:cubicBezTo>
                    <a:pt x="133" y="90"/>
                    <a:pt x="127" y="105"/>
                    <a:pt x="116" y="116"/>
                  </a:cubicBezTo>
                  <a:close/>
                  <a:moveTo>
                    <a:pt x="116" y="116"/>
                  </a:moveTo>
                  <a:cubicBezTo>
                    <a:pt x="116" y="116"/>
                    <a:pt x="116" y="116"/>
                    <a:pt x="116" y="1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56" name="TextBox 25"/>
          <p:cNvSpPr txBox="1"/>
          <p:nvPr/>
        </p:nvSpPr>
        <p:spPr>
          <a:xfrm>
            <a:off x="2624999" y="810551"/>
            <a:ext cx="706235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fontAlgn="base">
              <a:defRPr spc="-60">
                <a:solidFill>
                  <a:srgbClr val="0F4587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</a:defRPr>
            </a:lvl1pPr>
          </a:lstStyle>
          <a:p>
            <a:pPr>
              <a:lnSpc>
                <a:spcPct val="200000"/>
              </a:lnSpc>
              <a:spcBef>
                <a:spcPts val="300"/>
              </a:spcBef>
            </a:pP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식품안전 및 </a:t>
            </a:r>
            <a:r>
              <a:rPr lang="en-US" altLang="ko-KR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HACCP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발전 네트워크 구축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을 위한 종합 행사 운영 필요</a:t>
            </a:r>
            <a:endParaRPr lang="ko-KR" altLang="en-US" sz="1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57" name="TextBox 25"/>
          <p:cNvSpPr txBox="1"/>
          <p:nvPr/>
        </p:nvSpPr>
        <p:spPr>
          <a:xfrm>
            <a:off x="2624999" y="1634830"/>
            <a:ext cx="7062353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fontAlgn="base">
              <a:defRPr spc="-60">
                <a:solidFill>
                  <a:srgbClr val="0F4587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</a:defRPr>
            </a:lvl1pPr>
          </a:lstStyle>
          <a:p>
            <a:pPr>
              <a:spcBef>
                <a:spcPts val="300"/>
              </a:spcBef>
            </a:pP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글로벌 </a:t>
            </a:r>
            <a:r>
              <a:rPr lang="en-US" altLang="ko-KR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HACCP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네트워크 구축을 통한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국제 행사로 확대 기반을 마련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하고 </a:t>
            </a:r>
            <a:endParaRPr lang="en-US" altLang="ko-KR" sz="1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spcBef>
                <a:spcPts val="300"/>
              </a:spcBef>
            </a:pP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분야별 전문가 의견 수렴을 통한 정책 방향 소통의 장 마련</a:t>
            </a:r>
            <a:endParaRPr lang="ko-KR" altLang="en-US" sz="1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3679" y="0"/>
            <a:ext cx="5918542" cy="717640"/>
            <a:chOff x="3679" y="0"/>
            <a:chExt cx="7026536" cy="717640"/>
          </a:xfrm>
        </p:grpSpPr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79" y="0"/>
              <a:ext cx="696233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32689" y="74768"/>
              <a:ext cx="6297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 KOREA 2020</a:t>
              </a:r>
            </a:p>
          </p:txBody>
        </p:sp>
      </p:grp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55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2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그룹 83"/>
          <p:cNvGrpSpPr/>
          <p:nvPr/>
        </p:nvGrpSpPr>
        <p:grpSpPr>
          <a:xfrm>
            <a:off x="-1179" y="5770180"/>
            <a:ext cx="9144000" cy="683156"/>
            <a:chOff x="0" y="4456953"/>
            <a:chExt cx="9144000" cy="382129"/>
          </a:xfrm>
        </p:grpSpPr>
        <p:sp>
          <p:nvSpPr>
            <p:cNvPr id="139" name="직사각형 138"/>
            <p:cNvSpPr/>
            <p:nvPr/>
          </p:nvSpPr>
          <p:spPr>
            <a:xfrm>
              <a:off x="0" y="4456953"/>
              <a:ext cx="9144000" cy="3821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ko-KR" altLang="en-US" sz="1300" b="1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grpSp>
          <p:nvGrpSpPr>
            <p:cNvPr id="140" name="그룹 139"/>
            <p:cNvGrpSpPr/>
            <p:nvPr/>
          </p:nvGrpSpPr>
          <p:grpSpPr>
            <a:xfrm flipH="1">
              <a:off x="8485462" y="4456953"/>
              <a:ext cx="658538" cy="377342"/>
              <a:chOff x="0" y="4358640"/>
              <a:chExt cx="777240" cy="445358"/>
            </a:xfrm>
          </p:grpSpPr>
          <p:sp>
            <p:nvSpPr>
              <p:cNvPr id="144" name="자유형 143"/>
              <p:cNvSpPr/>
              <p:nvPr/>
            </p:nvSpPr>
            <p:spPr>
              <a:xfrm>
                <a:off x="0" y="4358640"/>
                <a:ext cx="77724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  <p:sp>
            <p:nvSpPr>
              <p:cNvPr id="145" name="자유형 144"/>
              <p:cNvSpPr/>
              <p:nvPr/>
            </p:nvSpPr>
            <p:spPr>
              <a:xfrm flipV="1">
                <a:off x="0" y="4461098"/>
                <a:ext cx="41148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</p:grpSp>
        <p:grpSp>
          <p:nvGrpSpPr>
            <p:cNvPr id="141" name="그룹 140"/>
            <p:cNvGrpSpPr/>
            <p:nvPr/>
          </p:nvGrpSpPr>
          <p:grpSpPr>
            <a:xfrm>
              <a:off x="0" y="4456953"/>
              <a:ext cx="658538" cy="377342"/>
              <a:chOff x="0" y="4358640"/>
              <a:chExt cx="777240" cy="445358"/>
            </a:xfrm>
          </p:grpSpPr>
          <p:sp>
            <p:nvSpPr>
              <p:cNvPr id="142" name="자유형 141"/>
              <p:cNvSpPr/>
              <p:nvPr/>
            </p:nvSpPr>
            <p:spPr>
              <a:xfrm>
                <a:off x="0" y="4358640"/>
                <a:ext cx="77724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  <p:sp>
            <p:nvSpPr>
              <p:cNvPr id="143" name="자유형 142"/>
              <p:cNvSpPr/>
              <p:nvPr/>
            </p:nvSpPr>
            <p:spPr>
              <a:xfrm flipV="1">
                <a:off x="0" y="4461098"/>
                <a:ext cx="41148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</p:grpSp>
      </p:grpSp>
      <p:sp>
        <p:nvSpPr>
          <p:cNvPr id="146" name="직사각형 145"/>
          <p:cNvSpPr/>
          <p:nvPr/>
        </p:nvSpPr>
        <p:spPr>
          <a:xfrm>
            <a:off x="217200" y="5949280"/>
            <a:ext cx="8819295" cy="3231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ko-KR" altLang="en-US" sz="17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제도 우수성 홍보 및 </a:t>
            </a:r>
            <a:r>
              <a:rPr lang="en-US" altLang="ko-KR" sz="21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HACCP</a:t>
            </a:r>
            <a:r>
              <a:rPr lang="ko-KR" altLang="en-US" sz="21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제도 국민 신뢰 제고</a:t>
            </a:r>
            <a:endParaRPr lang="en-US" altLang="ko-KR" sz="1700" b="1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566910" y="2925252"/>
            <a:ext cx="2288896" cy="1789197"/>
            <a:chOff x="473939" y="1962747"/>
            <a:chExt cx="3413599" cy="3324922"/>
          </a:xfrm>
        </p:grpSpPr>
        <p:pic>
          <p:nvPicPr>
            <p:cNvPr id="13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12424" y="2781206"/>
              <a:ext cx="1379456" cy="25064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36290" y="2493176"/>
              <a:ext cx="1303462" cy="24385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3" name="TextBox 152"/>
            <p:cNvSpPr txBox="1"/>
            <p:nvPr/>
          </p:nvSpPr>
          <p:spPr>
            <a:xfrm>
              <a:off x="473939" y="1962747"/>
              <a:ext cx="3413599" cy="514756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 extrusionH="6350"/>
            </a:bodyPr>
            <a:lstStyle>
              <a:defPPr>
                <a:defRPr lang="ko-KR"/>
              </a:defPPr>
              <a:lvl1pPr algn="ctr" fontAlgn="base">
                <a:lnSpc>
                  <a:spcPct val="100000"/>
                </a:lnSpc>
                <a:defRPr sz="1900" spc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</a:defRPr>
              </a:lvl1pPr>
            </a:lstStyle>
            <a:p>
              <a:r>
                <a:rPr lang="en-US" altLang="ko-KR" sz="1800" b="1" dirty="0" smtClean="0"/>
                <a:t>HACCP Annual Report</a:t>
              </a:r>
              <a:endParaRPr lang="ko-KR" altLang="en-US" sz="1800" b="1" dirty="0"/>
            </a:p>
          </p:txBody>
        </p:sp>
      </p:grpSp>
      <p:grpSp>
        <p:nvGrpSpPr>
          <p:cNvPr id="205" name="그룹 204"/>
          <p:cNvGrpSpPr/>
          <p:nvPr/>
        </p:nvGrpSpPr>
        <p:grpSpPr>
          <a:xfrm>
            <a:off x="8241899" y="5050958"/>
            <a:ext cx="509087" cy="498547"/>
            <a:chOff x="3577741" y="1782341"/>
            <a:chExt cx="509087" cy="498547"/>
          </a:xfrm>
          <a:solidFill>
            <a:schemeClr val="bg1">
              <a:lumMod val="65000"/>
            </a:schemeClr>
          </a:solidFill>
        </p:grpSpPr>
        <p:sp>
          <p:nvSpPr>
            <p:cNvPr id="206" name="Freeform 372"/>
            <p:cNvSpPr>
              <a:spLocks noChangeAspect="1" noEditPoints="1"/>
            </p:cNvSpPr>
            <p:nvPr/>
          </p:nvSpPr>
          <p:spPr bwMode="auto">
            <a:xfrm>
              <a:off x="3577741" y="1782341"/>
              <a:ext cx="509087" cy="498547"/>
            </a:xfrm>
            <a:custGeom>
              <a:avLst/>
              <a:gdLst>
                <a:gd name="T0" fmla="*/ 186 w 203"/>
                <a:gd name="T1" fmla="*/ 0 h 183"/>
                <a:gd name="T2" fmla="*/ 17 w 203"/>
                <a:gd name="T3" fmla="*/ 0 h 183"/>
                <a:gd name="T4" fmla="*/ 0 w 203"/>
                <a:gd name="T5" fmla="*/ 16 h 183"/>
                <a:gd name="T6" fmla="*/ 0 w 203"/>
                <a:gd name="T7" fmla="*/ 133 h 183"/>
                <a:gd name="T8" fmla="*/ 17 w 203"/>
                <a:gd name="T9" fmla="*/ 150 h 183"/>
                <a:gd name="T10" fmla="*/ 86 w 203"/>
                <a:gd name="T11" fmla="*/ 150 h 183"/>
                <a:gd name="T12" fmla="*/ 86 w 203"/>
                <a:gd name="T13" fmla="*/ 177 h 183"/>
                <a:gd name="T14" fmla="*/ 20 w 203"/>
                <a:gd name="T15" fmla="*/ 177 h 183"/>
                <a:gd name="T16" fmla="*/ 20 w 203"/>
                <a:gd name="T17" fmla="*/ 183 h 183"/>
                <a:gd name="T18" fmla="*/ 178 w 203"/>
                <a:gd name="T19" fmla="*/ 183 h 183"/>
                <a:gd name="T20" fmla="*/ 178 w 203"/>
                <a:gd name="T21" fmla="*/ 177 h 183"/>
                <a:gd name="T22" fmla="*/ 112 w 203"/>
                <a:gd name="T23" fmla="*/ 177 h 183"/>
                <a:gd name="T24" fmla="*/ 112 w 203"/>
                <a:gd name="T25" fmla="*/ 150 h 183"/>
                <a:gd name="T26" fmla="*/ 186 w 203"/>
                <a:gd name="T27" fmla="*/ 150 h 183"/>
                <a:gd name="T28" fmla="*/ 203 w 203"/>
                <a:gd name="T29" fmla="*/ 133 h 183"/>
                <a:gd name="T30" fmla="*/ 203 w 203"/>
                <a:gd name="T31" fmla="*/ 16 h 183"/>
                <a:gd name="T32" fmla="*/ 186 w 203"/>
                <a:gd name="T33" fmla="*/ 0 h 183"/>
                <a:gd name="T34" fmla="*/ 91 w 203"/>
                <a:gd name="T35" fmla="*/ 136 h 183"/>
                <a:gd name="T36" fmla="*/ 99 w 203"/>
                <a:gd name="T37" fmla="*/ 129 h 183"/>
                <a:gd name="T38" fmla="*/ 107 w 203"/>
                <a:gd name="T39" fmla="*/ 136 h 183"/>
                <a:gd name="T40" fmla="*/ 99 w 203"/>
                <a:gd name="T41" fmla="*/ 144 h 183"/>
                <a:gd name="T42" fmla="*/ 91 w 203"/>
                <a:gd name="T43" fmla="*/ 136 h 183"/>
                <a:gd name="T44" fmla="*/ 194 w 203"/>
                <a:gd name="T45" fmla="*/ 123 h 183"/>
                <a:gd name="T46" fmla="*/ 9 w 203"/>
                <a:gd name="T47" fmla="*/ 123 h 183"/>
                <a:gd name="T48" fmla="*/ 9 w 203"/>
                <a:gd name="T49" fmla="*/ 17 h 183"/>
                <a:gd name="T50" fmla="*/ 194 w 203"/>
                <a:gd name="T51" fmla="*/ 17 h 183"/>
                <a:gd name="T52" fmla="*/ 194 w 203"/>
                <a:gd name="T53" fmla="*/ 12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3" h="183">
                  <a:moveTo>
                    <a:pt x="1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42"/>
                    <a:pt x="7" y="150"/>
                    <a:pt x="17" y="150"/>
                  </a:cubicBezTo>
                  <a:cubicBezTo>
                    <a:pt x="86" y="150"/>
                    <a:pt x="86" y="150"/>
                    <a:pt x="86" y="150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20" y="177"/>
                    <a:pt x="20" y="177"/>
                    <a:pt x="20" y="177"/>
                  </a:cubicBezTo>
                  <a:cubicBezTo>
                    <a:pt x="20" y="183"/>
                    <a:pt x="20" y="183"/>
                    <a:pt x="20" y="183"/>
                  </a:cubicBezTo>
                  <a:cubicBezTo>
                    <a:pt x="178" y="183"/>
                    <a:pt x="178" y="183"/>
                    <a:pt x="178" y="183"/>
                  </a:cubicBezTo>
                  <a:cubicBezTo>
                    <a:pt x="178" y="177"/>
                    <a:pt x="178" y="177"/>
                    <a:pt x="178" y="177"/>
                  </a:cubicBezTo>
                  <a:cubicBezTo>
                    <a:pt x="112" y="177"/>
                    <a:pt x="112" y="177"/>
                    <a:pt x="112" y="177"/>
                  </a:cubicBezTo>
                  <a:cubicBezTo>
                    <a:pt x="112" y="150"/>
                    <a:pt x="112" y="150"/>
                    <a:pt x="112" y="150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195" y="150"/>
                    <a:pt x="203" y="142"/>
                    <a:pt x="203" y="133"/>
                  </a:cubicBezTo>
                  <a:cubicBezTo>
                    <a:pt x="203" y="16"/>
                    <a:pt x="203" y="16"/>
                    <a:pt x="203" y="16"/>
                  </a:cubicBezTo>
                  <a:cubicBezTo>
                    <a:pt x="203" y="7"/>
                    <a:pt x="195" y="0"/>
                    <a:pt x="186" y="0"/>
                  </a:cubicBezTo>
                  <a:moveTo>
                    <a:pt x="91" y="136"/>
                  </a:moveTo>
                  <a:cubicBezTo>
                    <a:pt x="91" y="132"/>
                    <a:pt x="95" y="129"/>
                    <a:pt x="99" y="129"/>
                  </a:cubicBezTo>
                  <a:cubicBezTo>
                    <a:pt x="103" y="129"/>
                    <a:pt x="107" y="132"/>
                    <a:pt x="107" y="136"/>
                  </a:cubicBezTo>
                  <a:cubicBezTo>
                    <a:pt x="107" y="141"/>
                    <a:pt x="103" y="144"/>
                    <a:pt x="99" y="144"/>
                  </a:cubicBezTo>
                  <a:cubicBezTo>
                    <a:pt x="95" y="144"/>
                    <a:pt x="91" y="141"/>
                    <a:pt x="91" y="136"/>
                  </a:cubicBezTo>
                  <a:moveTo>
                    <a:pt x="194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94" y="17"/>
                    <a:pt x="194" y="17"/>
                    <a:pt x="194" y="17"/>
                  </a:cubicBezTo>
                  <a:lnTo>
                    <a:pt x="194" y="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207" name="Freeform 42"/>
            <p:cNvSpPr>
              <a:spLocks noEditPoints="1"/>
            </p:cNvSpPr>
            <p:nvPr/>
          </p:nvSpPr>
          <p:spPr bwMode="auto">
            <a:xfrm>
              <a:off x="3733533" y="1863920"/>
              <a:ext cx="181242" cy="202899"/>
            </a:xfrm>
            <a:custGeom>
              <a:avLst/>
              <a:gdLst>
                <a:gd name="T0" fmla="*/ 104 w 480"/>
                <a:gd name="T1" fmla="*/ 36 h 538"/>
                <a:gd name="T2" fmla="*/ 127 w 480"/>
                <a:gd name="T3" fmla="*/ 42 h 538"/>
                <a:gd name="T4" fmla="*/ 120 w 480"/>
                <a:gd name="T5" fmla="*/ 97 h 538"/>
                <a:gd name="T6" fmla="*/ 383 w 480"/>
                <a:gd name="T7" fmla="*/ 59 h 538"/>
                <a:gd name="T8" fmla="*/ 353 w 480"/>
                <a:gd name="T9" fmla="*/ 42 h 538"/>
                <a:gd name="T10" fmla="*/ 361 w 480"/>
                <a:gd name="T11" fmla="*/ 96 h 538"/>
                <a:gd name="T12" fmla="*/ 257 w 480"/>
                <a:gd name="T13" fmla="*/ 16 h 538"/>
                <a:gd name="T14" fmla="*/ 223 w 480"/>
                <a:gd name="T15" fmla="*/ 16 h 538"/>
                <a:gd name="T16" fmla="*/ 257 w 480"/>
                <a:gd name="T17" fmla="*/ 60 h 538"/>
                <a:gd name="T18" fmla="*/ 476 w 480"/>
                <a:gd name="T19" fmla="*/ 135 h 538"/>
                <a:gd name="T20" fmla="*/ 453 w 480"/>
                <a:gd name="T21" fmla="*/ 128 h 538"/>
                <a:gd name="T22" fmla="*/ 432 w 480"/>
                <a:gd name="T23" fmla="*/ 180 h 538"/>
                <a:gd name="T24" fmla="*/ 476 w 480"/>
                <a:gd name="T25" fmla="*/ 135 h 538"/>
                <a:gd name="T26" fmla="*/ 428 w 480"/>
                <a:gd name="T27" fmla="*/ 490 h 538"/>
                <a:gd name="T28" fmla="*/ 430 w 480"/>
                <a:gd name="T29" fmla="*/ 466 h 538"/>
                <a:gd name="T30" fmla="*/ 67 w 480"/>
                <a:gd name="T31" fmla="*/ 451 h 538"/>
                <a:gd name="T32" fmla="*/ 52 w 480"/>
                <a:gd name="T33" fmla="*/ 484 h 538"/>
                <a:gd name="T34" fmla="*/ 40 w 480"/>
                <a:gd name="T35" fmla="*/ 490 h 538"/>
                <a:gd name="T36" fmla="*/ 25 w 480"/>
                <a:gd name="T37" fmla="*/ 523 h 538"/>
                <a:gd name="T38" fmla="*/ 442 w 480"/>
                <a:gd name="T39" fmla="*/ 538 h 538"/>
                <a:gd name="T40" fmla="*/ 457 w 480"/>
                <a:gd name="T41" fmla="*/ 505 h 538"/>
                <a:gd name="T42" fmla="*/ 398 w 480"/>
                <a:gd name="T43" fmla="*/ 435 h 538"/>
                <a:gd name="T44" fmla="*/ 84 w 480"/>
                <a:gd name="T45" fmla="*/ 269 h 538"/>
                <a:gd name="T46" fmla="*/ 398 w 480"/>
                <a:gd name="T47" fmla="*/ 269 h 538"/>
                <a:gd name="T48" fmla="*/ 218 w 480"/>
                <a:gd name="T49" fmla="*/ 297 h 538"/>
                <a:gd name="T50" fmla="*/ 136 w 480"/>
                <a:gd name="T51" fmla="*/ 379 h 538"/>
                <a:gd name="T52" fmla="*/ 344 w 480"/>
                <a:gd name="T53" fmla="*/ 216 h 538"/>
                <a:gd name="T54" fmla="*/ 344 w 480"/>
                <a:gd name="T55" fmla="*/ 378 h 538"/>
                <a:gd name="T56" fmla="*/ 66 w 480"/>
                <a:gd name="T57" fmla="*/ 151 h 538"/>
                <a:gd name="T58" fmla="*/ 22 w 480"/>
                <a:gd name="T59" fmla="*/ 127 h 538"/>
                <a:gd name="T60" fmla="*/ 11 w 480"/>
                <a:gd name="T61" fmla="*/ 158 h 538"/>
                <a:gd name="T62" fmla="*/ 66 w 480"/>
                <a:gd name="T63" fmla="*/ 151 h 538"/>
                <a:gd name="T64" fmla="*/ 66 w 480"/>
                <a:gd name="T65" fmla="*/ 151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0" h="538">
                  <a:moveTo>
                    <a:pt x="99" y="59"/>
                  </a:moveTo>
                  <a:cubicBezTo>
                    <a:pt x="94" y="50"/>
                    <a:pt x="97" y="41"/>
                    <a:pt x="104" y="36"/>
                  </a:cubicBezTo>
                  <a:cubicBezTo>
                    <a:pt x="108" y="34"/>
                    <a:pt x="111" y="34"/>
                    <a:pt x="114" y="34"/>
                  </a:cubicBezTo>
                  <a:cubicBezTo>
                    <a:pt x="119" y="34"/>
                    <a:pt x="124" y="37"/>
                    <a:pt x="127" y="42"/>
                  </a:cubicBezTo>
                  <a:cubicBezTo>
                    <a:pt x="149" y="80"/>
                    <a:pt x="149" y="80"/>
                    <a:pt x="149" y="80"/>
                  </a:cubicBezTo>
                  <a:cubicBezTo>
                    <a:pt x="120" y="97"/>
                    <a:pt x="120" y="97"/>
                    <a:pt x="120" y="97"/>
                  </a:cubicBezTo>
                  <a:lnTo>
                    <a:pt x="99" y="59"/>
                  </a:lnTo>
                  <a:close/>
                  <a:moveTo>
                    <a:pt x="383" y="59"/>
                  </a:moveTo>
                  <a:cubicBezTo>
                    <a:pt x="388" y="50"/>
                    <a:pt x="385" y="40"/>
                    <a:pt x="376" y="36"/>
                  </a:cubicBezTo>
                  <a:cubicBezTo>
                    <a:pt x="368" y="31"/>
                    <a:pt x="358" y="35"/>
                    <a:pt x="353" y="42"/>
                  </a:cubicBezTo>
                  <a:cubicBezTo>
                    <a:pt x="331" y="80"/>
                    <a:pt x="331" y="80"/>
                    <a:pt x="331" y="80"/>
                  </a:cubicBezTo>
                  <a:cubicBezTo>
                    <a:pt x="361" y="96"/>
                    <a:pt x="361" y="96"/>
                    <a:pt x="361" y="96"/>
                  </a:cubicBezTo>
                  <a:lnTo>
                    <a:pt x="383" y="59"/>
                  </a:lnTo>
                  <a:close/>
                  <a:moveTo>
                    <a:pt x="257" y="16"/>
                  </a:moveTo>
                  <a:cubicBezTo>
                    <a:pt x="257" y="7"/>
                    <a:pt x="249" y="0"/>
                    <a:pt x="240" y="0"/>
                  </a:cubicBezTo>
                  <a:cubicBezTo>
                    <a:pt x="231" y="0"/>
                    <a:pt x="223" y="7"/>
                    <a:pt x="223" y="16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57" y="60"/>
                    <a:pt x="257" y="60"/>
                    <a:pt x="257" y="60"/>
                  </a:cubicBezTo>
                  <a:cubicBezTo>
                    <a:pt x="257" y="16"/>
                    <a:pt x="257" y="16"/>
                    <a:pt x="257" y="16"/>
                  </a:cubicBezTo>
                  <a:close/>
                  <a:moveTo>
                    <a:pt x="476" y="135"/>
                  </a:moveTo>
                  <a:cubicBezTo>
                    <a:pt x="473" y="130"/>
                    <a:pt x="468" y="127"/>
                    <a:pt x="462" y="126"/>
                  </a:cubicBezTo>
                  <a:cubicBezTo>
                    <a:pt x="459" y="126"/>
                    <a:pt x="456" y="126"/>
                    <a:pt x="453" y="128"/>
                  </a:cubicBezTo>
                  <a:cubicBezTo>
                    <a:pt x="415" y="150"/>
                    <a:pt x="415" y="150"/>
                    <a:pt x="415" y="150"/>
                  </a:cubicBezTo>
                  <a:cubicBezTo>
                    <a:pt x="432" y="180"/>
                    <a:pt x="432" y="180"/>
                    <a:pt x="432" y="180"/>
                  </a:cubicBezTo>
                  <a:cubicBezTo>
                    <a:pt x="470" y="157"/>
                    <a:pt x="470" y="157"/>
                    <a:pt x="470" y="157"/>
                  </a:cubicBezTo>
                  <a:cubicBezTo>
                    <a:pt x="477" y="153"/>
                    <a:pt x="480" y="143"/>
                    <a:pt x="476" y="135"/>
                  </a:cubicBezTo>
                  <a:close/>
                  <a:moveTo>
                    <a:pt x="441" y="490"/>
                  </a:moveTo>
                  <a:cubicBezTo>
                    <a:pt x="428" y="490"/>
                    <a:pt x="428" y="490"/>
                    <a:pt x="428" y="490"/>
                  </a:cubicBezTo>
                  <a:cubicBezTo>
                    <a:pt x="429" y="488"/>
                    <a:pt x="430" y="486"/>
                    <a:pt x="430" y="484"/>
                  </a:cubicBezTo>
                  <a:cubicBezTo>
                    <a:pt x="430" y="466"/>
                    <a:pt x="430" y="466"/>
                    <a:pt x="430" y="466"/>
                  </a:cubicBezTo>
                  <a:cubicBezTo>
                    <a:pt x="430" y="457"/>
                    <a:pt x="423" y="451"/>
                    <a:pt x="415" y="451"/>
                  </a:cubicBezTo>
                  <a:cubicBezTo>
                    <a:pt x="67" y="451"/>
                    <a:pt x="67" y="451"/>
                    <a:pt x="67" y="451"/>
                  </a:cubicBezTo>
                  <a:cubicBezTo>
                    <a:pt x="58" y="451"/>
                    <a:pt x="52" y="457"/>
                    <a:pt x="52" y="466"/>
                  </a:cubicBezTo>
                  <a:cubicBezTo>
                    <a:pt x="52" y="484"/>
                    <a:pt x="52" y="484"/>
                    <a:pt x="52" y="484"/>
                  </a:cubicBezTo>
                  <a:cubicBezTo>
                    <a:pt x="52" y="486"/>
                    <a:pt x="52" y="488"/>
                    <a:pt x="54" y="490"/>
                  </a:cubicBezTo>
                  <a:cubicBezTo>
                    <a:pt x="40" y="490"/>
                    <a:pt x="40" y="490"/>
                    <a:pt x="40" y="490"/>
                  </a:cubicBezTo>
                  <a:cubicBezTo>
                    <a:pt x="32" y="490"/>
                    <a:pt x="25" y="497"/>
                    <a:pt x="25" y="505"/>
                  </a:cubicBezTo>
                  <a:cubicBezTo>
                    <a:pt x="25" y="523"/>
                    <a:pt x="25" y="523"/>
                    <a:pt x="25" y="523"/>
                  </a:cubicBezTo>
                  <a:cubicBezTo>
                    <a:pt x="25" y="532"/>
                    <a:pt x="32" y="538"/>
                    <a:pt x="40" y="538"/>
                  </a:cubicBezTo>
                  <a:cubicBezTo>
                    <a:pt x="442" y="538"/>
                    <a:pt x="442" y="538"/>
                    <a:pt x="442" y="538"/>
                  </a:cubicBezTo>
                  <a:cubicBezTo>
                    <a:pt x="450" y="538"/>
                    <a:pt x="457" y="532"/>
                    <a:pt x="457" y="523"/>
                  </a:cubicBezTo>
                  <a:cubicBezTo>
                    <a:pt x="457" y="505"/>
                    <a:pt x="457" y="505"/>
                    <a:pt x="457" y="505"/>
                  </a:cubicBezTo>
                  <a:cubicBezTo>
                    <a:pt x="456" y="497"/>
                    <a:pt x="450" y="490"/>
                    <a:pt x="441" y="490"/>
                  </a:cubicBezTo>
                  <a:close/>
                  <a:moveTo>
                    <a:pt x="398" y="435"/>
                  </a:moveTo>
                  <a:cubicBezTo>
                    <a:pt x="84" y="435"/>
                    <a:pt x="84" y="435"/>
                    <a:pt x="84" y="435"/>
                  </a:cubicBezTo>
                  <a:cubicBezTo>
                    <a:pt x="84" y="269"/>
                    <a:pt x="84" y="269"/>
                    <a:pt x="84" y="269"/>
                  </a:cubicBezTo>
                  <a:cubicBezTo>
                    <a:pt x="84" y="182"/>
                    <a:pt x="154" y="112"/>
                    <a:pt x="241" y="112"/>
                  </a:cubicBezTo>
                  <a:cubicBezTo>
                    <a:pt x="328" y="112"/>
                    <a:pt x="398" y="182"/>
                    <a:pt x="398" y="269"/>
                  </a:cubicBezTo>
                  <a:cubicBezTo>
                    <a:pt x="398" y="435"/>
                    <a:pt x="398" y="435"/>
                    <a:pt x="398" y="435"/>
                  </a:cubicBezTo>
                  <a:close/>
                  <a:moveTo>
                    <a:pt x="218" y="297"/>
                  </a:moveTo>
                  <a:cubicBezTo>
                    <a:pt x="218" y="252"/>
                    <a:pt x="181" y="216"/>
                    <a:pt x="136" y="216"/>
                  </a:cubicBezTo>
                  <a:cubicBezTo>
                    <a:pt x="136" y="379"/>
                    <a:pt x="136" y="379"/>
                    <a:pt x="136" y="379"/>
                  </a:cubicBezTo>
                  <a:cubicBezTo>
                    <a:pt x="181" y="379"/>
                    <a:pt x="218" y="342"/>
                    <a:pt x="218" y="297"/>
                  </a:cubicBezTo>
                  <a:close/>
                  <a:moveTo>
                    <a:pt x="344" y="216"/>
                  </a:moveTo>
                  <a:cubicBezTo>
                    <a:pt x="300" y="216"/>
                    <a:pt x="263" y="252"/>
                    <a:pt x="263" y="297"/>
                  </a:cubicBezTo>
                  <a:cubicBezTo>
                    <a:pt x="263" y="342"/>
                    <a:pt x="300" y="378"/>
                    <a:pt x="344" y="378"/>
                  </a:cubicBezTo>
                  <a:lnTo>
                    <a:pt x="344" y="216"/>
                  </a:lnTo>
                  <a:close/>
                  <a:moveTo>
                    <a:pt x="66" y="151"/>
                  </a:moveTo>
                  <a:cubicBezTo>
                    <a:pt x="28" y="129"/>
                    <a:pt x="28" y="129"/>
                    <a:pt x="28" y="129"/>
                  </a:cubicBezTo>
                  <a:cubicBezTo>
                    <a:pt x="26" y="128"/>
                    <a:pt x="24" y="127"/>
                    <a:pt x="22" y="127"/>
                  </a:cubicBezTo>
                  <a:cubicBezTo>
                    <a:pt x="15" y="127"/>
                    <a:pt x="9" y="129"/>
                    <a:pt x="5" y="135"/>
                  </a:cubicBezTo>
                  <a:cubicBezTo>
                    <a:pt x="0" y="144"/>
                    <a:pt x="3" y="153"/>
                    <a:pt x="11" y="158"/>
                  </a:cubicBezTo>
                  <a:cubicBezTo>
                    <a:pt x="50" y="180"/>
                    <a:pt x="50" y="180"/>
                    <a:pt x="50" y="180"/>
                  </a:cubicBezTo>
                  <a:lnTo>
                    <a:pt x="66" y="151"/>
                  </a:lnTo>
                  <a:close/>
                  <a:moveTo>
                    <a:pt x="66" y="151"/>
                  </a:moveTo>
                  <a:cubicBezTo>
                    <a:pt x="66" y="151"/>
                    <a:pt x="66" y="151"/>
                    <a:pt x="66" y="151"/>
                  </a:cubicBezTo>
                </a:path>
              </a:pathLst>
            </a:custGeom>
            <a:grpFill/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b="1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cxnSp>
        <p:nvCxnSpPr>
          <p:cNvPr id="117" name="직선 연결선 116"/>
          <p:cNvCxnSpPr/>
          <p:nvPr/>
        </p:nvCxnSpPr>
        <p:spPr>
          <a:xfrm>
            <a:off x="72488" y="2852937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한쪽 모서리가 잘린 사각형 54"/>
          <p:cNvSpPr/>
          <p:nvPr/>
        </p:nvSpPr>
        <p:spPr>
          <a:xfrm>
            <a:off x="249365" y="2852936"/>
            <a:ext cx="1887787" cy="2632514"/>
          </a:xfrm>
          <a:custGeom>
            <a:avLst/>
            <a:gdLst>
              <a:gd name="connsiteX0" fmla="*/ 0 w 2175648"/>
              <a:gd name="connsiteY0" fmla="*/ 0 h 1134892"/>
              <a:gd name="connsiteX1" fmla="*/ 2175648 w 2175648"/>
              <a:gd name="connsiteY1" fmla="*/ 0 h 1134892"/>
              <a:gd name="connsiteX2" fmla="*/ 1896097 w 2175648"/>
              <a:gd name="connsiteY2" fmla="*/ 1125765 h 1134892"/>
              <a:gd name="connsiteX3" fmla="*/ 0 w 2175648"/>
              <a:gd name="connsiteY3" fmla="*/ 1134892 h 1134892"/>
              <a:gd name="connsiteX4" fmla="*/ 0 w 2175648"/>
              <a:gd name="connsiteY4" fmla="*/ 0 h 113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648" h="1134892">
                <a:moveTo>
                  <a:pt x="0" y="0"/>
                </a:moveTo>
                <a:lnTo>
                  <a:pt x="2175648" y="0"/>
                </a:lnTo>
                <a:lnTo>
                  <a:pt x="1896097" y="1125765"/>
                </a:lnTo>
                <a:lnTo>
                  <a:pt x="0" y="113489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  <a:alpha val="29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000" spc="-150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20" name="한쪽 모서리가 잘린 사각형 54"/>
          <p:cNvSpPr/>
          <p:nvPr/>
        </p:nvSpPr>
        <p:spPr>
          <a:xfrm>
            <a:off x="71314" y="2852937"/>
            <a:ext cx="2060374" cy="2696568"/>
          </a:xfrm>
          <a:custGeom>
            <a:avLst/>
            <a:gdLst/>
            <a:ahLst/>
            <a:cxnLst/>
            <a:rect l="l" t="t" r="r" b="b"/>
            <a:pathLst>
              <a:path w="2175648" h="1134892">
                <a:moveTo>
                  <a:pt x="0" y="0"/>
                </a:moveTo>
                <a:lnTo>
                  <a:pt x="2175648" y="0"/>
                </a:lnTo>
                <a:lnTo>
                  <a:pt x="1725113" y="1134892"/>
                </a:lnTo>
                <a:lnTo>
                  <a:pt x="0" y="1134892"/>
                </a:lnTo>
                <a:close/>
              </a:path>
            </a:pathLst>
          </a:custGeom>
          <a:solidFill>
            <a:srgbClr val="059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89634" y="3375558"/>
            <a:ext cx="176921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600" spc="-15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추진 계획</a:t>
            </a:r>
            <a:endParaRPr lang="en-US" altLang="ko-KR" sz="1600" spc="-150" dirty="0" smtClean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38" name="자유형 137"/>
          <p:cNvSpPr/>
          <p:nvPr/>
        </p:nvSpPr>
        <p:spPr>
          <a:xfrm>
            <a:off x="86888" y="2869987"/>
            <a:ext cx="1180800" cy="578351"/>
          </a:xfrm>
          <a:custGeom>
            <a:avLst/>
            <a:gdLst>
              <a:gd name="connsiteX0" fmla="*/ 0 w 1411200"/>
              <a:gd name="connsiteY0" fmla="*/ 691200 h 691200"/>
              <a:gd name="connsiteX1" fmla="*/ 0 w 1411200"/>
              <a:gd name="connsiteY1" fmla="*/ 0 h 691200"/>
              <a:gd name="connsiteX2" fmla="*/ 1411200 w 1411200"/>
              <a:gd name="connsiteY2" fmla="*/ 0 h 691200"/>
              <a:gd name="connsiteX3" fmla="*/ 0 w 1411200"/>
              <a:gd name="connsiteY3" fmla="*/ 69120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1200" h="691200">
                <a:moveTo>
                  <a:pt x="0" y="691200"/>
                </a:moveTo>
                <a:lnTo>
                  <a:pt x="0" y="0"/>
                </a:lnTo>
                <a:lnTo>
                  <a:pt x="1411200" y="0"/>
                </a:lnTo>
                <a:lnTo>
                  <a:pt x="0" y="69120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152" name="그룹 151"/>
          <p:cNvGrpSpPr/>
          <p:nvPr/>
        </p:nvGrpSpPr>
        <p:grpSpPr>
          <a:xfrm>
            <a:off x="2417411" y="3009566"/>
            <a:ext cx="6287784" cy="500137"/>
            <a:chOff x="2583792" y="1099860"/>
            <a:chExt cx="6287784" cy="500137"/>
          </a:xfrm>
        </p:grpSpPr>
        <p:sp>
          <p:nvSpPr>
            <p:cNvPr id="171" name="TextBox 25"/>
            <p:cNvSpPr txBox="1"/>
            <p:nvPr/>
          </p:nvSpPr>
          <p:spPr>
            <a:xfrm>
              <a:off x="2797758" y="1099860"/>
              <a:ext cx="6073818" cy="5001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extrusionH="6350"/>
            </a:bodyPr>
            <a:lstStyle>
              <a:defPPr>
                <a:defRPr lang="ko-KR"/>
              </a:defPPr>
              <a:lvl1pPr fontAlgn="base">
                <a:defRPr spc="-60">
                  <a:solidFill>
                    <a:srgbClr val="0F4587"/>
                  </a:solidFill>
                  <a:latin typeface="-웹윤고딕130" panose="02030504000101010101" pitchFamily="18" charset="-127"/>
                  <a:ea typeface="-웹윤고딕130" panose="02030504000101010101" pitchFamily="18" charset="-127"/>
                </a:defRPr>
              </a:lvl1pPr>
            </a:lstStyle>
            <a:p>
              <a:pPr lvl="0" fontAlgn="auto">
                <a:lnSpc>
                  <a:spcPts val="1800"/>
                </a:lnSpc>
                <a:spcBef>
                  <a:spcPts val="300"/>
                </a:spcBef>
              </a:pPr>
              <a:r>
                <a:rPr lang="en-US" altLang="ko-KR" sz="15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HACCP </a:t>
              </a:r>
              <a:r>
                <a:rPr lang="ko-KR" altLang="en-US" sz="15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관련 최근 </a:t>
              </a:r>
              <a:r>
                <a:rPr lang="en-US" altLang="ko-KR" sz="15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3</a:t>
              </a:r>
              <a:r>
                <a:rPr lang="ko-KR" altLang="en-US" sz="15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년간 통계 자료 수집</a:t>
              </a:r>
              <a:endParaRPr lang="en-US" altLang="ko-KR" sz="13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 marL="92075" lvl="0" indent="-92075" fontAlgn="auto">
                <a:lnSpc>
                  <a:spcPts val="18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업종별</a:t>
              </a:r>
              <a:r>
                <a:rPr lang="en-US" altLang="ko-KR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/</a:t>
              </a:r>
              <a:r>
                <a:rPr lang="ko-KR" altLang="en-US" sz="1200" b="1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유형별 인증현황 추이 등 </a:t>
              </a:r>
              <a:endParaRPr lang="en-US" altLang="ko-KR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172" name="Freeform 6"/>
            <p:cNvSpPr>
              <a:spLocks noEditPoints="1"/>
            </p:cNvSpPr>
            <p:nvPr/>
          </p:nvSpPr>
          <p:spPr bwMode="auto">
            <a:xfrm>
              <a:off x="2583792" y="1131056"/>
              <a:ext cx="146976" cy="148504"/>
            </a:xfrm>
            <a:custGeom>
              <a:avLst/>
              <a:gdLst>
                <a:gd name="T0" fmla="*/ 93 w 95"/>
                <a:gd name="T1" fmla="*/ 14 h 96"/>
                <a:gd name="T2" fmla="*/ 86 w 95"/>
                <a:gd name="T3" fmla="*/ 14 h 96"/>
                <a:gd name="T4" fmla="*/ 81 w 95"/>
                <a:gd name="T5" fmla="*/ 9 h 96"/>
                <a:gd name="T6" fmla="*/ 81 w 95"/>
                <a:gd name="T7" fmla="*/ 2 h 96"/>
                <a:gd name="T8" fmla="*/ 88 w 95"/>
                <a:gd name="T9" fmla="*/ 2 h 96"/>
                <a:gd name="T10" fmla="*/ 93 w 95"/>
                <a:gd name="T11" fmla="*/ 7 h 96"/>
                <a:gd name="T12" fmla="*/ 93 w 95"/>
                <a:gd name="T13" fmla="*/ 14 h 96"/>
                <a:gd name="T14" fmla="*/ 51 w 95"/>
                <a:gd name="T15" fmla="*/ 57 h 96"/>
                <a:gd name="T16" fmla="*/ 39 w 95"/>
                <a:gd name="T17" fmla="*/ 44 h 96"/>
                <a:gd name="T18" fmla="*/ 76 w 95"/>
                <a:gd name="T19" fmla="*/ 6 h 96"/>
                <a:gd name="T20" fmla="*/ 89 w 95"/>
                <a:gd name="T21" fmla="*/ 19 h 96"/>
                <a:gd name="T22" fmla="*/ 51 w 95"/>
                <a:gd name="T23" fmla="*/ 57 h 96"/>
                <a:gd name="T24" fmla="*/ 35 w 95"/>
                <a:gd name="T25" fmla="*/ 64 h 96"/>
                <a:gd name="T26" fmla="*/ 32 w 95"/>
                <a:gd name="T27" fmla="*/ 60 h 96"/>
                <a:gd name="T28" fmla="*/ 35 w 95"/>
                <a:gd name="T29" fmla="*/ 49 h 96"/>
                <a:gd name="T30" fmla="*/ 39 w 95"/>
                <a:gd name="T31" fmla="*/ 46 h 96"/>
                <a:gd name="T32" fmla="*/ 42 w 95"/>
                <a:gd name="T33" fmla="*/ 49 h 96"/>
                <a:gd name="T34" fmla="*/ 46 w 95"/>
                <a:gd name="T35" fmla="*/ 53 h 96"/>
                <a:gd name="T36" fmla="*/ 49 w 95"/>
                <a:gd name="T37" fmla="*/ 57 h 96"/>
                <a:gd name="T38" fmla="*/ 46 w 95"/>
                <a:gd name="T39" fmla="*/ 60 h 96"/>
                <a:gd name="T40" fmla="*/ 35 w 95"/>
                <a:gd name="T41" fmla="*/ 64 h 96"/>
                <a:gd name="T42" fmla="*/ 10 w 95"/>
                <a:gd name="T43" fmla="*/ 85 h 96"/>
                <a:gd name="T44" fmla="*/ 74 w 95"/>
                <a:gd name="T45" fmla="*/ 85 h 96"/>
                <a:gd name="T46" fmla="*/ 74 w 95"/>
                <a:gd name="T47" fmla="*/ 48 h 96"/>
                <a:gd name="T48" fmla="*/ 84 w 95"/>
                <a:gd name="T49" fmla="*/ 48 h 96"/>
                <a:gd name="T50" fmla="*/ 84 w 95"/>
                <a:gd name="T51" fmla="*/ 85 h 96"/>
                <a:gd name="T52" fmla="*/ 74 w 95"/>
                <a:gd name="T53" fmla="*/ 96 h 96"/>
                <a:gd name="T54" fmla="*/ 10 w 95"/>
                <a:gd name="T55" fmla="*/ 96 h 96"/>
                <a:gd name="T56" fmla="*/ 0 w 95"/>
                <a:gd name="T57" fmla="*/ 85 h 96"/>
                <a:gd name="T58" fmla="*/ 0 w 95"/>
                <a:gd name="T59" fmla="*/ 21 h 96"/>
                <a:gd name="T60" fmla="*/ 10 w 95"/>
                <a:gd name="T61" fmla="*/ 11 h 96"/>
                <a:gd name="T62" fmla="*/ 47 w 95"/>
                <a:gd name="T63" fmla="*/ 11 h 96"/>
                <a:gd name="T64" fmla="*/ 47 w 95"/>
                <a:gd name="T65" fmla="*/ 21 h 96"/>
                <a:gd name="T66" fmla="*/ 10 w 95"/>
                <a:gd name="T67" fmla="*/ 21 h 96"/>
                <a:gd name="T68" fmla="*/ 10 w 95"/>
                <a:gd name="T69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5" h="96">
                  <a:moveTo>
                    <a:pt x="93" y="14"/>
                  </a:moveTo>
                  <a:cubicBezTo>
                    <a:pt x="91" y="17"/>
                    <a:pt x="88" y="17"/>
                    <a:pt x="86" y="14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79" y="7"/>
                    <a:pt x="79" y="4"/>
                    <a:pt x="81" y="2"/>
                  </a:cubicBezTo>
                  <a:cubicBezTo>
                    <a:pt x="83" y="0"/>
                    <a:pt x="86" y="0"/>
                    <a:pt x="88" y="2"/>
                  </a:cubicBezTo>
                  <a:cubicBezTo>
                    <a:pt x="93" y="7"/>
                    <a:pt x="93" y="7"/>
                    <a:pt x="93" y="7"/>
                  </a:cubicBezTo>
                  <a:cubicBezTo>
                    <a:pt x="95" y="9"/>
                    <a:pt x="95" y="12"/>
                    <a:pt x="93" y="14"/>
                  </a:cubicBezTo>
                  <a:close/>
                  <a:moveTo>
                    <a:pt x="51" y="57"/>
                  </a:moveTo>
                  <a:cubicBezTo>
                    <a:pt x="39" y="44"/>
                    <a:pt x="39" y="44"/>
                    <a:pt x="39" y="44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89" y="19"/>
                    <a:pt x="89" y="19"/>
                    <a:pt x="89" y="19"/>
                  </a:cubicBezTo>
                  <a:lnTo>
                    <a:pt x="51" y="57"/>
                  </a:lnTo>
                  <a:close/>
                  <a:moveTo>
                    <a:pt x="35" y="64"/>
                  </a:moveTo>
                  <a:cubicBezTo>
                    <a:pt x="33" y="64"/>
                    <a:pt x="32" y="62"/>
                    <a:pt x="32" y="60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5" y="47"/>
                    <a:pt x="37" y="46"/>
                    <a:pt x="39" y="4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49" y="59"/>
                    <a:pt x="48" y="60"/>
                    <a:pt x="46" y="60"/>
                  </a:cubicBezTo>
                  <a:lnTo>
                    <a:pt x="35" y="64"/>
                  </a:lnTo>
                  <a:close/>
                  <a:moveTo>
                    <a:pt x="10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91"/>
                    <a:pt x="80" y="96"/>
                    <a:pt x="74" y="96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5" y="96"/>
                    <a:pt x="0" y="91"/>
                    <a:pt x="0" y="8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6"/>
                    <a:pt x="5" y="11"/>
                    <a:pt x="10" y="11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10" y="21"/>
                    <a:pt x="10" y="21"/>
                    <a:pt x="10" y="21"/>
                  </a:cubicBezTo>
                  <a:lnTo>
                    <a:pt x="10" y="8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 b="1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173" name="Freeform 6"/>
          <p:cNvSpPr>
            <a:spLocks noEditPoints="1"/>
          </p:cNvSpPr>
          <p:nvPr/>
        </p:nvSpPr>
        <p:spPr bwMode="auto">
          <a:xfrm>
            <a:off x="2417411" y="3752201"/>
            <a:ext cx="146976" cy="148504"/>
          </a:xfrm>
          <a:custGeom>
            <a:avLst/>
            <a:gdLst>
              <a:gd name="T0" fmla="*/ 93 w 95"/>
              <a:gd name="T1" fmla="*/ 14 h 96"/>
              <a:gd name="T2" fmla="*/ 86 w 95"/>
              <a:gd name="T3" fmla="*/ 14 h 96"/>
              <a:gd name="T4" fmla="*/ 81 w 95"/>
              <a:gd name="T5" fmla="*/ 9 h 96"/>
              <a:gd name="T6" fmla="*/ 81 w 95"/>
              <a:gd name="T7" fmla="*/ 2 h 96"/>
              <a:gd name="T8" fmla="*/ 88 w 95"/>
              <a:gd name="T9" fmla="*/ 2 h 96"/>
              <a:gd name="T10" fmla="*/ 93 w 95"/>
              <a:gd name="T11" fmla="*/ 7 h 96"/>
              <a:gd name="T12" fmla="*/ 93 w 95"/>
              <a:gd name="T13" fmla="*/ 14 h 96"/>
              <a:gd name="T14" fmla="*/ 51 w 95"/>
              <a:gd name="T15" fmla="*/ 57 h 96"/>
              <a:gd name="T16" fmla="*/ 39 w 95"/>
              <a:gd name="T17" fmla="*/ 44 h 96"/>
              <a:gd name="T18" fmla="*/ 76 w 95"/>
              <a:gd name="T19" fmla="*/ 6 h 96"/>
              <a:gd name="T20" fmla="*/ 89 w 95"/>
              <a:gd name="T21" fmla="*/ 19 h 96"/>
              <a:gd name="T22" fmla="*/ 51 w 95"/>
              <a:gd name="T23" fmla="*/ 57 h 96"/>
              <a:gd name="T24" fmla="*/ 35 w 95"/>
              <a:gd name="T25" fmla="*/ 64 h 96"/>
              <a:gd name="T26" fmla="*/ 32 w 95"/>
              <a:gd name="T27" fmla="*/ 60 h 96"/>
              <a:gd name="T28" fmla="*/ 35 w 95"/>
              <a:gd name="T29" fmla="*/ 49 h 96"/>
              <a:gd name="T30" fmla="*/ 39 w 95"/>
              <a:gd name="T31" fmla="*/ 46 h 96"/>
              <a:gd name="T32" fmla="*/ 42 w 95"/>
              <a:gd name="T33" fmla="*/ 49 h 96"/>
              <a:gd name="T34" fmla="*/ 46 w 95"/>
              <a:gd name="T35" fmla="*/ 53 h 96"/>
              <a:gd name="T36" fmla="*/ 49 w 95"/>
              <a:gd name="T37" fmla="*/ 57 h 96"/>
              <a:gd name="T38" fmla="*/ 46 w 95"/>
              <a:gd name="T39" fmla="*/ 60 h 96"/>
              <a:gd name="T40" fmla="*/ 35 w 95"/>
              <a:gd name="T41" fmla="*/ 64 h 96"/>
              <a:gd name="T42" fmla="*/ 10 w 95"/>
              <a:gd name="T43" fmla="*/ 85 h 96"/>
              <a:gd name="T44" fmla="*/ 74 w 95"/>
              <a:gd name="T45" fmla="*/ 85 h 96"/>
              <a:gd name="T46" fmla="*/ 74 w 95"/>
              <a:gd name="T47" fmla="*/ 48 h 96"/>
              <a:gd name="T48" fmla="*/ 84 w 95"/>
              <a:gd name="T49" fmla="*/ 48 h 96"/>
              <a:gd name="T50" fmla="*/ 84 w 95"/>
              <a:gd name="T51" fmla="*/ 85 h 96"/>
              <a:gd name="T52" fmla="*/ 74 w 95"/>
              <a:gd name="T53" fmla="*/ 96 h 96"/>
              <a:gd name="T54" fmla="*/ 10 w 95"/>
              <a:gd name="T55" fmla="*/ 96 h 96"/>
              <a:gd name="T56" fmla="*/ 0 w 95"/>
              <a:gd name="T57" fmla="*/ 85 h 96"/>
              <a:gd name="T58" fmla="*/ 0 w 95"/>
              <a:gd name="T59" fmla="*/ 21 h 96"/>
              <a:gd name="T60" fmla="*/ 10 w 95"/>
              <a:gd name="T61" fmla="*/ 11 h 96"/>
              <a:gd name="T62" fmla="*/ 47 w 95"/>
              <a:gd name="T63" fmla="*/ 11 h 96"/>
              <a:gd name="T64" fmla="*/ 47 w 95"/>
              <a:gd name="T65" fmla="*/ 21 h 96"/>
              <a:gd name="T66" fmla="*/ 10 w 95"/>
              <a:gd name="T67" fmla="*/ 21 h 96"/>
              <a:gd name="T68" fmla="*/ 10 w 95"/>
              <a:gd name="T69" fmla="*/ 8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" h="96">
                <a:moveTo>
                  <a:pt x="93" y="14"/>
                </a:moveTo>
                <a:cubicBezTo>
                  <a:pt x="91" y="17"/>
                  <a:pt x="88" y="17"/>
                  <a:pt x="86" y="14"/>
                </a:cubicBezTo>
                <a:cubicBezTo>
                  <a:pt x="81" y="9"/>
                  <a:pt x="81" y="9"/>
                  <a:pt x="81" y="9"/>
                </a:cubicBezTo>
                <a:cubicBezTo>
                  <a:pt x="79" y="7"/>
                  <a:pt x="79" y="4"/>
                  <a:pt x="81" y="2"/>
                </a:cubicBezTo>
                <a:cubicBezTo>
                  <a:pt x="83" y="0"/>
                  <a:pt x="86" y="0"/>
                  <a:pt x="88" y="2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9"/>
                  <a:pt x="95" y="12"/>
                  <a:pt x="93" y="14"/>
                </a:cubicBezTo>
                <a:close/>
                <a:moveTo>
                  <a:pt x="51" y="57"/>
                </a:moveTo>
                <a:cubicBezTo>
                  <a:pt x="39" y="44"/>
                  <a:pt x="39" y="44"/>
                  <a:pt x="39" y="44"/>
                </a:cubicBezTo>
                <a:cubicBezTo>
                  <a:pt x="76" y="6"/>
                  <a:pt x="76" y="6"/>
                  <a:pt x="76" y="6"/>
                </a:cubicBezTo>
                <a:cubicBezTo>
                  <a:pt x="89" y="19"/>
                  <a:pt x="89" y="19"/>
                  <a:pt x="89" y="19"/>
                </a:cubicBezTo>
                <a:lnTo>
                  <a:pt x="51" y="57"/>
                </a:lnTo>
                <a:close/>
                <a:moveTo>
                  <a:pt x="35" y="64"/>
                </a:moveTo>
                <a:cubicBezTo>
                  <a:pt x="33" y="64"/>
                  <a:pt x="32" y="62"/>
                  <a:pt x="32" y="60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7"/>
                  <a:pt x="37" y="46"/>
                  <a:pt x="39" y="46"/>
                </a:cubicBezTo>
                <a:cubicBezTo>
                  <a:pt x="42" y="49"/>
                  <a:pt x="42" y="49"/>
                  <a:pt x="42" y="49"/>
                </a:cubicBezTo>
                <a:cubicBezTo>
                  <a:pt x="46" y="53"/>
                  <a:pt x="46" y="53"/>
                  <a:pt x="46" y="53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9"/>
                  <a:pt x="48" y="60"/>
                  <a:pt x="46" y="60"/>
                </a:cubicBezTo>
                <a:lnTo>
                  <a:pt x="35" y="64"/>
                </a:lnTo>
                <a:close/>
                <a:moveTo>
                  <a:pt x="10" y="85"/>
                </a:moveTo>
                <a:cubicBezTo>
                  <a:pt x="74" y="85"/>
                  <a:pt x="74" y="85"/>
                  <a:pt x="74" y="85"/>
                </a:cubicBezTo>
                <a:cubicBezTo>
                  <a:pt x="74" y="48"/>
                  <a:pt x="74" y="48"/>
                  <a:pt x="7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85"/>
                  <a:pt x="84" y="85"/>
                  <a:pt x="84" y="85"/>
                </a:cubicBezTo>
                <a:cubicBezTo>
                  <a:pt x="84" y="91"/>
                  <a:pt x="80" y="96"/>
                  <a:pt x="74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5" y="96"/>
                  <a:pt x="0" y="91"/>
                  <a:pt x="0" y="85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6"/>
                  <a:pt x="5" y="11"/>
                  <a:pt x="10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21"/>
                  <a:pt x="47" y="21"/>
                  <a:pt x="47" y="21"/>
                </a:cubicBezTo>
                <a:cubicBezTo>
                  <a:pt x="10" y="21"/>
                  <a:pt x="10" y="21"/>
                  <a:pt x="10" y="21"/>
                </a:cubicBezTo>
                <a:lnTo>
                  <a:pt x="10" y="85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b="1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75" name="TextBox 25"/>
          <p:cNvSpPr txBox="1"/>
          <p:nvPr/>
        </p:nvSpPr>
        <p:spPr>
          <a:xfrm>
            <a:off x="2580747" y="3959219"/>
            <a:ext cx="4824536" cy="1992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6350"/>
          </a:bodyPr>
          <a:lstStyle>
            <a:defPPr>
              <a:defRPr lang="ko-KR"/>
            </a:defPPr>
            <a:lvl1pPr fontAlgn="base">
              <a:defRPr spc="-60">
                <a:solidFill>
                  <a:srgbClr val="0F4587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</a:defRPr>
            </a:lvl1pPr>
          </a:lstStyle>
          <a:p>
            <a:pPr marL="92075" lvl="0" indent="-92075" fontAlgn="auto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ko-KR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기존</a:t>
            </a:r>
            <a:r>
              <a:rPr lang="en-US" altLang="ko-KR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lang="ko-KR" altLang="en-US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인증현황 </a:t>
            </a:r>
            <a:r>
              <a:rPr lang="ko-KR" altLang="en-US" sz="12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→ </a:t>
            </a:r>
            <a:r>
              <a:rPr lang="en-US" altLang="ko-KR" sz="12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sz="12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개선</a:t>
            </a:r>
            <a:r>
              <a:rPr lang="en-US" altLang="ko-KR" sz="12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  <a:r>
              <a:rPr lang="ko-KR" altLang="en-US" sz="1200" b="1" dirty="0" err="1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인증율</a:t>
            </a:r>
            <a:r>
              <a:rPr lang="en-US" altLang="ko-KR" sz="11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, </a:t>
            </a:r>
            <a:r>
              <a:rPr lang="ko-KR" altLang="en-US" sz="11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지역별</a:t>
            </a:r>
            <a:r>
              <a:rPr lang="en-US" altLang="ko-KR" sz="11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, </a:t>
            </a:r>
            <a:r>
              <a:rPr lang="ko-KR" altLang="en-US" sz="11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품목별</a:t>
            </a:r>
            <a:r>
              <a:rPr lang="en-US" altLang="ko-KR" sz="11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1100" b="1" dirty="0" smtClean="0">
                <a:latin typeface="HY중고딕" panose="02030600000101010101" pitchFamily="18" charset="-127"/>
                <a:ea typeface="HY중고딕" panose="02030600000101010101" pitchFamily="18" charset="-127"/>
              </a:rPr>
              <a:t>인증업체 변화 등</a:t>
            </a:r>
          </a:p>
        </p:txBody>
      </p:sp>
      <p:sp>
        <p:nvSpPr>
          <p:cNvPr id="176" name="Freeform 6"/>
          <p:cNvSpPr>
            <a:spLocks noEditPoints="1"/>
          </p:cNvSpPr>
          <p:nvPr/>
        </p:nvSpPr>
        <p:spPr bwMode="auto">
          <a:xfrm>
            <a:off x="2417411" y="4500329"/>
            <a:ext cx="146976" cy="148504"/>
          </a:xfrm>
          <a:custGeom>
            <a:avLst/>
            <a:gdLst>
              <a:gd name="T0" fmla="*/ 93 w 95"/>
              <a:gd name="T1" fmla="*/ 14 h 96"/>
              <a:gd name="T2" fmla="*/ 86 w 95"/>
              <a:gd name="T3" fmla="*/ 14 h 96"/>
              <a:gd name="T4" fmla="*/ 81 w 95"/>
              <a:gd name="T5" fmla="*/ 9 h 96"/>
              <a:gd name="T6" fmla="*/ 81 w 95"/>
              <a:gd name="T7" fmla="*/ 2 h 96"/>
              <a:gd name="T8" fmla="*/ 88 w 95"/>
              <a:gd name="T9" fmla="*/ 2 h 96"/>
              <a:gd name="T10" fmla="*/ 93 w 95"/>
              <a:gd name="T11" fmla="*/ 7 h 96"/>
              <a:gd name="T12" fmla="*/ 93 w 95"/>
              <a:gd name="T13" fmla="*/ 14 h 96"/>
              <a:gd name="T14" fmla="*/ 51 w 95"/>
              <a:gd name="T15" fmla="*/ 57 h 96"/>
              <a:gd name="T16" fmla="*/ 39 w 95"/>
              <a:gd name="T17" fmla="*/ 44 h 96"/>
              <a:gd name="T18" fmla="*/ 76 w 95"/>
              <a:gd name="T19" fmla="*/ 6 h 96"/>
              <a:gd name="T20" fmla="*/ 89 w 95"/>
              <a:gd name="T21" fmla="*/ 19 h 96"/>
              <a:gd name="T22" fmla="*/ 51 w 95"/>
              <a:gd name="T23" fmla="*/ 57 h 96"/>
              <a:gd name="T24" fmla="*/ 35 w 95"/>
              <a:gd name="T25" fmla="*/ 64 h 96"/>
              <a:gd name="T26" fmla="*/ 32 w 95"/>
              <a:gd name="T27" fmla="*/ 60 h 96"/>
              <a:gd name="T28" fmla="*/ 35 w 95"/>
              <a:gd name="T29" fmla="*/ 49 h 96"/>
              <a:gd name="T30" fmla="*/ 39 w 95"/>
              <a:gd name="T31" fmla="*/ 46 h 96"/>
              <a:gd name="T32" fmla="*/ 42 w 95"/>
              <a:gd name="T33" fmla="*/ 49 h 96"/>
              <a:gd name="T34" fmla="*/ 46 w 95"/>
              <a:gd name="T35" fmla="*/ 53 h 96"/>
              <a:gd name="T36" fmla="*/ 49 w 95"/>
              <a:gd name="T37" fmla="*/ 57 h 96"/>
              <a:gd name="T38" fmla="*/ 46 w 95"/>
              <a:gd name="T39" fmla="*/ 60 h 96"/>
              <a:gd name="T40" fmla="*/ 35 w 95"/>
              <a:gd name="T41" fmla="*/ 64 h 96"/>
              <a:gd name="T42" fmla="*/ 10 w 95"/>
              <a:gd name="T43" fmla="*/ 85 h 96"/>
              <a:gd name="T44" fmla="*/ 74 w 95"/>
              <a:gd name="T45" fmla="*/ 85 h 96"/>
              <a:gd name="T46" fmla="*/ 74 w 95"/>
              <a:gd name="T47" fmla="*/ 48 h 96"/>
              <a:gd name="T48" fmla="*/ 84 w 95"/>
              <a:gd name="T49" fmla="*/ 48 h 96"/>
              <a:gd name="T50" fmla="*/ 84 w 95"/>
              <a:gd name="T51" fmla="*/ 85 h 96"/>
              <a:gd name="T52" fmla="*/ 74 w 95"/>
              <a:gd name="T53" fmla="*/ 96 h 96"/>
              <a:gd name="T54" fmla="*/ 10 w 95"/>
              <a:gd name="T55" fmla="*/ 96 h 96"/>
              <a:gd name="T56" fmla="*/ 0 w 95"/>
              <a:gd name="T57" fmla="*/ 85 h 96"/>
              <a:gd name="T58" fmla="*/ 0 w 95"/>
              <a:gd name="T59" fmla="*/ 21 h 96"/>
              <a:gd name="T60" fmla="*/ 10 w 95"/>
              <a:gd name="T61" fmla="*/ 11 h 96"/>
              <a:gd name="T62" fmla="*/ 47 w 95"/>
              <a:gd name="T63" fmla="*/ 11 h 96"/>
              <a:gd name="T64" fmla="*/ 47 w 95"/>
              <a:gd name="T65" fmla="*/ 21 h 96"/>
              <a:gd name="T66" fmla="*/ 10 w 95"/>
              <a:gd name="T67" fmla="*/ 21 h 96"/>
              <a:gd name="T68" fmla="*/ 10 w 95"/>
              <a:gd name="T69" fmla="*/ 8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" h="96">
                <a:moveTo>
                  <a:pt x="93" y="14"/>
                </a:moveTo>
                <a:cubicBezTo>
                  <a:pt x="91" y="17"/>
                  <a:pt x="88" y="17"/>
                  <a:pt x="86" y="14"/>
                </a:cubicBezTo>
                <a:cubicBezTo>
                  <a:pt x="81" y="9"/>
                  <a:pt x="81" y="9"/>
                  <a:pt x="81" y="9"/>
                </a:cubicBezTo>
                <a:cubicBezTo>
                  <a:pt x="79" y="7"/>
                  <a:pt x="79" y="4"/>
                  <a:pt x="81" y="2"/>
                </a:cubicBezTo>
                <a:cubicBezTo>
                  <a:pt x="83" y="0"/>
                  <a:pt x="86" y="0"/>
                  <a:pt x="88" y="2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9"/>
                  <a:pt x="95" y="12"/>
                  <a:pt x="93" y="14"/>
                </a:cubicBezTo>
                <a:close/>
                <a:moveTo>
                  <a:pt x="51" y="57"/>
                </a:moveTo>
                <a:cubicBezTo>
                  <a:pt x="39" y="44"/>
                  <a:pt x="39" y="44"/>
                  <a:pt x="39" y="44"/>
                </a:cubicBezTo>
                <a:cubicBezTo>
                  <a:pt x="76" y="6"/>
                  <a:pt x="76" y="6"/>
                  <a:pt x="76" y="6"/>
                </a:cubicBezTo>
                <a:cubicBezTo>
                  <a:pt x="89" y="19"/>
                  <a:pt x="89" y="19"/>
                  <a:pt x="89" y="19"/>
                </a:cubicBezTo>
                <a:lnTo>
                  <a:pt x="51" y="57"/>
                </a:lnTo>
                <a:close/>
                <a:moveTo>
                  <a:pt x="35" y="64"/>
                </a:moveTo>
                <a:cubicBezTo>
                  <a:pt x="33" y="64"/>
                  <a:pt x="32" y="62"/>
                  <a:pt x="32" y="60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7"/>
                  <a:pt x="37" y="46"/>
                  <a:pt x="39" y="46"/>
                </a:cubicBezTo>
                <a:cubicBezTo>
                  <a:pt x="42" y="49"/>
                  <a:pt x="42" y="49"/>
                  <a:pt x="42" y="49"/>
                </a:cubicBezTo>
                <a:cubicBezTo>
                  <a:pt x="46" y="53"/>
                  <a:pt x="46" y="53"/>
                  <a:pt x="46" y="53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9"/>
                  <a:pt x="48" y="60"/>
                  <a:pt x="46" y="60"/>
                </a:cubicBezTo>
                <a:lnTo>
                  <a:pt x="35" y="64"/>
                </a:lnTo>
                <a:close/>
                <a:moveTo>
                  <a:pt x="10" y="85"/>
                </a:moveTo>
                <a:cubicBezTo>
                  <a:pt x="74" y="85"/>
                  <a:pt x="74" y="85"/>
                  <a:pt x="74" y="85"/>
                </a:cubicBezTo>
                <a:cubicBezTo>
                  <a:pt x="74" y="48"/>
                  <a:pt x="74" y="48"/>
                  <a:pt x="7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85"/>
                  <a:pt x="84" y="85"/>
                  <a:pt x="84" y="85"/>
                </a:cubicBezTo>
                <a:cubicBezTo>
                  <a:pt x="84" y="91"/>
                  <a:pt x="80" y="96"/>
                  <a:pt x="74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5" y="96"/>
                  <a:pt x="0" y="91"/>
                  <a:pt x="0" y="85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6"/>
                  <a:pt x="5" y="11"/>
                  <a:pt x="10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21"/>
                  <a:pt x="47" y="21"/>
                  <a:pt x="47" y="21"/>
                </a:cubicBezTo>
                <a:cubicBezTo>
                  <a:pt x="10" y="21"/>
                  <a:pt x="10" y="21"/>
                  <a:pt x="10" y="21"/>
                </a:cubicBezTo>
                <a:lnTo>
                  <a:pt x="10" y="85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b="1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77" name="TextBox 25"/>
          <p:cNvSpPr txBox="1"/>
          <p:nvPr/>
        </p:nvSpPr>
        <p:spPr>
          <a:xfrm>
            <a:off x="2637225" y="4469385"/>
            <a:ext cx="3965435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6350"/>
          </a:bodyPr>
          <a:lstStyle>
            <a:defPPr>
              <a:defRPr lang="ko-KR"/>
            </a:defPPr>
            <a:lvl1pPr fontAlgn="base">
              <a:defRPr spc="-60">
                <a:solidFill>
                  <a:srgbClr val="0F4587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</a:defRPr>
            </a:lvl1pPr>
          </a:lstStyle>
          <a:p>
            <a:pPr fontAlgn="auto">
              <a:lnSpc>
                <a:spcPts val="1800"/>
              </a:lnSpc>
              <a:spcBef>
                <a:spcPts val="300"/>
              </a:spcBef>
            </a:pPr>
            <a:r>
              <a:rPr lang="ko-KR" altLang="en-US" sz="15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통계 분석 기법에 따른 종렬</a:t>
            </a:r>
            <a:r>
              <a:rPr lang="en-US" altLang="ko-KR" sz="15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/</a:t>
            </a:r>
            <a:r>
              <a:rPr lang="ko-KR" altLang="en-US" sz="15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횡렬 분석 및 다면 분석</a:t>
            </a:r>
            <a:endParaRPr lang="en-US" altLang="ko-KR" sz="1500" b="1" spc="-1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srgbClr val="FF6600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marL="92075" lvl="0" indent="-92075" fontAlgn="auto">
              <a:lnSpc>
                <a:spcPts val="18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ko-KR" altLang="en-US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연도별</a:t>
            </a:r>
            <a:r>
              <a:rPr lang="en-US" altLang="ko-KR" sz="1200" b="1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12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인증 변화 추이 등</a:t>
            </a:r>
            <a:endParaRPr lang="en-US" altLang="ko-KR" sz="1200" b="1" spc="-150" dirty="0" smtClean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78" name="Freeform 6"/>
          <p:cNvSpPr>
            <a:spLocks noEditPoints="1"/>
          </p:cNvSpPr>
          <p:nvPr/>
        </p:nvSpPr>
        <p:spPr bwMode="auto">
          <a:xfrm>
            <a:off x="2417411" y="5220409"/>
            <a:ext cx="146976" cy="148504"/>
          </a:xfrm>
          <a:custGeom>
            <a:avLst/>
            <a:gdLst>
              <a:gd name="T0" fmla="*/ 93 w 95"/>
              <a:gd name="T1" fmla="*/ 14 h 96"/>
              <a:gd name="T2" fmla="*/ 86 w 95"/>
              <a:gd name="T3" fmla="*/ 14 h 96"/>
              <a:gd name="T4" fmla="*/ 81 w 95"/>
              <a:gd name="T5" fmla="*/ 9 h 96"/>
              <a:gd name="T6" fmla="*/ 81 w 95"/>
              <a:gd name="T7" fmla="*/ 2 h 96"/>
              <a:gd name="T8" fmla="*/ 88 w 95"/>
              <a:gd name="T9" fmla="*/ 2 h 96"/>
              <a:gd name="T10" fmla="*/ 93 w 95"/>
              <a:gd name="T11" fmla="*/ 7 h 96"/>
              <a:gd name="T12" fmla="*/ 93 w 95"/>
              <a:gd name="T13" fmla="*/ 14 h 96"/>
              <a:gd name="T14" fmla="*/ 51 w 95"/>
              <a:gd name="T15" fmla="*/ 57 h 96"/>
              <a:gd name="T16" fmla="*/ 39 w 95"/>
              <a:gd name="T17" fmla="*/ 44 h 96"/>
              <a:gd name="T18" fmla="*/ 76 w 95"/>
              <a:gd name="T19" fmla="*/ 6 h 96"/>
              <a:gd name="T20" fmla="*/ 89 w 95"/>
              <a:gd name="T21" fmla="*/ 19 h 96"/>
              <a:gd name="T22" fmla="*/ 51 w 95"/>
              <a:gd name="T23" fmla="*/ 57 h 96"/>
              <a:gd name="T24" fmla="*/ 35 w 95"/>
              <a:gd name="T25" fmla="*/ 64 h 96"/>
              <a:gd name="T26" fmla="*/ 32 w 95"/>
              <a:gd name="T27" fmla="*/ 60 h 96"/>
              <a:gd name="T28" fmla="*/ 35 w 95"/>
              <a:gd name="T29" fmla="*/ 49 h 96"/>
              <a:gd name="T30" fmla="*/ 39 w 95"/>
              <a:gd name="T31" fmla="*/ 46 h 96"/>
              <a:gd name="T32" fmla="*/ 42 w 95"/>
              <a:gd name="T33" fmla="*/ 49 h 96"/>
              <a:gd name="T34" fmla="*/ 46 w 95"/>
              <a:gd name="T35" fmla="*/ 53 h 96"/>
              <a:gd name="T36" fmla="*/ 49 w 95"/>
              <a:gd name="T37" fmla="*/ 57 h 96"/>
              <a:gd name="T38" fmla="*/ 46 w 95"/>
              <a:gd name="T39" fmla="*/ 60 h 96"/>
              <a:gd name="T40" fmla="*/ 35 w 95"/>
              <a:gd name="T41" fmla="*/ 64 h 96"/>
              <a:gd name="T42" fmla="*/ 10 w 95"/>
              <a:gd name="T43" fmla="*/ 85 h 96"/>
              <a:gd name="T44" fmla="*/ 74 w 95"/>
              <a:gd name="T45" fmla="*/ 85 h 96"/>
              <a:gd name="T46" fmla="*/ 74 w 95"/>
              <a:gd name="T47" fmla="*/ 48 h 96"/>
              <a:gd name="T48" fmla="*/ 84 w 95"/>
              <a:gd name="T49" fmla="*/ 48 h 96"/>
              <a:gd name="T50" fmla="*/ 84 w 95"/>
              <a:gd name="T51" fmla="*/ 85 h 96"/>
              <a:gd name="T52" fmla="*/ 74 w 95"/>
              <a:gd name="T53" fmla="*/ 96 h 96"/>
              <a:gd name="T54" fmla="*/ 10 w 95"/>
              <a:gd name="T55" fmla="*/ 96 h 96"/>
              <a:gd name="T56" fmla="*/ 0 w 95"/>
              <a:gd name="T57" fmla="*/ 85 h 96"/>
              <a:gd name="T58" fmla="*/ 0 w 95"/>
              <a:gd name="T59" fmla="*/ 21 h 96"/>
              <a:gd name="T60" fmla="*/ 10 w 95"/>
              <a:gd name="T61" fmla="*/ 11 h 96"/>
              <a:gd name="T62" fmla="*/ 47 w 95"/>
              <a:gd name="T63" fmla="*/ 11 h 96"/>
              <a:gd name="T64" fmla="*/ 47 w 95"/>
              <a:gd name="T65" fmla="*/ 21 h 96"/>
              <a:gd name="T66" fmla="*/ 10 w 95"/>
              <a:gd name="T67" fmla="*/ 21 h 96"/>
              <a:gd name="T68" fmla="*/ 10 w 95"/>
              <a:gd name="T69" fmla="*/ 8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" h="96">
                <a:moveTo>
                  <a:pt x="93" y="14"/>
                </a:moveTo>
                <a:cubicBezTo>
                  <a:pt x="91" y="17"/>
                  <a:pt x="88" y="17"/>
                  <a:pt x="86" y="14"/>
                </a:cubicBezTo>
                <a:cubicBezTo>
                  <a:pt x="81" y="9"/>
                  <a:pt x="81" y="9"/>
                  <a:pt x="81" y="9"/>
                </a:cubicBezTo>
                <a:cubicBezTo>
                  <a:pt x="79" y="7"/>
                  <a:pt x="79" y="4"/>
                  <a:pt x="81" y="2"/>
                </a:cubicBezTo>
                <a:cubicBezTo>
                  <a:pt x="83" y="0"/>
                  <a:pt x="86" y="0"/>
                  <a:pt x="88" y="2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9"/>
                  <a:pt x="95" y="12"/>
                  <a:pt x="93" y="14"/>
                </a:cubicBezTo>
                <a:close/>
                <a:moveTo>
                  <a:pt x="51" y="57"/>
                </a:moveTo>
                <a:cubicBezTo>
                  <a:pt x="39" y="44"/>
                  <a:pt x="39" y="44"/>
                  <a:pt x="39" y="44"/>
                </a:cubicBezTo>
                <a:cubicBezTo>
                  <a:pt x="76" y="6"/>
                  <a:pt x="76" y="6"/>
                  <a:pt x="76" y="6"/>
                </a:cubicBezTo>
                <a:cubicBezTo>
                  <a:pt x="89" y="19"/>
                  <a:pt x="89" y="19"/>
                  <a:pt x="89" y="19"/>
                </a:cubicBezTo>
                <a:lnTo>
                  <a:pt x="51" y="57"/>
                </a:lnTo>
                <a:close/>
                <a:moveTo>
                  <a:pt x="35" y="64"/>
                </a:moveTo>
                <a:cubicBezTo>
                  <a:pt x="33" y="64"/>
                  <a:pt x="32" y="62"/>
                  <a:pt x="32" y="60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7"/>
                  <a:pt x="37" y="46"/>
                  <a:pt x="39" y="46"/>
                </a:cubicBezTo>
                <a:cubicBezTo>
                  <a:pt x="42" y="49"/>
                  <a:pt x="42" y="49"/>
                  <a:pt x="42" y="49"/>
                </a:cubicBezTo>
                <a:cubicBezTo>
                  <a:pt x="46" y="53"/>
                  <a:pt x="46" y="53"/>
                  <a:pt x="46" y="53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9"/>
                  <a:pt x="48" y="60"/>
                  <a:pt x="46" y="60"/>
                </a:cubicBezTo>
                <a:lnTo>
                  <a:pt x="35" y="64"/>
                </a:lnTo>
                <a:close/>
                <a:moveTo>
                  <a:pt x="10" y="85"/>
                </a:moveTo>
                <a:cubicBezTo>
                  <a:pt x="74" y="85"/>
                  <a:pt x="74" y="85"/>
                  <a:pt x="74" y="85"/>
                </a:cubicBezTo>
                <a:cubicBezTo>
                  <a:pt x="74" y="48"/>
                  <a:pt x="74" y="48"/>
                  <a:pt x="7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85"/>
                  <a:pt x="84" y="85"/>
                  <a:pt x="84" y="85"/>
                </a:cubicBezTo>
                <a:cubicBezTo>
                  <a:pt x="84" y="91"/>
                  <a:pt x="80" y="96"/>
                  <a:pt x="74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5" y="96"/>
                  <a:pt x="0" y="91"/>
                  <a:pt x="0" y="85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6"/>
                  <a:pt x="5" y="11"/>
                  <a:pt x="10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21"/>
                  <a:pt x="47" y="21"/>
                  <a:pt x="47" y="21"/>
                </a:cubicBezTo>
                <a:cubicBezTo>
                  <a:pt x="10" y="21"/>
                  <a:pt x="10" y="21"/>
                  <a:pt x="10" y="21"/>
                </a:cubicBezTo>
                <a:lnTo>
                  <a:pt x="10" y="85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b="1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46" name="TextBox 25"/>
          <p:cNvSpPr txBox="1"/>
          <p:nvPr/>
        </p:nvSpPr>
        <p:spPr>
          <a:xfrm>
            <a:off x="2690459" y="887613"/>
            <a:ext cx="7062353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fontAlgn="base">
              <a:defRPr spc="-60">
                <a:solidFill>
                  <a:srgbClr val="0F4587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</a:defRPr>
            </a:lvl1pPr>
          </a:lstStyle>
          <a:p>
            <a:pPr>
              <a:lnSpc>
                <a:spcPct val="200000"/>
              </a:lnSpc>
              <a:spcBef>
                <a:spcPts val="300"/>
              </a:spcBef>
            </a:pPr>
            <a:r>
              <a:rPr lang="en-US" altLang="ko-KR" sz="15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HACCP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인증 현황은  </a:t>
            </a:r>
            <a:r>
              <a:rPr lang="ko-KR" altLang="en-US" sz="15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단순 통계자료만 보고되어 정책</a:t>
            </a:r>
            <a:r>
              <a:rPr lang="en-US" altLang="ko-KR" sz="1500" b="1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∙ </a:t>
            </a:r>
            <a:r>
              <a:rPr lang="ko-KR" altLang="en-US" sz="15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제도 수립에 필요한 정보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부족</a:t>
            </a:r>
            <a:endParaRPr lang="en-US" altLang="ko-KR" sz="1500" b="1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200000"/>
              </a:lnSpc>
              <a:spcBef>
                <a:spcPts val="300"/>
              </a:spcBef>
            </a:pPr>
            <a:r>
              <a:rPr lang="en-US" altLang="ko-KR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HACCP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관련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복합적</a:t>
            </a:r>
            <a:r>
              <a:rPr lang="en-US" altLang="ko-KR" sz="1500" b="1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1500" b="1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∙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다면적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통계분석 필요</a:t>
            </a:r>
            <a:endParaRPr lang="en-US" altLang="ko-KR" sz="1500" b="1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>
              <a:lnSpc>
                <a:spcPct val="200000"/>
              </a:lnSpc>
              <a:spcBef>
                <a:spcPts val="300"/>
              </a:spcBef>
            </a:pPr>
            <a:r>
              <a:rPr lang="en-US" altLang="ko-KR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HACCP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제도 에 대한 소비자 이해 향상 및 대외 홍보 등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기관 신뢰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제고 필요</a:t>
            </a:r>
            <a:endParaRPr lang="ko-KR" altLang="en-US" sz="1500" b="1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cxnSp>
        <p:nvCxnSpPr>
          <p:cNvPr id="47" name="직선 연결선 46"/>
          <p:cNvCxnSpPr/>
          <p:nvPr/>
        </p:nvCxnSpPr>
        <p:spPr>
          <a:xfrm>
            <a:off x="86888" y="764704"/>
            <a:ext cx="88776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한쪽 모서리가 잘린 사각형 54"/>
          <p:cNvSpPr/>
          <p:nvPr/>
        </p:nvSpPr>
        <p:spPr>
          <a:xfrm>
            <a:off x="353180" y="764704"/>
            <a:ext cx="1887787" cy="1596814"/>
          </a:xfrm>
          <a:custGeom>
            <a:avLst/>
            <a:gdLst>
              <a:gd name="connsiteX0" fmla="*/ 0 w 2175648"/>
              <a:gd name="connsiteY0" fmla="*/ 0 h 1134892"/>
              <a:gd name="connsiteX1" fmla="*/ 2175648 w 2175648"/>
              <a:gd name="connsiteY1" fmla="*/ 0 h 1134892"/>
              <a:gd name="connsiteX2" fmla="*/ 1896097 w 2175648"/>
              <a:gd name="connsiteY2" fmla="*/ 1125765 h 1134892"/>
              <a:gd name="connsiteX3" fmla="*/ 0 w 2175648"/>
              <a:gd name="connsiteY3" fmla="*/ 1134892 h 1134892"/>
              <a:gd name="connsiteX4" fmla="*/ 0 w 2175648"/>
              <a:gd name="connsiteY4" fmla="*/ 0 h 113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5648" h="1134892">
                <a:moveTo>
                  <a:pt x="0" y="0"/>
                </a:moveTo>
                <a:lnTo>
                  <a:pt x="2175648" y="0"/>
                </a:lnTo>
                <a:lnTo>
                  <a:pt x="1896097" y="1125765"/>
                </a:lnTo>
                <a:lnTo>
                  <a:pt x="0" y="113489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95000"/>
                  <a:lumOff val="5000"/>
                  <a:alpha val="29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2000" spc="-150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49" name="한쪽 모서리가 잘린 사각형 54"/>
          <p:cNvSpPr/>
          <p:nvPr/>
        </p:nvSpPr>
        <p:spPr>
          <a:xfrm>
            <a:off x="71314" y="764704"/>
            <a:ext cx="2164189" cy="1636848"/>
          </a:xfrm>
          <a:custGeom>
            <a:avLst/>
            <a:gdLst/>
            <a:ahLst/>
            <a:cxnLst/>
            <a:rect l="l" t="t" r="r" b="b"/>
            <a:pathLst>
              <a:path w="2175648" h="1134892">
                <a:moveTo>
                  <a:pt x="0" y="0"/>
                </a:moveTo>
                <a:lnTo>
                  <a:pt x="2175648" y="0"/>
                </a:lnTo>
                <a:lnTo>
                  <a:pt x="1725113" y="1134892"/>
                </a:lnTo>
                <a:lnTo>
                  <a:pt x="0" y="1134892"/>
                </a:lnTo>
                <a:close/>
              </a:path>
            </a:pathLst>
          </a:custGeom>
          <a:solidFill>
            <a:srgbClr val="059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pc="-150" dirty="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2992" y="1296135"/>
            <a:ext cx="176921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600" spc="-150" dirty="0" smtClean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현황 및 필요성</a:t>
            </a:r>
            <a:endParaRPr lang="en-US" altLang="ko-KR" sz="1600" spc="-150" dirty="0" smtClean="0">
              <a:ln>
                <a:solidFill>
                  <a:schemeClr val="bg1">
                    <a:lumMod val="65000"/>
                    <a:alpha val="0"/>
                  </a:schemeClr>
                </a:solidFill>
              </a:ln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1" name="자유형 50"/>
          <p:cNvSpPr/>
          <p:nvPr/>
        </p:nvSpPr>
        <p:spPr>
          <a:xfrm>
            <a:off x="72488" y="781754"/>
            <a:ext cx="1299015" cy="578351"/>
          </a:xfrm>
          <a:custGeom>
            <a:avLst/>
            <a:gdLst>
              <a:gd name="connsiteX0" fmla="*/ 0 w 1411200"/>
              <a:gd name="connsiteY0" fmla="*/ 691200 h 691200"/>
              <a:gd name="connsiteX1" fmla="*/ 0 w 1411200"/>
              <a:gd name="connsiteY1" fmla="*/ 0 h 691200"/>
              <a:gd name="connsiteX2" fmla="*/ 1411200 w 1411200"/>
              <a:gd name="connsiteY2" fmla="*/ 0 h 691200"/>
              <a:gd name="connsiteX3" fmla="*/ 0 w 1411200"/>
              <a:gd name="connsiteY3" fmla="*/ 691200 h 6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1200" h="691200">
                <a:moveTo>
                  <a:pt x="0" y="691200"/>
                </a:moveTo>
                <a:lnTo>
                  <a:pt x="0" y="0"/>
                </a:lnTo>
                <a:lnTo>
                  <a:pt x="1411200" y="0"/>
                </a:lnTo>
                <a:lnTo>
                  <a:pt x="0" y="69120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60" name="Freeform 6"/>
          <p:cNvSpPr>
            <a:spLocks noEditPoints="1"/>
          </p:cNvSpPr>
          <p:nvPr/>
        </p:nvSpPr>
        <p:spPr bwMode="auto">
          <a:xfrm>
            <a:off x="2419018" y="2056360"/>
            <a:ext cx="146976" cy="148504"/>
          </a:xfrm>
          <a:custGeom>
            <a:avLst/>
            <a:gdLst>
              <a:gd name="T0" fmla="*/ 93 w 95"/>
              <a:gd name="T1" fmla="*/ 14 h 96"/>
              <a:gd name="T2" fmla="*/ 86 w 95"/>
              <a:gd name="T3" fmla="*/ 14 h 96"/>
              <a:gd name="T4" fmla="*/ 81 w 95"/>
              <a:gd name="T5" fmla="*/ 9 h 96"/>
              <a:gd name="T6" fmla="*/ 81 w 95"/>
              <a:gd name="T7" fmla="*/ 2 h 96"/>
              <a:gd name="T8" fmla="*/ 88 w 95"/>
              <a:gd name="T9" fmla="*/ 2 h 96"/>
              <a:gd name="T10" fmla="*/ 93 w 95"/>
              <a:gd name="T11" fmla="*/ 7 h 96"/>
              <a:gd name="T12" fmla="*/ 93 w 95"/>
              <a:gd name="T13" fmla="*/ 14 h 96"/>
              <a:gd name="T14" fmla="*/ 51 w 95"/>
              <a:gd name="T15" fmla="*/ 57 h 96"/>
              <a:gd name="T16" fmla="*/ 39 w 95"/>
              <a:gd name="T17" fmla="*/ 44 h 96"/>
              <a:gd name="T18" fmla="*/ 76 w 95"/>
              <a:gd name="T19" fmla="*/ 6 h 96"/>
              <a:gd name="T20" fmla="*/ 89 w 95"/>
              <a:gd name="T21" fmla="*/ 19 h 96"/>
              <a:gd name="T22" fmla="*/ 51 w 95"/>
              <a:gd name="T23" fmla="*/ 57 h 96"/>
              <a:gd name="T24" fmla="*/ 35 w 95"/>
              <a:gd name="T25" fmla="*/ 64 h 96"/>
              <a:gd name="T26" fmla="*/ 32 w 95"/>
              <a:gd name="T27" fmla="*/ 60 h 96"/>
              <a:gd name="T28" fmla="*/ 35 w 95"/>
              <a:gd name="T29" fmla="*/ 49 h 96"/>
              <a:gd name="T30" fmla="*/ 39 w 95"/>
              <a:gd name="T31" fmla="*/ 46 h 96"/>
              <a:gd name="T32" fmla="*/ 42 w 95"/>
              <a:gd name="T33" fmla="*/ 49 h 96"/>
              <a:gd name="T34" fmla="*/ 46 w 95"/>
              <a:gd name="T35" fmla="*/ 53 h 96"/>
              <a:gd name="T36" fmla="*/ 49 w 95"/>
              <a:gd name="T37" fmla="*/ 57 h 96"/>
              <a:gd name="T38" fmla="*/ 46 w 95"/>
              <a:gd name="T39" fmla="*/ 60 h 96"/>
              <a:gd name="T40" fmla="*/ 35 w 95"/>
              <a:gd name="T41" fmla="*/ 64 h 96"/>
              <a:gd name="T42" fmla="*/ 10 w 95"/>
              <a:gd name="T43" fmla="*/ 85 h 96"/>
              <a:gd name="T44" fmla="*/ 74 w 95"/>
              <a:gd name="T45" fmla="*/ 85 h 96"/>
              <a:gd name="T46" fmla="*/ 74 w 95"/>
              <a:gd name="T47" fmla="*/ 48 h 96"/>
              <a:gd name="T48" fmla="*/ 84 w 95"/>
              <a:gd name="T49" fmla="*/ 48 h 96"/>
              <a:gd name="T50" fmla="*/ 84 w 95"/>
              <a:gd name="T51" fmla="*/ 85 h 96"/>
              <a:gd name="T52" fmla="*/ 74 w 95"/>
              <a:gd name="T53" fmla="*/ 96 h 96"/>
              <a:gd name="T54" fmla="*/ 10 w 95"/>
              <a:gd name="T55" fmla="*/ 96 h 96"/>
              <a:gd name="T56" fmla="*/ 0 w 95"/>
              <a:gd name="T57" fmla="*/ 85 h 96"/>
              <a:gd name="T58" fmla="*/ 0 w 95"/>
              <a:gd name="T59" fmla="*/ 21 h 96"/>
              <a:gd name="T60" fmla="*/ 10 w 95"/>
              <a:gd name="T61" fmla="*/ 11 h 96"/>
              <a:gd name="T62" fmla="*/ 47 w 95"/>
              <a:gd name="T63" fmla="*/ 11 h 96"/>
              <a:gd name="T64" fmla="*/ 47 w 95"/>
              <a:gd name="T65" fmla="*/ 21 h 96"/>
              <a:gd name="T66" fmla="*/ 10 w 95"/>
              <a:gd name="T67" fmla="*/ 21 h 96"/>
              <a:gd name="T68" fmla="*/ 10 w 95"/>
              <a:gd name="T69" fmla="*/ 8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" h="96">
                <a:moveTo>
                  <a:pt x="93" y="14"/>
                </a:moveTo>
                <a:cubicBezTo>
                  <a:pt x="91" y="17"/>
                  <a:pt x="88" y="17"/>
                  <a:pt x="86" y="14"/>
                </a:cubicBezTo>
                <a:cubicBezTo>
                  <a:pt x="81" y="9"/>
                  <a:pt x="81" y="9"/>
                  <a:pt x="81" y="9"/>
                </a:cubicBezTo>
                <a:cubicBezTo>
                  <a:pt x="79" y="7"/>
                  <a:pt x="79" y="4"/>
                  <a:pt x="81" y="2"/>
                </a:cubicBezTo>
                <a:cubicBezTo>
                  <a:pt x="83" y="0"/>
                  <a:pt x="86" y="0"/>
                  <a:pt x="88" y="2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9"/>
                  <a:pt x="95" y="12"/>
                  <a:pt x="93" y="14"/>
                </a:cubicBezTo>
                <a:close/>
                <a:moveTo>
                  <a:pt x="51" y="57"/>
                </a:moveTo>
                <a:cubicBezTo>
                  <a:pt x="39" y="44"/>
                  <a:pt x="39" y="44"/>
                  <a:pt x="39" y="44"/>
                </a:cubicBezTo>
                <a:cubicBezTo>
                  <a:pt x="76" y="6"/>
                  <a:pt x="76" y="6"/>
                  <a:pt x="76" y="6"/>
                </a:cubicBezTo>
                <a:cubicBezTo>
                  <a:pt x="89" y="19"/>
                  <a:pt x="89" y="19"/>
                  <a:pt x="89" y="19"/>
                </a:cubicBezTo>
                <a:lnTo>
                  <a:pt x="51" y="57"/>
                </a:lnTo>
                <a:close/>
                <a:moveTo>
                  <a:pt x="35" y="64"/>
                </a:moveTo>
                <a:cubicBezTo>
                  <a:pt x="33" y="64"/>
                  <a:pt x="32" y="62"/>
                  <a:pt x="32" y="60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7"/>
                  <a:pt x="37" y="46"/>
                  <a:pt x="39" y="46"/>
                </a:cubicBezTo>
                <a:cubicBezTo>
                  <a:pt x="42" y="49"/>
                  <a:pt x="42" y="49"/>
                  <a:pt x="42" y="49"/>
                </a:cubicBezTo>
                <a:cubicBezTo>
                  <a:pt x="46" y="53"/>
                  <a:pt x="46" y="53"/>
                  <a:pt x="46" y="53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9"/>
                  <a:pt x="48" y="60"/>
                  <a:pt x="46" y="60"/>
                </a:cubicBezTo>
                <a:lnTo>
                  <a:pt x="35" y="64"/>
                </a:lnTo>
                <a:close/>
                <a:moveTo>
                  <a:pt x="10" y="85"/>
                </a:moveTo>
                <a:cubicBezTo>
                  <a:pt x="74" y="85"/>
                  <a:pt x="74" y="85"/>
                  <a:pt x="74" y="85"/>
                </a:cubicBezTo>
                <a:cubicBezTo>
                  <a:pt x="74" y="48"/>
                  <a:pt x="74" y="48"/>
                  <a:pt x="7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85"/>
                  <a:pt x="84" y="85"/>
                  <a:pt x="84" y="85"/>
                </a:cubicBezTo>
                <a:cubicBezTo>
                  <a:pt x="84" y="91"/>
                  <a:pt x="80" y="96"/>
                  <a:pt x="74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5" y="96"/>
                  <a:pt x="0" y="91"/>
                  <a:pt x="0" y="85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6"/>
                  <a:pt x="5" y="11"/>
                  <a:pt x="10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21"/>
                  <a:pt x="47" y="21"/>
                  <a:pt x="47" y="21"/>
                </a:cubicBezTo>
                <a:cubicBezTo>
                  <a:pt x="10" y="21"/>
                  <a:pt x="10" y="21"/>
                  <a:pt x="10" y="21"/>
                </a:cubicBezTo>
                <a:lnTo>
                  <a:pt x="10" y="85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b="1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61" name="Freeform 6"/>
          <p:cNvSpPr>
            <a:spLocks noEditPoints="1"/>
          </p:cNvSpPr>
          <p:nvPr/>
        </p:nvSpPr>
        <p:spPr bwMode="auto">
          <a:xfrm>
            <a:off x="2407882" y="1557073"/>
            <a:ext cx="146976" cy="148504"/>
          </a:xfrm>
          <a:custGeom>
            <a:avLst/>
            <a:gdLst>
              <a:gd name="T0" fmla="*/ 93 w 95"/>
              <a:gd name="T1" fmla="*/ 14 h 96"/>
              <a:gd name="T2" fmla="*/ 86 w 95"/>
              <a:gd name="T3" fmla="*/ 14 h 96"/>
              <a:gd name="T4" fmla="*/ 81 w 95"/>
              <a:gd name="T5" fmla="*/ 9 h 96"/>
              <a:gd name="T6" fmla="*/ 81 w 95"/>
              <a:gd name="T7" fmla="*/ 2 h 96"/>
              <a:gd name="T8" fmla="*/ 88 w 95"/>
              <a:gd name="T9" fmla="*/ 2 h 96"/>
              <a:gd name="T10" fmla="*/ 93 w 95"/>
              <a:gd name="T11" fmla="*/ 7 h 96"/>
              <a:gd name="T12" fmla="*/ 93 w 95"/>
              <a:gd name="T13" fmla="*/ 14 h 96"/>
              <a:gd name="T14" fmla="*/ 51 w 95"/>
              <a:gd name="T15" fmla="*/ 57 h 96"/>
              <a:gd name="T16" fmla="*/ 39 w 95"/>
              <a:gd name="T17" fmla="*/ 44 h 96"/>
              <a:gd name="T18" fmla="*/ 76 w 95"/>
              <a:gd name="T19" fmla="*/ 6 h 96"/>
              <a:gd name="T20" fmla="*/ 89 w 95"/>
              <a:gd name="T21" fmla="*/ 19 h 96"/>
              <a:gd name="T22" fmla="*/ 51 w 95"/>
              <a:gd name="T23" fmla="*/ 57 h 96"/>
              <a:gd name="T24" fmla="*/ 35 w 95"/>
              <a:gd name="T25" fmla="*/ 64 h 96"/>
              <a:gd name="T26" fmla="*/ 32 w 95"/>
              <a:gd name="T27" fmla="*/ 60 h 96"/>
              <a:gd name="T28" fmla="*/ 35 w 95"/>
              <a:gd name="T29" fmla="*/ 49 h 96"/>
              <a:gd name="T30" fmla="*/ 39 w 95"/>
              <a:gd name="T31" fmla="*/ 46 h 96"/>
              <a:gd name="T32" fmla="*/ 42 w 95"/>
              <a:gd name="T33" fmla="*/ 49 h 96"/>
              <a:gd name="T34" fmla="*/ 46 w 95"/>
              <a:gd name="T35" fmla="*/ 53 h 96"/>
              <a:gd name="T36" fmla="*/ 49 w 95"/>
              <a:gd name="T37" fmla="*/ 57 h 96"/>
              <a:gd name="T38" fmla="*/ 46 w 95"/>
              <a:gd name="T39" fmla="*/ 60 h 96"/>
              <a:gd name="T40" fmla="*/ 35 w 95"/>
              <a:gd name="T41" fmla="*/ 64 h 96"/>
              <a:gd name="T42" fmla="*/ 10 w 95"/>
              <a:gd name="T43" fmla="*/ 85 h 96"/>
              <a:gd name="T44" fmla="*/ 74 w 95"/>
              <a:gd name="T45" fmla="*/ 85 h 96"/>
              <a:gd name="T46" fmla="*/ 74 w 95"/>
              <a:gd name="T47" fmla="*/ 48 h 96"/>
              <a:gd name="T48" fmla="*/ 84 w 95"/>
              <a:gd name="T49" fmla="*/ 48 h 96"/>
              <a:gd name="T50" fmla="*/ 84 w 95"/>
              <a:gd name="T51" fmla="*/ 85 h 96"/>
              <a:gd name="T52" fmla="*/ 74 w 95"/>
              <a:gd name="T53" fmla="*/ 96 h 96"/>
              <a:gd name="T54" fmla="*/ 10 w 95"/>
              <a:gd name="T55" fmla="*/ 96 h 96"/>
              <a:gd name="T56" fmla="*/ 0 w 95"/>
              <a:gd name="T57" fmla="*/ 85 h 96"/>
              <a:gd name="T58" fmla="*/ 0 w 95"/>
              <a:gd name="T59" fmla="*/ 21 h 96"/>
              <a:gd name="T60" fmla="*/ 10 w 95"/>
              <a:gd name="T61" fmla="*/ 11 h 96"/>
              <a:gd name="T62" fmla="*/ 47 w 95"/>
              <a:gd name="T63" fmla="*/ 11 h 96"/>
              <a:gd name="T64" fmla="*/ 47 w 95"/>
              <a:gd name="T65" fmla="*/ 21 h 96"/>
              <a:gd name="T66" fmla="*/ 10 w 95"/>
              <a:gd name="T67" fmla="*/ 21 h 96"/>
              <a:gd name="T68" fmla="*/ 10 w 95"/>
              <a:gd name="T69" fmla="*/ 8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" h="96">
                <a:moveTo>
                  <a:pt x="93" y="14"/>
                </a:moveTo>
                <a:cubicBezTo>
                  <a:pt x="91" y="17"/>
                  <a:pt x="88" y="17"/>
                  <a:pt x="86" y="14"/>
                </a:cubicBezTo>
                <a:cubicBezTo>
                  <a:pt x="81" y="9"/>
                  <a:pt x="81" y="9"/>
                  <a:pt x="81" y="9"/>
                </a:cubicBezTo>
                <a:cubicBezTo>
                  <a:pt x="79" y="7"/>
                  <a:pt x="79" y="4"/>
                  <a:pt x="81" y="2"/>
                </a:cubicBezTo>
                <a:cubicBezTo>
                  <a:pt x="83" y="0"/>
                  <a:pt x="86" y="0"/>
                  <a:pt x="88" y="2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9"/>
                  <a:pt x="95" y="12"/>
                  <a:pt x="93" y="14"/>
                </a:cubicBezTo>
                <a:close/>
                <a:moveTo>
                  <a:pt x="51" y="57"/>
                </a:moveTo>
                <a:cubicBezTo>
                  <a:pt x="39" y="44"/>
                  <a:pt x="39" y="44"/>
                  <a:pt x="39" y="44"/>
                </a:cubicBezTo>
                <a:cubicBezTo>
                  <a:pt x="76" y="6"/>
                  <a:pt x="76" y="6"/>
                  <a:pt x="76" y="6"/>
                </a:cubicBezTo>
                <a:cubicBezTo>
                  <a:pt x="89" y="19"/>
                  <a:pt x="89" y="19"/>
                  <a:pt x="89" y="19"/>
                </a:cubicBezTo>
                <a:lnTo>
                  <a:pt x="51" y="57"/>
                </a:lnTo>
                <a:close/>
                <a:moveTo>
                  <a:pt x="35" y="64"/>
                </a:moveTo>
                <a:cubicBezTo>
                  <a:pt x="33" y="64"/>
                  <a:pt x="32" y="62"/>
                  <a:pt x="32" y="60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7"/>
                  <a:pt x="37" y="46"/>
                  <a:pt x="39" y="46"/>
                </a:cubicBezTo>
                <a:cubicBezTo>
                  <a:pt x="42" y="49"/>
                  <a:pt x="42" y="49"/>
                  <a:pt x="42" y="49"/>
                </a:cubicBezTo>
                <a:cubicBezTo>
                  <a:pt x="46" y="53"/>
                  <a:pt x="46" y="53"/>
                  <a:pt x="46" y="53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9"/>
                  <a:pt x="48" y="60"/>
                  <a:pt x="46" y="60"/>
                </a:cubicBezTo>
                <a:lnTo>
                  <a:pt x="35" y="64"/>
                </a:lnTo>
                <a:close/>
                <a:moveTo>
                  <a:pt x="10" y="85"/>
                </a:moveTo>
                <a:cubicBezTo>
                  <a:pt x="74" y="85"/>
                  <a:pt x="74" y="85"/>
                  <a:pt x="74" y="85"/>
                </a:cubicBezTo>
                <a:cubicBezTo>
                  <a:pt x="74" y="48"/>
                  <a:pt x="74" y="48"/>
                  <a:pt x="7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85"/>
                  <a:pt x="84" y="85"/>
                  <a:pt x="84" y="85"/>
                </a:cubicBezTo>
                <a:cubicBezTo>
                  <a:pt x="84" y="91"/>
                  <a:pt x="80" y="96"/>
                  <a:pt x="74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5" y="96"/>
                  <a:pt x="0" y="91"/>
                  <a:pt x="0" y="85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6"/>
                  <a:pt x="5" y="11"/>
                  <a:pt x="10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21"/>
                  <a:pt x="47" y="21"/>
                  <a:pt x="47" y="21"/>
                </a:cubicBezTo>
                <a:cubicBezTo>
                  <a:pt x="10" y="21"/>
                  <a:pt x="10" y="21"/>
                  <a:pt x="10" y="21"/>
                </a:cubicBezTo>
                <a:lnTo>
                  <a:pt x="10" y="85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b="1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62" name="Freeform 6"/>
          <p:cNvSpPr>
            <a:spLocks noEditPoints="1"/>
          </p:cNvSpPr>
          <p:nvPr/>
        </p:nvSpPr>
        <p:spPr bwMode="auto">
          <a:xfrm>
            <a:off x="2409608" y="1107235"/>
            <a:ext cx="146976" cy="148504"/>
          </a:xfrm>
          <a:custGeom>
            <a:avLst/>
            <a:gdLst>
              <a:gd name="T0" fmla="*/ 93 w 95"/>
              <a:gd name="T1" fmla="*/ 14 h 96"/>
              <a:gd name="T2" fmla="*/ 86 w 95"/>
              <a:gd name="T3" fmla="*/ 14 h 96"/>
              <a:gd name="T4" fmla="*/ 81 w 95"/>
              <a:gd name="T5" fmla="*/ 9 h 96"/>
              <a:gd name="T6" fmla="*/ 81 w 95"/>
              <a:gd name="T7" fmla="*/ 2 h 96"/>
              <a:gd name="T8" fmla="*/ 88 w 95"/>
              <a:gd name="T9" fmla="*/ 2 h 96"/>
              <a:gd name="T10" fmla="*/ 93 w 95"/>
              <a:gd name="T11" fmla="*/ 7 h 96"/>
              <a:gd name="T12" fmla="*/ 93 w 95"/>
              <a:gd name="T13" fmla="*/ 14 h 96"/>
              <a:gd name="T14" fmla="*/ 51 w 95"/>
              <a:gd name="T15" fmla="*/ 57 h 96"/>
              <a:gd name="T16" fmla="*/ 39 w 95"/>
              <a:gd name="T17" fmla="*/ 44 h 96"/>
              <a:gd name="T18" fmla="*/ 76 w 95"/>
              <a:gd name="T19" fmla="*/ 6 h 96"/>
              <a:gd name="T20" fmla="*/ 89 w 95"/>
              <a:gd name="T21" fmla="*/ 19 h 96"/>
              <a:gd name="T22" fmla="*/ 51 w 95"/>
              <a:gd name="T23" fmla="*/ 57 h 96"/>
              <a:gd name="T24" fmla="*/ 35 w 95"/>
              <a:gd name="T25" fmla="*/ 64 h 96"/>
              <a:gd name="T26" fmla="*/ 32 w 95"/>
              <a:gd name="T27" fmla="*/ 60 h 96"/>
              <a:gd name="T28" fmla="*/ 35 w 95"/>
              <a:gd name="T29" fmla="*/ 49 h 96"/>
              <a:gd name="T30" fmla="*/ 39 w 95"/>
              <a:gd name="T31" fmla="*/ 46 h 96"/>
              <a:gd name="T32" fmla="*/ 42 w 95"/>
              <a:gd name="T33" fmla="*/ 49 h 96"/>
              <a:gd name="T34" fmla="*/ 46 w 95"/>
              <a:gd name="T35" fmla="*/ 53 h 96"/>
              <a:gd name="T36" fmla="*/ 49 w 95"/>
              <a:gd name="T37" fmla="*/ 57 h 96"/>
              <a:gd name="T38" fmla="*/ 46 w 95"/>
              <a:gd name="T39" fmla="*/ 60 h 96"/>
              <a:gd name="T40" fmla="*/ 35 w 95"/>
              <a:gd name="T41" fmla="*/ 64 h 96"/>
              <a:gd name="T42" fmla="*/ 10 w 95"/>
              <a:gd name="T43" fmla="*/ 85 h 96"/>
              <a:gd name="T44" fmla="*/ 74 w 95"/>
              <a:gd name="T45" fmla="*/ 85 h 96"/>
              <a:gd name="T46" fmla="*/ 74 w 95"/>
              <a:gd name="T47" fmla="*/ 48 h 96"/>
              <a:gd name="T48" fmla="*/ 84 w 95"/>
              <a:gd name="T49" fmla="*/ 48 h 96"/>
              <a:gd name="T50" fmla="*/ 84 w 95"/>
              <a:gd name="T51" fmla="*/ 85 h 96"/>
              <a:gd name="T52" fmla="*/ 74 w 95"/>
              <a:gd name="T53" fmla="*/ 96 h 96"/>
              <a:gd name="T54" fmla="*/ 10 w 95"/>
              <a:gd name="T55" fmla="*/ 96 h 96"/>
              <a:gd name="T56" fmla="*/ 0 w 95"/>
              <a:gd name="T57" fmla="*/ 85 h 96"/>
              <a:gd name="T58" fmla="*/ 0 w 95"/>
              <a:gd name="T59" fmla="*/ 21 h 96"/>
              <a:gd name="T60" fmla="*/ 10 w 95"/>
              <a:gd name="T61" fmla="*/ 11 h 96"/>
              <a:gd name="T62" fmla="*/ 47 w 95"/>
              <a:gd name="T63" fmla="*/ 11 h 96"/>
              <a:gd name="T64" fmla="*/ 47 w 95"/>
              <a:gd name="T65" fmla="*/ 21 h 96"/>
              <a:gd name="T66" fmla="*/ 10 w 95"/>
              <a:gd name="T67" fmla="*/ 21 h 96"/>
              <a:gd name="T68" fmla="*/ 10 w 95"/>
              <a:gd name="T69" fmla="*/ 85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95" h="96">
                <a:moveTo>
                  <a:pt x="93" y="14"/>
                </a:moveTo>
                <a:cubicBezTo>
                  <a:pt x="91" y="17"/>
                  <a:pt x="88" y="17"/>
                  <a:pt x="86" y="14"/>
                </a:cubicBezTo>
                <a:cubicBezTo>
                  <a:pt x="81" y="9"/>
                  <a:pt x="81" y="9"/>
                  <a:pt x="81" y="9"/>
                </a:cubicBezTo>
                <a:cubicBezTo>
                  <a:pt x="79" y="7"/>
                  <a:pt x="79" y="4"/>
                  <a:pt x="81" y="2"/>
                </a:cubicBezTo>
                <a:cubicBezTo>
                  <a:pt x="83" y="0"/>
                  <a:pt x="86" y="0"/>
                  <a:pt x="88" y="2"/>
                </a:cubicBezTo>
                <a:cubicBezTo>
                  <a:pt x="93" y="7"/>
                  <a:pt x="93" y="7"/>
                  <a:pt x="93" y="7"/>
                </a:cubicBezTo>
                <a:cubicBezTo>
                  <a:pt x="95" y="9"/>
                  <a:pt x="95" y="12"/>
                  <a:pt x="93" y="14"/>
                </a:cubicBezTo>
                <a:close/>
                <a:moveTo>
                  <a:pt x="51" y="57"/>
                </a:moveTo>
                <a:cubicBezTo>
                  <a:pt x="39" y="44"/>
                  <a:pt x="39" y="44"/>
                  <a:pt x="39" y="44"/>
                </a:cubicBezTo>
                <a:cubicBezTo>
                  <a:pt x="76" y="6"/>
                  <a:pt x="76" y="6"/>
                  <a:pt x="76" y="6"/>
                </a:cubicBezTo>
                <a:cubicBezTo>
                  <a:pt x="89" y="19"/>
                  <a:pt x="89" y="19"/>
                  <a:pt x="89" y="19"/>
                </a:cubicBezTo>
                <a:lnTo>
                  <a:pt x="51" y="57"/>
                </a:lnTo>
                <a:close/>
                <a:moveTo>
                  <a:pt x="35" y="64"/>
                </a:moveTo>
                <a:cubicBezTo>
                  <a:pt x="33" y="64"/>
                  <a:pt x="32" y="62"/>
                  <a:pt x="32" y="60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7"/>
                  <a:pt x="37" y="46"/>
                  <a:pt x="39" y="46"/>
                </a:cubicBezTo>
                <a:cubicBezTo>
                  <a:pt x="42" y="49"/>
                  <a:pt x="42" y="49"/>
                  <a:pt x="42" y="49"/>
                </a:cubicBezTo>
                <a:cubicBezTo>
                  <a:pt x="46" y="53"/>
                  <a:pt x="46" y="53"/>
                  <a:pt x="46" y="53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9"/>
                  <a:pt x="48" y="60"/>
                  <a:pt x="46" y="60"/>
                </a:cubicBezTo>
                <a:lnTo>
                  <a:pt x="35" y="64"/>
                </a:lnTo>
                <a:close/>
                <a:moveTo>
                  <a:pt x="10" y="85"/>
                </a:moveTo>
                <a:cubicBezTo>
                  <a:pt x="74" y="85"/>
                  <a:pt x="74" y="85"/>
                  <a:pt x="74" y="85"/>
                </a:cubicBezTo>
                <a:cubicBezTo>
                  <a:pt x="74" y="48"/>
                  <a:pt x="74" y="48"/>
                  <a:pt x="7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85"/>
                  <a:pt x="84" y="85"/>
                  <a:pt x="84" y="85"/>
                </a:cubicBezTo>
                <a:cubicBezTo>
                  <a:pt x="84" y="91"/>
                  <a:pt x="80" y="96"/>
                  <a:pt x="74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5" y="96"/>
                  <a:pt x="0" y="91"/>
                  <a:pt x="0" y="85"/>
                </a:cubicBezTo>
                <a:cubicBezTo>
                  <a:pt x="0" y="21"/>
                  <a:pt x="0" y="21"/>
                  <a:pt x="0" y="21"/>
                </a:cubicBezTo>
                <a:cubicBezTo>
                  <a:pt x="0" y="16"/>
                  <a:pt x="5" y="11"/>
                  <a:pt x="10" y="11"/>
                </a:cubicBezTo>
                <a:cubicBezTo>
                  <a:pt x="47" y="11"/>
                  <a:pt x="47" y="11"/>
                  <a:pt x="47" y="11"/>
                </a:cubicBezTo>
                <a:cubicBezTo>
                  <a:pt x="47" y="21"/>
                  <a:pt x="47" y="21"/>
                  <a:pt x="47" y="21"/>
                </a:cubicBezTo>
                <a:cubicBezTo>
                  <a:pt x="10" y="21"/>
                  <a:pt x="10" y="21"/>
                  <a:pt x="10" y="21"/>
                </a:cubicBezTo>
                <a:lnTo>
                  <a:pt x="10" y="85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b="1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pic>
        <p:nvPicPr>
          <p:cNvPr id="44" name="Picture 2" descr="C:\Users\Administrator\Desktop\lecturer-with-sc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05" y="1864794"/>
            <a:ext cx="466883" cy="46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그룹 57"/>
          <p:cNvGrpSpPr/>
          <p:nvPr/>
        </p:nvGrpSpPr>
        <p:grpSpPr>
          <a:xfrm>
            <a:off x="1187624" y="5047204"/>
            <a:ext cx="502649" cy="398020"/>
            <a:chOff x="5395910" y="3219451"/>
            <a:chExt cx="739775" cy="585787"/>
          </a:xfrm>
          <a:solidFill>
            <a:schemeClr val="bg1"/>
          </a:solidFill>
        </p:grpSpPr>
        <p:sp>
          <p:nvSpPr>
            <p:cNvPr id="59" name="Freeform 63"/>
            <p:cNvSpPr>
              <a:spLocks noEditPoints="1"/>
            </p:cNvSpPr>
            <p:nvPr/>
          </p:nvSpPr>
          <p:spPr bwMode="auto">
            <a:xfrm>
              <a:off x="5522913" y="3738563"/>
              <a:ext cx="485775" cy="66675"/>
            </a:xfrm>
            <a:custGeom>
              <a:avLst/>
              <a:gdLst>
                <a:gd name="T0" fmla="*/ 229 w 246"/>
                <a:gd name="T1" fmla="*/ 0 h 34"/>
                <a:gd name="T2" fmla="*/ 17 w 246"/>
                <a:gd name="T3" fmla="*/ 0 h 34"/>
                <a:gd name="T4" fmla="*/ 0 w 246"/>
                <a:gd name="T5" fmla="*/ 17 h 34"/>
                <a:gd name="T6" fmla="*/ 17 w 246"/>
                <a:gd name="T7" fmla="*/ 34 h 34"/>
                <a:gd name="T8" fmla="*/ 229 w 246"/>
                <a:gd name="T9" fmla="*/ 34 h 34"/>
                <a:gd name="T10" fmla="*/ 246 w 246"/>
                <a:gd name="T11" fmla="*/ 17 h 34"/>
                <a:gd name="T12" fmla="*/ 229 w 246"/>
                <a:gd name="T13" fmla="*/ 0 h 34"/>
                <a:gd name="T14" fmla="*/ 229 w 246"/>
                <a:gd name="T15" fmla="*/ 0 h 34"/>
                <a:gd name="T16" fmla="*/ 229 w 246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4">
                  <a:moveTo>
                    <a:pt x="229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38" y="34"/>
                    <a:pt x="246" y="27"/>
                    <a:pt x="246" y="17"/>
                  </a:cubicBezTo>
                  <a:cubicBezTo>
                    <a:pt x="246" y="8"/>
                    <a:pt x="238" y="0"/>
                    <a:pt x="229" y="0"/>
                  </a:cubicBezTo>
                  <a:close/>
                  <a:moveTo>
                    <a:pt x="229" y="0"/>
                  </a:moveTo>
                  <a:cubicBezTo>
                    <a:pt x="229" y="0"/>
                    <a:pt x="229" y="0"/>
                    <a:pt x="2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Freeform 64"/>
            <p:cNvSpPr>
              <a:spLocks noEditPoints="1"/>
            </p:cNvSpPr>
            <p:nvPr/>
          </p:nvSpPr>
          <p:spPr bwMode="auto">
            <a:xfrm>
              <a:off x="5514975" y="3462338"/>
              <a:ext cx="49213" cy="133350"/>
            </a:xfrm>
            <a:custGeom>
              <a:avLst/>
              <a:gdLst>
                <a:gd name="T0" fmla="*/ 0 w 25"/>
                <a:gd name="T1" fmla="*/ 13 h 68"/>
                <a:gd name="T2" fmla="*/ 0 w 25"/>
                <a:gd name="T3" fmla="*/ 55 h 68"/>
                <a:gd name="T4" fmla="*/ 12 w 25"/>
                <a:gd name="T5" fmla="*/ 68 h 68"/>
                <a:gd name="T6" fmla="*/ 25 w 25"/>
                <a:gd name="T7" fmla="*/ 55 h 68"/>
                <a:gd name="T8" fmla="*/ 25 w 25"/>
                <a:gd name="T9" fmla="*/ 13 h 68"/>
                <a:gd name="T10" fmla="*/ 12 w 25"/>
                <a:gd name="T11" fmla="*/ 0 h 68"/>
                <a:gd name="T12" fmla="*/ 0 w 25"/>
                <a:gd name="T13" fmla="*/ 13 h 68"/>
                <a:gd name="T14" fmla="*/ 0 w 25"/>
                <a:gd name="T15" fmla="*/ 13 h 68"/>
                <a:gd name="T16" fmla="*/ 0 w 25"/>
                <a:gd name="T17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8">
                  <a:moveTo>
                    <a:pt x="0" y="13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0" y="62"/>
                    <a:pt x="5" y="68"/>
                    <a:pt x="12" y="68"/>
                  </a:cubicBezTo>
                  <a:cubicBezTo>
                    <a:pt x="20" y="68"/>
                    <a:pt x="25" y="62"/>
                    <a:pt x="25" y="5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20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Freeform 65"/>
            <p:cNvSpPr>
              <a:spLocks noEditPoints="1"/>
            </p:cNvSpPr>
            <p:nvPr/>
          </p:nvSpPr>
          <p:spPr bwMode="auto">
            <a:xfrm>
              <a:off x="5597525" y="3427413"/>
              <a:ext cx="52388" cy="168275"/>
            </a:xfrm>
            <a:custGeom>
              <a:avLst/>
              <a:gdLst>
                <a:gd name="T0" fmla="*/ 0 w 26"/>
                <a:gd name="T1" fmla="*/ 13 h 85"/>
                <a:gd name="T2" fmla="*/ 0 w 26"/>
                <a:gd name="T3" fmla="*/ 72 h 85"/>
                <a:gd name="T4" fmla="*/ 13 w 26"/>
                <a:gd name="T5" fmla="*/ 85 h 85"/>
                <a:gd name="T6" fmla="*/ 26 w 26"/>
                <a:gd name="T7" fmla="*/ 72 h 85"/>
                <a:gd name="T8" fmla="*/ 26 w 26"/>
                <a:gd name="T9" fmla="*/ 13 h 85"/>
                <a:gd name="T10" fmla="*/ 13 w 26"/>
                <a:gd name="T11" fmla="*/ 0 h 85"/>
                <a:gd name="T12" fmla="*/ 0 w 26"/>
                <a:gd name="T13" fmla="*/ 13 h 85"/>
                <a:gd name="T14" fmla="*/ 0 w 26"/>
                <a:gd name="T15" fmla="*/ 13 h 85"/>
                <a:gd name="T16" fmla="*/ 0 w 26"/>
                <a:gd name="T17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85">
                  <a:moveTo>
                    <a:pt x="0" y="13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0" y="79"/>
                    <a:pt x="6" y="85"/>
                    <a:pt x="13" y="85"/>
                  </a:cubicBezTo>
                  <a:cubicBezTo>
                    <a:pt x="20" y="85"/>
                    <a:pt x="26" y="79"/>
                    <a:pt x="26" y="72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Freeform 66"/>
            <p:cNvSpPr>
              <a:spLocks noEditPoints="1"/>
            </p:cNvSpPr>
            <p:nvPr/>
          </p:nvSpPr>
          <p:spPr bwMode="auto">
            <a:xfrm>
              <a:off x="5683250" y="3394076"/>
              <a:ext cx="49213" cy="201613"/>
            </a:xfrm>
            <a:custGeom>
              <a:avLst/>
              <a:gdLst>
                <a:gd name="T0" fmla="*/ 0 w 25"/>
                <a:gd name="T1" fmla="*/ 13 h 102"/>
                <a:gd name="T2" fmla="*/ 0 w 25"/>
                <a:gd name="T3" fmla="*/ 89 h 102"/>
                <a:gd name="T4" fmla="*/ 12 w 25"/>
                <a:gd name="T5" fmla="*/ 102 h 102"/>
                <a:gd name="T6" fmla="*/ 25 w 25"/>
                <a:gd name="T7" fmla="*/ 89 h 102"/>
                <a:gd name="T8" fmla="*/ 25 w 25"/>
                <a:gd name="T9" fmla="*/ 13 h 102"/>
                <a:gd name="T10" fmla="*/ 12 w 25"/>
                <a:gd name="T11" fmla="*/ 0 h 102"/>
                <a:gd name="T12" fmla="*/ 0 w 25"/>
                <a:gd name="T13" fmla="*/ 13 h 102"/>
                <a:gd name="T14" fmla="*/ 0 w 25"/>
                <a:gd name="T15" fmla="*/ 13 h 102"/>
                <a:gd name="T16" fmla="*/ 0 w 25"/>
                <a:gd name="T17" fmla="*/ 1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2">
                  <a:moveTo>
                    <a:pt x="0" y="13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0" y="96"/>
                    <a:pt x="5" y="102"/>
                    <a:pt x="12" y="102"/>
                  </a:cubicBezTo>
                  <a:cubicBezTo>
                    <a:pt x="19" y="102"/>
                    <a:pt x="25" y="96"/>
                    <a:pt x="25" y="8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lose/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Freeform 67"/>
            <p:cNvSpPr>
              <a:spLocks noEditPoints="1"/>
            </p:cNvSpPr>
            <p:nvPr/>
          </p:nvSpPr>
          <p:spPr bwMode="auto">
            <a:xfrm>
              <a:off x="5395910" y="3219451"/>
              <a:ext cx="739775" cy="485776"/>
            </a:xfrm>
            <a:custGeom>
              <a:avLst/>
              <a:gdLst>
                <a:gd name="T0" fmla="*/ 357 w 374"/>
                <a:gd name="T1" fmla="*/ 0 h 246"/>
                <a:gd name="T2" fmla="*/ 17 w 374"/>
                <a:gd name="T3" fmla="*/ 0 h 246"/>
                <a:gd name="T4" fmla="*/ 0 w 374"/>
                <a:gd name="T5" fmla="*/ 17 h 246"/>
                <a:gd name="T6" fmla="*/ 0 w 374"/>
                <a:gd name="T7" fmla="*/ 229 h 246"/>
                <a:gd name="T8" fmla="*/ 17 w 374"/>
                <a:gd name="T9" fmla="*/ 246 h 246"/>
                <a:gd name="T10" fmla="*/ 341 w 374"/>
                <a:gd name="T11" fmla="*/ 246 h 246"/>
                <a:gd name="T12" fmla="*/ 340 w 374"/>
                <a:gd name="T13" fmla="*/ 245 h 246"/>
                <a:gd name="T14" fmla="*/ 316 w 374"/>
                <a:gd name="T15" fmla="*/ 222 h 246"/>
                <a:gd name="T16" fmla="*/ 272 w 374"/>
                <a:gd name="T17" fmla="*/ 233 h 246"/>
                <a:gd name="T18" fmla="*/ 214 w 374"/>
                <a:gd name="T19" fmla="*/ 212 h 246"/>
                <a:gd name="T20" fmla="*/ 34 w 374"/>
                <a:gd name="T21" fmla="*/ 212 h 246"/>
                <a:gd name="T22" fmla="*/ 34 w 374"/>
                <a:gd name="T23" fmla="*/ 34 h 246"/>
                <a:gd name="T24" fmla="*/ 340 w 374"/>
                <a:gd name="T25" fmla="*/ 34 h 246"/>
                <a:gd name="T26" fmla="*/ 340 w 374"/>
                <a:gd name="T27" fmla="*/ 82 h 246"/>
                <a:gd name="T28" fmla="*/ 363 w 374"/>
                <a:gd name="T29" fmla="*/ 142 h 246"/>
                <a:gd name="T30" fmla="*/ 351 w 374"/>
                <a:gd name="T31" fmla="*/ 187 h 246"/>
                <a:gd name="T32" fmla="*/ 374 w 374"/>
                <a:gd name="T33" fmla="*/ 210 h 246"/>
                <a:gd name="T34" fmla="*/ 374 w 374"/>
                <a:gd name="T35" fmla="*/ 17 h 246"/>
                <a:gd name="T36" fmla="*/ 357 w 374"/>
                <a:gd name="T37" fmla="*/ 0 h 246"/>
                <a:gd name="T38" fmla="*/ 357 w 374"/>
                <a:gd name="T39" fmla="*/ 0 h 246"/>
                <a:gd name="T40" fmla="*/ 357 w 374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4" h="246">
                  <a:moveTo>
                    <a:pt x="35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39"/>
                    <a:pt x="8" y="246"/>
                    <a:pt x="17" y="246"/>
                  </a:cubicBezTo>
                  <a:cubicBezTo>
                    <a:pt x="341" y="246"/>
                    <a:pt x="341" y="246"/>
                    <a:pt x="341" y="246"/>
                  </a:cubicBezTo>
                  <a:cubicBezTo>
                    <a:pt x="341" y="246"/>
                    <a:pt x="340" y="246"/>
                    <a:pt x="340" y="245"/>
                  </a:cubicBezTo>
                  <a:cubicBezTo>
                    <a:pt x="316" y="222"/>
                    <a:pt x="316" y="222"/>
                    <a:pt x="316" y="222"/>
                  </a:cubicBezTo>
                  <a:cubicBezTo>
                    <a:pt x="303" y="229"/>
                    <a:pt x="287" y="233"/>
                    <a:pt x="272" y="233"/>
                  </a:cubicBezTo>
                  <a:cubicBezTo>
                    <a:pt x="250" y="233"/>
                    <a:pt x="230" y="226"/>
                    <a:pt x="214" y="212"/>
                  </a:cubicBezTo>
                  <a:cubicBezTo>
                    <a:pt x="34" y="212"/>
                    <a:pt x="34" y="212"/>
                    <a:pt x="34" y="212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0" y="34"/>
                    <a:pt x="340" y="34"/>
                    <a:pt x="340" y="34"/>
                  </a:cubicBezTo>
                  <a:cubicBezTo>
                    <a:pt x="340" y="82"/>
                    <a:pt x="340" y="82"/>
                    <a:pt x="340" y="82"/>
                  </a:cubicBezTo>
                  <a:cubicBezTo>
                    <a:pt x="354" y="99"/>
                    <a:pt x="363" y="120"/>
                    <a:pt x="363" y="142"/>
                  </a:cubicBezTo>
                  <a:cubicBezTo>
                    <a:pt x="363" y="158"/>
                    <a:pt x="359" y="173"/>
                    <a:pt x="351" y="187"/>
                  </a:cubicBezTo>
                  <a:cubicBezTo>
                    <a:pt x="374" y="210"/>
                    <a:pt x="374" y="210"/>
                    <a:pt x="374" y="210"/>
                  </a:cubicBezTo>
                  <a:cubicBezTo>
                    <a:pt x="374" y="17"/>
                    <a:pt x="374" y="17"/>
                    <a:pt x="374" y="17"/>
                  </a:cubicBezTo>
                  <a:cubicBezTo>
                    <a:pt x="374" y="8"/>
                    <a:pt x="366" y="0"/>
                    <a:pt x="357" y="0"/>
                  </a:cubicBezTo>
                  <a:close/>
                  <a:moveTo>
                    <a:pt x="357" y="0"/>
                  </a:moveTo>
                  <a:cubicBezTo>
                    <a:pt x="357" y="0"/>
                    <a:pt x="357" y="0"/>
                    <a:pt x="3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Freeform 68"/>
            <p:cNvSpPr>
              <a:spLocks noEditPoints="1"/>
            </p:cNvSpPr>
            <p:nvPr/>
          </p:nvSpPr>
          <p:spPr bwMode="auto">
            <a:xfrm>
              <a:off x="5784850" y="3352801"/>
              <a:ext cx="331788" cy="330200"/>
            </a:xfrm>
            <a:custGeom>
              <a:avLst/>
              <a:gdLst>
                <a:gd name="T0" fmla="*/ 140 w 168"/>
                <a:gd name="T1" fmla="*/ 129 h 167"/>
                <a:gd name="T2" fmla="*/ 134 w 168"/>
                <a:gd name="T3" fmla="*/ 127 h 167"/>
                <a:gd name="T4" fmla="*/ 130 w 168"/>
                <a:gd name="T5" fmla="*/ 123 h 167"/>
                <a:gd name="T6" fmla="*/ 149 w 168"/>
                <a:gd name="T7" fmla="*/ 74 h 167"/>
                <a:gd name="T8" fmla="*/ 127 w 168"/>
                <a:gd name="T9" fmla="*/ 22 h 167"/>
                <a:gd name="T10" fmla="*/ 75 w 168"/>
                <a:gd name="T11" fmla="*/ 0 h 167"/>
                <a:gd name="T12" fmla="*/ 22 w 168"/>
                <a:gd name="T13" fmla="*/ 22 h 167"/>
                <a:gd name="T14" fmla="*/ 0 w 168"/>
                <a:gd name="T15" fmla="*/ 74 h 167"/>
                <a:gd name="T16" fmla="*/ 22 w 168"/>
                <a:gd name="T17" fmla="*/ 127 h 167"/>
                <a:gd name="T18" fmla="*/ 75 w 168"/>
                <a:gd name="T19" fmla="*/ 148 h 167"/>
                <a:gd name="T20" fmla="*/ 123 w 168"/>
                <a:gd name="T21" fmla="*/ 130 h 167"/>
                <a:gd name="T22" fmla="*/ 127 w 168"/>
                <a:gd name="T23" fmla="*/ 133 h 167"/>
                <a:gd name="T24" fmla="*/ 129 w 168"/>
                <a:gd name="T25" fmla="*/ 140 h 167"/>
                <a:gd name="T26" fmla="*/ 155 w 168"/>
                <a:gd name="T27" fmla="*/ 165 h 167"/>
                <a:gd name="T28" fmla="*/ 160 w 168"/>
                <a:gd name="T29" fmla="*/ 167 h 167"/>
                <a:gd name="T30" fmla="*/ 165 w 168"/>
                <a:gd name="T31" fmla="*/ 165 h 167"/>
                <a:gd name="T32" fmla="*/ 165 w 168"/>
                <a:gd name="T33" fmla="*/ 154 h 167"/>
                <a:gd name="T34" fmla="*/ 140 w 168"/>
                <a:gd name="T35" fmla="*/ 129 h 167"/>
                <a:gd name="T36" fmla="*/ 116 w 168"/>
                <a:gd name="T37" fmla="*/ 116 h 167"/>
                <a:gd name="T38" fmla="*/ 75 w 168"/>
                <a:gd name="T39" fmla="*/ 133 h 167"/>
                <a:gd name="T40" fmla="*/ 33 w 168"/>
                <a:gd name="T41" fmla="*/ 116 h 167"/>
                <a:gd name="T42" fmla="*/ 16 w 168"/>
                <a:gd name="T43" fmla="*/ 74 h 167"/>
                <a:gd name="T44" fmla="*/ 33 w 168"/>
                <a:gd name="T45" fmla="*/ 33 h 167"/>
                <a:gd name="T46" fmla="*/ 75 w 168"/>
                <a:gd name="T47" fmla="*/ 15 h 167"/>
                <a:gd name="T48" fmla="*/ 116 w 168"/>
                <a:gd name="T49" fmla="*/ 33 h 167"/>
                <a:gd name="T50" fmla="*/ 133 w 168"/>
                <a:gd name="T51" fmla="*/ 74 h 167"/>
                <a:gd name="T52" fmla="*/ 116 w 168"/>
                <a:gd name="T53" fmla="*/ 116 h 167"/>
                <a:gd name="T54" fmla="*/ 116 w 168"/>
                <a:gd name="T55" fmla="*/ 116 h 167"/>
                <a:gd name="T56" fmla="*/ 116 w 168"/>
                <a:gd name="T57" fmla="*/ 11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8" h="167">
                  <a:moveTo>
                    <a:pt x="140" y="129"/>
                  </a:moveTo>
                  <a:cubicBezTo>
                    <a:pt x="138" y="127"/>
                    <a:pt x="136" y="126"/>
                    <a:pt x="134" y="127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42" y="110"/>
                    <a:pt x="149" y="92"/>
                    <a:pt x="149" y="74"/>
                  </a:cubicBezTo>
                  <a:cubicBezTo>
                    <a:pt x="149" y="54"/>
                    <a:pt x="141" y="36"/>
                    <a:pt x="127" y="22"/>
                  </a:cubicBezTo>
                  <a:cubicBezTo>
                    <a:pt x="113" y="8"/>
                    <a:pt x="94" y="0"/>
                    <a:pt x="75" y="0"/>
                  </a:cubicBezTo>
                  <a:cubicBezTo>
                    <a:pt x="55" y="0"/>
                    <a:pt x="36" y="8"/>
                    <a:pt x="22" y="22"/>
                  </a:cubicBezTo>
                  <a:cubicBezTo>
                    <a:pt x="8" y="36"/>
                    <a:pt x="0" y="54"/>
                    <a:pt x="0" y="74"/>
                  </a:cubicBezTo>
                  <a:cubicBezTo>
                    <a:pt x="0" y="94"/>
                    <a:pt x="8" y="113"/>
                    <a:pt x="22" y="127"/>
                  </a:cubicBezTo>
                  <a:cubicBezTo>
                    <a:pt x="36" y="141"/>
                    <a:pt x="55" y="148"/>
                    <a:pt x="75" y="148"/>
                  </a:cubicBezTo>
                  <a:cubicBezTo>
                    <a:pt x="93" y="148"/>
                    <a:pt x="110" y="142"/>
                    <a:pt x="123" y="130"/>
                  </a:cubicBezTo>
                  <a:cubicBezTo>
                    <a:pt x="127" y="133"/>
                    <a:pt x="127" y="133"/>
                    <a:pt x="127" y="133"/>
                  </a:cubicBezTo>
                  <a:cubicBezTo>
                    <a:pt x="127" y="136"/>
                    <a:pt x="127" y="138"/>
                    <a:pt x="129" y="140"/>
                  </a:cubicBezTo>
                  <a:cubicBezTo>
                    <a:pt x="155" y="165"/>
                    <a:pt x="155" y="165"/>
                    <a:pt x="155" y="165"/>
                  </a:cubicBezTo>
                  <a:cubicBezTo>
                    <a:pt x="156" y="167"/>
                    <a:pt x="158" y="167"/>
                    <a:pt x="160" y="167"/>
                  </a:cubicBezTo>
                  <a:cubicBezTo>
                    <a:pt x="162" y="167"/>
                    <a:pt x="164" y="167"/>
                    <a:pt x="165" y="165"/>
                  </a:cubicBezTo>
                  <a:cubicBezTo>
                    <a:pt x="168" y="162"/>
                    <a:pt x="168" y="157"/>
                    <a:pt x="165" y="154"/>
                  </a:cubicBezTo>
                  <a:lnTo>
                    <a:pt x="140" y="129"/>
                  </a:lnTo>
                  <a:close/>
                  <a:moveTo>
                    <a:pt x="116" y="116"/>
                  </a:moveTo>
                  <a:cubicBezTo>
                    <a:pt x="105" y="127"/>
                    <a:pt x="90" y="133"/>
                    <a:pt x="75" y="133"/>
                  </a:cubicBezTo>
                  <a:cubicBezTo>
                    <a:pt x="59" y="133"/>
                    <a:pt x="44" y="127"/>
                    <a:pt x="33" y="116"/>
                  </a:cubicBezTo>
                  <a:cubicBezTo>
                    <a:pt x="22" y="105"/>
                    <a:pt x="16" y="90"/>
                    <a:pt x="16" y="74"/>
                  </a:cubicBezTo>
                  <a:cubicBezTo>
                    <a:pt x="16" y="59"/>
                    <a:pt x="22" y="44"/>
                    <a:pt x="33" y="33"/>
                  </a:cubicBezTo>
                  <a:cubicBezTo>
                    <a:pt x="44" y="22"/>
                    <a:pt x="59" y="15"/>
                    <a:pt x="75" y="15"/>
                  </a:cubicBezTo>
                  <a:cubicBezTo>
                    <a:pt x="90" y="15"/>
                    <a:pt x="105" y="22"/>
                    <a:pt x="116" y="33"/>
                  </a:cubicBezTo>
                  <a:cubicBezTo>
                    <a:pt x="127" y="44"/>
                    <a:pt x="133" y="59"/>
                    <a:pt x="133" y="74"/>
                  </a:cubicBezTo>
                  <a:cubicBezTo>
                    <a:pt x="133" y="90"/>
                    <a:pt x="127" y="105"/>
                    <a:pt x="116" y="116"/>
                  </a:cubicBezTo>
                  <a:close/>
                  <a:moveTo>
                    <a:pt x="116" y="116"/>
                  </a:moveTo>
                  <a:cubicBezTo>
                    <a:pt x="116" y="116"/>
                    <a:pt x="116" y="116"/>
                    <a:pt x="116" y="1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52" name="TextBox 25"/>
          <p:cNvSpPr txBox="1"/>
          <p:nvPr/>
        </p:nvSpPr>
        <p:spPr>
          <a:xfrm>
            <a:off x="2631377" y="3563518"/>
            <a:ext cx="706235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fontAlgn="base">
              <a:defRPr spc="-60">
                <a:solidFill>
                  <a:srgbClr val="0F4587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</a:defRPr>
            </a:lvl1pPr>
          </a:lstStyle>
          <a:p>
            <a:pPr>
              <a:lnSpc>
                <a:spcPct val="200000"/>
              </a:lnSpc>
              <a:spcBef>
                <a:spcPts val="300"/>
              </a:spcBef>
            </a:pP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통계 분석 지표</a:t>
            </a:r>
            <a:r>
              <a:rPr lang="en-US" altLang="ko-KR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(Parameter)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도출</a:t>
            </a:r>
            <a:endParaRPr lang="en-US" altLang="ko-KR" sz="1500" b="1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53" name="TextBox 25"/>
          <p:cNvSpPr txBox="1"/>
          <p:nvPr/>
        </p:nvSpPr>
        <p:spPr>
          <a:xfrm>
            <a:off x="2628532" y="5033952"/>
            <a:ext cx="706235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fontAlgn="base">
              <a:defRPr spc="-60">
                <a:solidFill>
                  <a:srgbClr val="0F4587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</a:defRPr>
            </a:lvl1pPr>
          </a:lstStyle>
          <a:p>
            <a:pPr>
              <a:lnSpc>
                <a:spcPct val="200000"/>
              </a:lnSpc>
              <a:spcBef>
                <a:spcPts val="300"/>
              </a:spcBef>
            </a:pP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인포그래픽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을 활용한 </a:t>
            </a:r>
            <a:r>
              <a:rPr lang="en-US" altLang="ko-KR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‘</a:t>
            </a:r>
            <a:r>
              <a:rPr lang="en-US" altLang="ko-KR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HACCP 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통계연보</a:t>
            </a:r>
            <a:r>
              <a:rPr lang="en-US" altLang="ko-KR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’</a:t>
            </a:r>
            <a:r>
              <a:rPr lang="ko-KR" altLang="en-US" sz="1500" b="1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발간</a:t>
            </a:r>
            <a:endParaRPr lang="en-US" altLang="ko-KR" sz="1500" b="1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54" name="그룹 53"/>
          <p:cNvGrpSpPr/>
          <p:nvPr/>
        </p:nvGrpSpPr>
        <p:grpSpPr>
          <a:xfrm>
            <a:off x="3679" y="0"/>
            <a:ext cx="8006775" cy="717640"/>
            <a:chOff x="3679" y="0"/>
            <a:chExt cx="9505700" cy="717640"/>
          </a:xfrm>
        </p:grpSpPr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79" y="0"/>
              <a:ext cx="9277193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32687" y="74768"/>
              <a:ext cx="87766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 </a:t>
              </a:r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통계연보</a:t>
              </a:r>
              <a:r>
                <a:rPr lang="en-US" altLang="ko-KR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(Annual Report)</a:t>
              </a:r>
            </a:p>
          </p:txBody>
        </p:sp>
      </p:grp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56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3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양쪽 모서리가 둥근 사각형 43"/>
          <p:cNvSpPr/>
          <p:nvPr/>
        </p:nvSpPr>
        <p:spPr>
          <a:xfrm flipV="1">
            <a:off x="232996" y="908720"/>
            <a:ext cx="4182172" cy="4726575"/>
          </a:xfrm>
          <a:prstGeom prst="round2SameRect">
            <a:avLst>
              <a:gd name="adj1" fmla="val 2651"/>
              <a:gd name="adj2" fmla="val 0"/>
            </a:avLst>
          </a:prstGeom>
          <a:solidFill>
            <a:schemeClr val="bg1"/>
          </a:solidFill>
          <a:ln w="19050">
            <a:solidFill>
              <a:srgbClr val="0594FF"/>
            </a:solidFill>
            <a:miter lim="800000"/>
          </a:ln>
          <a:effectLst>
            <a:outerShdw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spc="-15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232996" y="908723"/>
            <a:ext cx="4182172" cy="396000"/>
          </a:xfrm>
          <a:prstGeom prst="rect">
            <a:avLst/>
          </a:prstGeom>
          <a:solidFill>
            <a:srgbClr val="059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80862" y="968223"/>
            <a:ext cx="138499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  <a:scene3d>
              <a:camera prst="orthographicFront"/>
              <a:lightRig rig="threePt" dir="t"/>
            </a:scene3d>
            <a:sp3d extrusionH="6350"/>
          </a:bodyPr>
          <a:lstStyle>
            <a:defPPr>
              <a:defRPr lang="ko-KR"/>
            </a:defPPr>
            <a:lvl1pPr algn="ctr" fontAlgn="base">
              <a:lnSpc>
                <a:spcPct val="100000"/>
              </a:lnSpc>
              <a:defRPr sz="1900" spc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ko-KR" altLang="en-US" sz="1800" b="1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현황 및 필요성</a:t>
            </a:r>
            <a:endParaRPr lang="ko-KR" altLang="en-US" sz="1800" b="1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47" name="그룹 46"/>
          <p:cNvGrpSpPr/>
          <p:nvPr/>
        </p:nvGrpSpPr>
        <p:grpSpPr>
          <a:xfrm>
            <a:off x="372882" y="2610960"/>
            <a:ext cx="3902400" cy="295200"/>
            <a:chOff x="4845600" y="1513912"/>
            <a:chExt cx="3902400" cy="295200"/>
          </a:xfrm>
        </p:grpSpPr>
        <p:sp>
          <p:nvSpPr>
            <p:cNvPr id="48" name="오각형 10"/>
            <p:cNvSpPr/>
            <p:nvPr/>
          </p:nvSpPr>
          <p:spPr>
            <a:xfrm>
              <a:off x="4845600" y="1513912"/>
              <a:ext cx="3175952" cy="295200"/>
            </a:xfrm>
            <a:custGeom>
              <a:avLst/>
              <a:gdLst/>
              <a:ahLst/>
              <a:cxnLst/>
              <a:rect l="l" t="t" r="r" b="b"/>
              <a:pathLst>
                <a:path w="2952000" h="295200">
                  <a:moveTo>
                    <a:pt x="0" y="0"/>
                  </a:moveTo>
                  <a:lnTo>
                    <a:pt x="2656800" y="0"/>
                  </a:lnTo>
                  <a:lnTo>
                    <a:pt x="2952000" y="295200"/>
                  </a:lnTo>
                  <a:lnTo>
                    <a:pt x="0" y="29520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000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cxnSp>
          <p:nvCxnSpPr>
            <p:cNvPr id="49" name="직선 연결선 48"/>
            <p:cNvCxnSpPr/>
            <p:nvPr/>
          </p:nvCxnSpPr>
          <p:spPr>
            <a:xfrm>
              <a:off x="4845600" y="1809112"/>
              <a:ext cx="3902400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25"/>
          <p:cNvSpPr txBox="1"/>
          <p:nvPr/>
        </p:nvSpPr>
        <p:spPr>
          <a:xfrm>
            <a:off x="472957" y="2650838"/>
            <a:ext cx="275075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fontAlgn="base">
              <a:defRPr spc="-60">
                <a:solidFill>
                  <a:srgbClr val="0F4587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</a:defRPr>
            </a:lvl1pPr>
          </a:lstStyle>
          <a:p>
            <a:r>
              <a:rPr lang="ko-KR" altLang="en-US" sz="1600" b="1" spc="-150" dirty="0" smtClean="0">
                <a:ln>
                  <a:solidFill>
                    <a:srgbClr val="003668">
                      <a:alpha val="0"/>
                    </a:srgbClr>
                  </a:solidFill>
                </a:ln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심각성 기준에 대한 추</a:t>
            </a:r>
            <a:r>
              <a:rPr lang="ko-KR" altLang="en-US" sz="1600" b="1" spc="-150" dirty="0">
                <a:ln>
                  <a:solidFill>
                    <a:srgbClr val="003668">
                      <a:alpha val="0"/>
                    </a:srgbClr>
                  </a:solidFill>
                </a:ln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가</a:t>
            </a:r>
            <a:r>
              <a:rPr lang="ko-KR" altLang="en-US" sz="1600" b="1" spc="-150" dirty="0" smtClean="0">
                <a:ln>
                  <a:solidFill>
                    <a:srgbClr val="003668">
                      <a:alpha val="0"/>
                    </a:srgbClr>
                  </a:solidFill>
                </a:ln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검토 필요</a:t>
            </a:r>
            <a:endParaRPr lang="en-US" altLang="ko-KR" sz="1600" b="1" spc="-150" dirty="0">
              <a:ln>
                <a:solidFill>
                  <a:srgbClr val="003668">
                    <a:alpha val="0"/>
                  </a:srgbClr>
                </a:solidFill>
              </a:ln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51" name="그룹 50"/>
          <p:cNvGrpSpPr/>
          <p:nvPr/>
        </p:nvGrpSpPr>
        <p:grpSpPr>
          <a:xfrm>
            <a:off x="372882" y="3596713"/>
            <a:ext cx="4042286" cy="1654846"/>
            <a:chOff x="4852048" y="3552549"/>
            <a:chExt cx="4042286" cy="1654846"/>
          </a:xfrm>
        </p:grpSpPr>
        <p:grpSp>
          <p:nvGrpSpPr>
            <p:cNvPr id="52" name="그룹 51"/>
            <p:cNvGrpSpPr/>
            <p:nvPr/>
          </p:nvGrpSpPr>
          <p:grpSpPr>
            <a:xfrm>
              <a:off x="4852048" y="3552549"/>
              <a:ext cx="3902400" cy="295200"/>
              <a:chOff x="4852048" y="3473349"/>
              <a:chExt cx="3902400" cy="295200"/>
            </a:xfrm>
          </p:grpSpPr>
          <p:grpSp>
            <p:nvGrpSpPr>
              <p:cNvPr id="54" name="그룹 53"/>
              <p:cNvGrpSpPr/>
              <p:nvPr/>
            </p:nvGrpSpPr>
            <p:grpSpPr>
              <a:xfrm>
                <a:off x="4852048" y="3473349"/>
                <a:ext cx="3902400" cy="295200"/>
                <a:chOff x="4845600" y="1513912"/>
                <a:chExt cx="3902400" cy="295200"/>
              </a:xfrm>
            </p:grpSpPr>
            <p:sp>
              <p:nvSpPr>
                <p:cNvPr id="56" name="오각형 10"/>
                <p:cNvSpPr/>
                <p:nvPr/>
              </p:nvSpPr>
              <p:spPr>
                <a:xfrm>
                  <a:off x="4845600" y="1513912"/>
                  <a:ext cx="3175952" cy="29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2000" h="295200">
                      <a:moveTo>
                        <a:pt x="0" y="0"/>
                      </a:moveTo>
                      <a:lnTo>
                        <a:pt x="2656800" y="0"/>
                      </a:lnTo>
                      <a:lnTo>
                        <a:pt x="2952000" y="295200"/>
                      </a:lnTo>
                      <a:lnTo>
                        <a:pt x="0" y="29520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000" spc="-150">
                    <a:latin typeface="HY중고딕" panose="02030600000101010101" pitchFamily="18" charset="-127"/>
                    <a:ea typeface="HY중고딕" panose="02030600000101010101" pitchFamily="18" charset="-127"/>
                  </a:endParaRPr>
                </a:p>
              </p:txBody>
            </p:sp>
            <p:cxnSp>
              <p:nvCxnSpPr>
                <p:cNvPr id="57" name="직선 연결선 56"/>
                <p:cNvCxnSpPr/>
                <p:nvPr/>
              </p:nvCxnSpPr>
              <p:spPr>
                <a:xfrm>
                  <a:off x="4845600" y="1809112"/>
                  <a:ext cx="3902400" cy="0"/>
                </a:xfrm>
                <a:prstGeom prst="line">
                  <a:avLst/>
                </a:prstGeom>
                <a:ln w="127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5" name="TextBox 25"/>
              <p:cNvSpPr txBox="1"/>
              <p:nvPr/>
            </p:nvSpPr>
            <p:spPr>
              <a:xfrm>
                <a:off x="4952123" y="3513227"/>
                <a:ext cx="270266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fontAlgn="base">
                  <a:defRPr spc="-60">
                    <a:solidFill>
                      <a:srgbClr val="0F4587"/>
                    </a:solidFill>
                    <a:latin typeface="-웹윤고딕130" panose="02030504000101010101" pitchFamily="18" charset="-127"/>
                    <a:ea typeface="-웹윤고딕130" panose="02030504000101010101" pitchFamily="18" charset="-127"/>
                  </a:defRPr>
                </a:lvl1pPr>
              </a:lstStyle>
              <a:p>
                <a:r>
                  <a:rPr lang="ko-KR" altLang="en-US" sz="1600" b="1" spc="-150" dirty="0" err="1" smtClean="0">
                    <a:ln>
                      <a:solidFill>
                        <a:srgbClr val="003668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HY중고딕" panose="02030600000101010101" pitchFamily="18" charset="-127"/>
                    <a:ea typeface="HY중고딕" panose="02030600000101010101" pitchFamily="18" charset="-127"/>
                  </a:rPr>
                  <a:t>중요관리점</a:t>
                </a:r>
                <a:r>
                  <a:rPr lang="ko-KR" altLang="en-US" sz="1600" b="1" spc="-150" dirty="0" smtClean="0">
                    <a:ln>
                      <a:solidFill>
                        <a:srgbClr val="003668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HY중고딕" panose="02030600000101010101" pitchFamily="18" charset="-127"/>
                    <a:ea typeface="HY중고딕" panose="02030600000101010101" pitchFamily="18" charset="-127"/>
                  </a:rPr>
                  <a:t> 결정도의 제한된 개발</a:t>
                </a:r>
                <a:endParaRPr lang="en-US" altLang="ko-KR" sz="1600" b="1" spc="-150" dirty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005191" y="3960900"/>
              <a:ext cx="3889143" cy="12464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fontAlgn="base">
                <a:defRPr>
                  <a:solidFill>
                    <a:schemeClr val="bg1"/>
                  </a:solidFill>
                  <a:latin typeface="서울남산체 B" panose="02020603020101020101" pitchFamily="18" charset="-127"/>
                  <a:ea typeface="서울남산체 B" panose="02020603020101020101" pitchFamily="18" charset="-127"/>
                </a:defRPr>
              </a:lvl1pPr>
            </a:lstStyle>
            <a:p>
              <a:pPr marL="136525" indent="-136525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ko-KR" altLang="en-US" sz="14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다양한 식품 제조 환경을 반영한 </a:t>
              </a:r>
              <a:r>
                <a:rPr lang="ko-KR" altLang="en-US" sz="1400" spc="-15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중요관리점</a:t>
              </a:r>
              <a:r>
                <a:rPr lang="ko-KR" altLang="en-US" sz="14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              결정도 부족</a:t>
              </a:r>
              <a:endPara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 marL="171450" indent="-171450">
                <a:spcBef>
                  <a:spcPts val="300"/>
                </a:spcBef>
                <a:buFont typeface="KoPub돋움체 Medium" panose="02020603020101020101" pitchFamily="18" charset="-127"/>
                <a:buChar char="-"/>
              </a:pPr>
              <a:r>
                <a:rPr lang="en-US" altLang="ko-KR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Codex </a:t>
              </a:r>
              <a:r>
                <a:rPr lang="ko-KR" altLang="en-US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식품 위생 기본서</a:t>
              </a:r>
              <a:r>
                <a:rPr lang="en-US" altLang="ko-KR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(4</a:t>
              </a:r>
              <a:r>
                <a:rPr lang="ko-KR" altLang="en-US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차</a:t>
              </a:r>
              <a:r>
                <a:rPr lang="en-US" altLang="ko-KR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): </a:t>
              </a:r>
              <a:r>
                <a:rPr lang="ko-KR" altLang="en-US" sz="1200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중요관리점</a:t>
              </a:r>
              <a:r>
                <a:rPr lang="ko-KR" altLang="en-US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결정도는 제조공정에 따라 융통성이 있어야 하며</a:t>
              </a:r>
              <a:r>
                <a:rPr lang="en-US" altLang="ko-KR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, </a:t>
              </a:r>
              <a:r>
                <a:rPr lang="ko-KR" altLang="en-US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기타 다른 접근 방안도 사용 가능</a:t>
              </a:r>
              <a:endParaRPr lang="en-US" altLang="ko-KR" sz="12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 marL="171450" indent="-171450">
                <a:spcBef>
                  <a:spcPts val="300"/>
                </a:spcBef>
                <a:buFont typeface="KoPub돋움체 Medium" panose="02020603020101020101" pitchFamily="18" charset="-127"/>
                <a:buChar char="-"/>
              </a:pPr>
              <a:r>
                <a:rPr lang="en-US" altLang="ko-KR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FDA NACMCF</a:t>
              </a:r>
              <a:r>
                <a:rPr lang="ko-KR" altLang="en-US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의 </a:t>
              </a:r>
              <a:r>
                <a:rPr lang="en-US" altLang="ko-KR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HACCP </a:t>
              </a:r>
              <a:r>
                <a:rPr lang="en-US" altLang="ko-KR" sz="1200" spc="-150" dirty="0" err="1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Principles&amp;Application</a:t>
              </a:r>
              <a:r>
                <a:rPr lang="en-US" altLang="ko-KR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Guidelines</a:t>
              </a:r>
              <a:r>
                <a:rPr lang="ko-KR" altLang="en-US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에서 결정도 예시를 </a:t>
              </a:r>
              <a:r>
                <a:rPr lang="en-US" altLang="ko-KR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2</a:t>
              </a:r>
              <a:r>
                <a:rPr lang="ko-KR" altLang="en-US" sz="12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건 제안</a:t>
              </a:r>
              <a:endParaRPr lang="en-US" altLang="ko-KR" sz="1200" spc="-150" dirty="0" smtClean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58" name="자유형 57"/>
          <p:cNvSpPr/>
          <p:nvPr/>
        </p:nvSpPr>
        <p:spPr>
          <a:xfrm>
            <a:off x="232996" y="908723"/>
            <a:ext cx="640274" cy="282474"/>
          </a:xfrm>
          <a:custGeom>
            <a:avLst/>
            <a:gdLst>
              <a:gd name="connsiteX0" fmla="*/ 0 w 1150620"/>
              <a:gd name="connsiteY0" fmla="*/ 457200 h 457200"/>
              <a:gd name="connsiteX1" fmla="*/ 0 w 1150620"/>
              <a:gd name="connsiteY1" fmla="*/ 0 h 457200"/>
              <a:gd name="connsiteX2" fmla="*/ 1150620 w 1150620"/>
              <a:gd name="connsiteY2" fmla="*/ 0 h 457200"/>
              <a:gd name="connsiteX3" fmla="*/ 0 w 115062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0620" h="457200">
                <a:moveTo>
                  <a:pt x="0" y="457200"/>
                </a:moveTo>
                <a:lnTo>
                  <a:pt x="0" y="0"/>
                </a:lnTo>
                <a:lnTo>
                  <a:pt x="1150620" y="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96594" y="2956299"/>
            <a:ext cx="3513782" cy="4385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fontAlgn="base">
              <a:defRPr>
                <a:solidFill>
                  <a:schemeClr val="bg1"/>
                </a:solidFill>
                <a:latin typeface="서울남산체 B" panose="02020603020101020101" pitchFamily="18" charset="-127"/>
                <a:ea typeface="서울남산체 B" panose="02020603020101020101" pitchFamily="18" charset="-127"/>
              </a:defRPr>
            </a:lvl1pPr>
          </a:lstStyle>
          <a:p>
            <a:pPr marL="136525" indent="-1365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ko-KR" altLang="en-US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현재 </a:t>
            </a:r>
            <a:r>
              <a: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20 </a:t>
            </a:r>
            <a:r>
              <a:rPr lang="ko-KR" altLang="en-US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여년 전 개발된 심각성 기준 활용</a:t>
            </a:r>
            <a:endParaRPr lang="en-US" altLang="ko-KR" sz="14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marL="171450" indent="-171450">
              <a:spcBef>
                <a:spcPts val="300"/>
              </a:spcBef>
              <a:buFont typeface="KoPub돋움체 Medium" panose="02020603020101020101" pitchFamily="18" charset="-127"/>
              <a:buChar char="-"/>
            </a:pPr>
            <a:r>
              <a: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FAO</a:t>
            </a:r>
            <a:r>
              <a:rPr lang="ko-KR" altLang="en-US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심각성 기준 근거</a:t>
            </a:r>
            <a:r>
              <a:rPr lang="en-US" altLang="ko-KR" sz="12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: Food Quality Safety Systems(1998)</a:t>
            </a:r>
            <a:endParaRPr lang="en-US" altLang="ko-KR" sz="1400" spc="-15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grpSp>
        <p:nvGrpSpPr>
          <p:cNvPr id="88" name="그룹 87"/>
          <p:cNvGrpSpPr/>
          <p:nvPr/>
        </p:nvGrpSpPr>
        <p:grpSpPr>
          <a:xfrm>
            <a:off x="372882" y="1427306"/>
            <a:ext cx="3902400" cy="1022843"/>
            <a:chOff x="4852048" y="1513630"/>
            <a:chExt cx="3902400" cy="1022843"/>
          </a:xfrm>
        </p:grpSpPr>
        <p:grpSp>
          <p:nvGrpSpPr>
            <p:cNvPr id="89" name="그룹 88"/>
            <p:cNvGrpSpPr/>
            <p:nvPr/>
          </p:nvGrpSpPr>
          <p:grpSpPr>
            <a:xfrm>
              <a:off x="4852048" y="1513630"/>
              <a:ext cx="3902400" cy="295200"/>
              <a:chOff x="4845600" y="1513912"/>
              <a:chExt cx="3902400" cy="295200"/>
            </a:xfrm>
          </p:grpSpPr>
          <p:sp>
            <p:nvSpPr>
              <p:cNvPr id="101" name="오각형 10"/>
              <p:cNvSpPr/>
              <p:nvPr/>
            </p:nvSpPr>
            <p:spPr>
              <a:xfrm>
                <a:off x="4845600" y="1513912"/>
                <a:ext cx="3175952" cy="295200"/>
              </a:xfrm>
              <a:custGeom>
                <a:avLst/>
                <a:gdLst/>
                <a:ahLst/>
                <a:cxnLst/>
                <a:rect l="l" t="t" r="r" b="b"/>
                <a:pathLst>
                  <a:path w="2952000" h="295200">
                    <a:moveTo>
                      <a:pt x="0" y="0"/>
                    </a:moveTo>
                    <a:lnTo>
                      <a:pt x="2656800" y="0"/>
                    </a:lnTo>
                    <a:lnTo>
                      <a:pt x="2952000" y="295200"/>
                    </a:lnTo>
                    <a:lnTo>
                      <a:pt x="0" y="29520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00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  <p:cxnSp>
            <p:nvCxnSpPr>
              <p:cNvPr id="102" name="직선 연결선 101"/>
              <p:cNvCxnSpPr/>
              <p:nvPr/>
            </p:nvCxnSpPr>
            <p:spPr>
              <a:xfrm>
                <a:off x="4845600" y="1809112"/>
                <a:ext cx="3902400" cy="0"/>
              </a:xfrm>
              <a:prstGeom prst="line">
                <a:avLst/>
              </a:prstGeom>
              <a:ln w="12700">
                <a:solidFill>
                  <a:srgbClr val="0058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25"/>
            <p:cNvSpPr txBox="1"/>
            <p:nvPr/>
          </p:nvSpPr>
          <p:spPr>
            <a:xfrm>
              <a:off x="4952123" y="1553508"/>
              <a:ext cx="1558119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ko-KR"/>
              </a:defPPr>
              <a:lvl1pPr fontAlgn="base">
                <a:defRPr spc="-60">
                  <a:solidFill>
                    <a:srgbClr val="0F4587"/>
                  </a:solidFill>
                  <a:latin typeface="-웹윤고딕130" panose="02030504000101010101" pitchFamily="18" charset="-127"/>
                  <a:ea typeface="-웹윤고딕130" panose="02030504000101010101" pitchFamily="18" charset="-127"/>
                </a:defRPr>
              </a:lvl1pPr>
            </a:lstStyle>
            <a:p>
              <a:r>
                <a:rPr lang="ko-KR" altLang="en-US" sz="1600" b="1" spc="-150" dirty="0" err="1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위해요소</a:t>
              </a:r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관리 미흡</a:t>
              </a:r>
              <a:endParaRPr lang="en-US" altLang="ko-KR" sz="1600" b="1" spc="-150" dirty="0" smtClean="0">
                <a:ln>
                  <a:solidFill>
                    <a:srgbClr val="003668">
                      <a:alpha val="0"/>
                    </a:srgbClr>
                  </a:solidFill>
                </a:ln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grpSp>
          <p:nvGrpSpPr>
            <p:cNvPr id="91" name="그룹 90"/>
            <p:cNvGrpSpPr/>
            <p:nvPr/>
          </p:nvGrpSpPr>
          <p:grpSpPr>
            <a:xfrm>
              <a:off x="7596692" y="1704139"/>
              <a:ext cx="98224" cy="10238"/>
              <a:chOff x="8263656" y="-1090051"/>
              <a:chExt cx="487363" cy="50800"/>
            </a:xfrm>
            <a:solidFill>
              <a:schemeClr val="bg1">
                <a:alpha val="30000"/>
              </a:schemeClr>
            </a:solidFill>
          </p:grpSpPr>
          <p:sp>
            <p:nvSpPr>
              <p:cNvPr id="96" name="Freeform 13"/>
              <p:cNvSpPr>
                <a:spLocks/>
              </p:cNvSpPr>
              <p:nvPr/>
            </p:nvSpPr>
            <p:spPr bwMode="auto">
              <a:xfrm>
                <a:off x="8697044" y="-1090051"/>
                <a:ext cx="53975" cy="50800"/>
              </a:xfrm>
              <a:custGeom>
                <a:avLst/>
                <a:gdLst>
                  <a:gd name="T0" fmla="*/ 0 w 34"/>
                  <a:gd name="T1" fmla="*/ 16 h 32"/>
                  <a:gd name="T2" fmla="*/ 0 w 34"/>
                  <a:gd name="T3" fmla="*/ 32 h 32"/>
                  <a:gd name="T4" fmla="*/ 34 w 34"/>
                  <a:gd name="T5" fmla="*/ 32 h 32"/>
                  <a:gd name="T6" fmla="*/ 34 w 34"/>
                  <a:gd name="T7" fmla="*/ 16 h 32"/>
                  <a:gd name="T8" fmla="*/ 34 w 34"/>
                  <a:gd name="T9" fmla="*/ 0 h 32"/>
                  <a:gd name="T10" fmla="*/ 0 w 34"/>
                  <a:gd name="T11" fmla="*/ 0 h 32"/>
                  <a:gd name="T12" fmla="*/ 0 w 34"/>
                  <a:gd name="T1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0" y="16"/>
                    </a:moveTo>
                    <a:lnTo>
                      <a:pt x="0" y="32"/>
                    </a:lnTo>
                    <a:lnTo>
                      <a:pt x="34" y="32"/>
                    </a:lnTo>
                    <a:lnTo>
                      <a:pt x="34" y="16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  <p:sp>
            <p:nvSpPr>
              <p:cNvPr id="97" name="Freeform 14"/>
              <p:cNvSpPr>
                <a:spLocks/>
              </p:cNvSpPr>
              <p:nvPr/>
            </p:nvSpPr>
            <p:spPr bwMode="auto">
              <a:xfrm>
                <a:off x="8481144" y="-1090051"/>
                <a:ext cx="53975" cy="50800"/>
              </a:xfrm>
              <a:custGeom>
                <a:avLst/>
                <a:gdLst>
                  <a:gd name="T0" fmla="*/ 0 w 34"/>
                  <a:gd name="T1" fmla="*/ 16 h 32"/>
                  <a:gd name="T2" fmla="*/ 0 w 34"/>
                  <a:gd name="T3" fmla="*/ 32 h 32"/>
                  <a:gd name="T4" fmla="*/ 34 w 34"/>
                  <a:gd name="T5" fmla="*/ 32 h 32"/>
                  <a:gd name="T6" fmla="*/ 34 w 34"/>
                  <a:gd name="T7" fmla="*/ 16 h 32"/>
                  <a:gd name="T8" fmla="*/ 34 w 34"/>
                  <a:gd name="T9" fmla="*/ 0 h 32"/>
                  <a:gd name="T10" fmla="*/ 0 w 34"/>
                  <a:gd name="T11" fmla="*/ 0 h 32"/>
                  <a:gd name="T12" fmla="*/ 0 w 34"/>
                  <a:gd name="T1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0" y="16"/>
                    </a:moveTo>
                    <a:lnTo>
                      <a:pt x="0" y="32"/>
                    </a:lnTo>
                    <a:lnTo>
                      <a:pt x="34" y="32"/>
                    </a:lnTo>
                    <a:lnTo>
                      <a:pt x="34" y="16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  <p:sp>
            <p:nvSpPr>
              <p:cNvPr id="99" name="Freeform 16"/>
              <p:cNvSpPr>
                <a:spLocks/>
              </p:cNvSpPr>
              <p:nvPr/>
            </p:nvSpPr>
            <p:spPr bwMode="auto">
              <a:xfrm>
                <a:off x="8371606" y="-1090051"/>
                <a:ext cx="53975" cy="50800"/>
              </a:xfrm>
              <a:custGeom>
                <a:avLst/>
                <a:gdLst>
                  <a:gd name="T0" fmla="*/ 0 w 34"/>
                  <a:gd name="T1" fmla="*/ 16 h 32"/>
                  <a:gd name="T2" fmla="*/ 0 w 34"/>
                  <a:gd name="T3" fmla="*/ 32 h 32"/>
                  <a:gd name="T4" fmla="*/ 34 w 34"/>
                  <a:gd name="T5" fmla="*/ 32 h 32"/>
                  <a:gd name="T6" fmla="*/ 34 w 34"/>
                  <a:gd name="T7" fmla="*/ 16 h 32"/>
                  <a:gd name="T8" fmla="*/ 34 w 34"/>
                  <a:gd name="T9" fmla="*/ 0 h 32"/>
                  <a:gd name="T10" fmla="*/ 0 w 34"/>
                  <a:gd name="T11" fmla="*/ 0 h 32"/>
                  <a:gd name="T12" fmla="*/ 0 w 34"/>
                  <a:gd name="T1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0" y="16"/>
                    </a:moveTo>
                    <a:lnTo>
                      <a:pt x="0" y="32"/>
                    </a:lnTo>
                    <a:lnTo>
                      <a:pt x="34" y="32"/>
                    </a:lnTo>
                    <a:lnTo>
                      <a:pt x="34" y="16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  <p:sp>
            <p:nvSpPr>
              <p:cNvPr id="100" name="Freeform 17"/>
              <p:cNvSpPr>
                <a:spLocks/>
              </p:cNvSpPr>
              <p:nvPr/>
            </p:nvSpPr>
            <p:spPr bwMode="auto">
              <a:xfrm>
                <a:off x="8263656" y="-1090051"/>
                <a:ext cx="53975" cy="50800"/>
              </a:xfrm>
              <a:custGeom>
                <a:avLst/>
                <a:gdLst>
                  <a:gd name="T0" fmla="*/ 0 w 34"/>
                  <a:gd name="T1" fmla="*/ 16 h 32"/>
                  <a:gd name="T2" fmla="*/ 0 w 34"/>
                  <a:gd name="T3" fmla="*/ 32 h 32"/>
                  <a:gd name="T4" fmla="*/ 34 w 34"/>
                  <a:gd name="T5" fmla="*/ 32 h 32"/>
                  <a:gd name="T6" fmla="*/ 34 w 34"/>
                  <a:gd name="T7" fmla="*/ 16 h 32"/>
                  <a:gd name="T8" fmla="*/ 34 w 34"/>
                  <a:gd name="T9" fmla="*/ 0 h 32"/>
                  <a:gd name="T10" fmla="*/ 0 w 34"/>
                  <a:gd name="T11" fmla="*/ 0 h 32"/>
                  <a:gd name="T12" fmla="*/ 0 w 34"/>
                  <a:gd name="T1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2">
                    <a:moveTo>
                      <a:pt x="0" y="16"/>
                    </a:moveTo>
                    <a:lnTo>
                      <a:pt x="0" y="32"/>
                    </a:lnTo>
                    <a:lnTo>
                      <a:pt x="34" y="32"/>
                    </a:lnTo>
                    <a:lnTo>
                      <a:pt x="34" y="16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000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5032350" y="1851670"/>
              <a:ext cx="3722097" cy="6848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fontAlgn="base">
                <a:defRPr>
                  <a:solidFill>
                    <a:schemeClr val="bg1"/>
                  </a:solidFill>
                  <a:latin typeface="서울남산체 B" panose="02020603020101020101" pitchFamily="18" charset="-127"/>
                  <a:ea typeface="서울남산체 B" panose="02020603020101020101" pitchFamily="18" charset="-127"/>
                </a:defRPr>
              </a:lvl1pPr>
            </a:lstStyle>
            <a:p>
              <a:pPr marL="136525" indent="-136525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ko-KR" altLang="en-US" sz="14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업체 개별적으로 수행되는  </a:t>
              </a:r>
              <a:r>
                <a:rPr lang="ko-KR" altLang="en-US" sz="1400" spc="-15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위해요소</a:t>
              </a:r>
              <a:r>
                <a:rPr lang="ko-KR" altLang="en-US" sz="14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분석의 한계로                            부정확한 </a:t>
              </a:r>
              <a:r>
                <a:rPr lang="ko-KR" altLang="en-US" sz="1400" spc="-15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위해요소</a:t>
              </a:r>
              <a:r>
                <a:rPr lang="ko-KR" altLang="en-US" sz="14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도출</a:t>
              </a:r>
              <a:endParaRPr lang="en-US" altLang="ko-KR" sz="1400" spc="-1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 marL="136525" indent="-136525">
                <a:spcBef>
                  <a:spcPts val="300"/>
                </a:spcBef>
                <a:buFont typeface="Arial" panose="020B0604020202020204" pitchFamily="34" charset="0"/>
                <a:buChar char="•"/>
              </a:pPr>
              <a:r>
                <a:rPr lang="ko-KR" altLang="en-US" sz="14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높은 </a:t>
              </a:r>
              <a:r>
                <a:rPr lang="en-US" altLang="ko-KR" sz="14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Risk</a:t>
              </a:r>
              <a:r>
                <a:rPr lang="ko-KR" altLang="en-US" sz="14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의 </a:t>
              </a:r>
              <a:r>
                <a:rPr lang="ko-KR" altLang="en-US" sz="1400" spc="-15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위해요소</a:t>
              </a:r>
              <a:r>
                <a:rPr lang="ko-KR" altLang="en-US" sz="1400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관리 부족 사례 발생</a:t>
              </a:r>
              <a:endParaRPr lang="ko-KR" altLang="en-US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cxnSp>
          <p:nvCxnSpPr>
            <p:cNvPr id="93" name="직선 연결선 92"/>
            <p:cNvCxnSpPr/>
            <p:nvPr/>
          </p:nvCxnSpPr>
          <p:spPr>
            <a:xfrm>
              <a:off x="4852048" y="1513912"/>
              <a:ext cx="58090" cy="62476"/>
            </a:xfrm>
            <a:prstGeom prst="line">
              <a:avLst/>
            </a:prstGeom>
            <a:ln w="158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직선 연결선 102"/>
          <p:cNvCxnSpPr/>
          <p:nvPr/>
        </p:nvCxnSpPr>
        <p:spPr>
          <a:xfrm>
            <a:off x="372882" y="2612708"/>
            <a:ext cx="58090" cy="62476"/>
          </a:xfrm>
          <a:prstGeom prst="line">
            <a:avLst/>
          </a:prstGeom>
          <a:ln w="158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직선 연결선 112"/>
          <p:cNvCxnSpPr/>
          <p:nvPr/>
        </p:nvCxnSpPr>
        <p:spPr>
          <a:xfrm>
            <a:off x="372882" y="3704945"/>
            <a:ext cx="58090" cy="62476"/>
          </a:xfrm>
          <a:prstGeom prst="line">
            <a:avLst/>
          </a:prstGeom>
          <a:ln w="158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양쪽 모서리가 둥근 사각형 113"/>
          <p:cNvSpPr/>
          <p:nvPr/>
        </p:nvSpPr>
        <p:spPr>
          <a:xfrm flipV="1">
            <a:off x="4643687" y="913889"/>
            <a:ext cx="4182172" cy="4721405"/>
          </a:xfrm>
          <a:prstGeom prst="round2SameRect">
            <a:avLst>
              <a:gd name="adj1" fmla="val 2651"/>
              <a:gd name="adj2" fmla="val 0"/>
            </a:avLst>
          </a:prstGeom>
          <a:solidFill>
            <a:schemeClr val="bg1"/>
          </a:solidFill>
          <a:ln w="19050">
            <a:solidFill>
              <a:srgbClr val="0594FF"/>
            </a:solidFill>
            <a:miter lim="800000"/>
          </a:ln>
          <a:effectLst>
            <a:outerShdw dist="381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spc="-15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5" name="직사각형 114"/>
          <p:cNvSpPr/>
          <p:nvPr/>
        </p:nvSpPr>
        <p:spPr>
          <a:xfrm>
            <a:off x="4643687" y="913891"/>
            <a:ext cx="4182172" cy="396000"/>
          </a:xfrm>
          <a:prstGeom prst="rect">
            <a:avLst/>
          </a:prstGeom>
          <a:solidFill>
            <a:srgbClr val="059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6282727" y="973391"/>
            <a:ext cx="904094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  <a:scene3d>
              <a:camera prst="orthographicFront"/>
              <a:lightRig rig="threePt" dir="t"/>
            </a:scene3d>
            <a:sp3d extrusionH="6350"/>
          </a:bodyPr>
          <a:lstStyle>
            <a:defPPr>
              <a:defRPr lang="ko-KR"/>
            </a:defPPr>
            <a:lvl1pPr algn="ctr" fontAlgn="base">
              <a:lnSpc>
                <a:spcPct val="100000"/>
              </a:lnSpc>
              <a:defRPr sz="1900" spc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prstClr val="white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defRPr>
            </a:lvl1pPr>
          </a:lstStyle>
          <a:p>
            <a:r>
              <a:rPr lang="ko-KR" altLang="en-US" sz="1800" b="1" spc="-15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추진 계획</a:t>
            </a:r>
            <a:endParaRPr lang="ko-KR" altLang="en-US" sz="1800" b="1" spc="-1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117" name="그룹 116"/>
          <p:cNvGrpSpPr/>
          <p:nvPr/>
        </p:nvGrpSpPr>
        <p:grpSpPr>
          <a:xfrm>
            <a:off x="4814805" y="2201042"/>
            <a:ext cx="3829050" cy="791138"/>
            <a:chOff x="409575" y="2555312"/>
            <a:chExt cx="3829050" cy="791138"/>
          </a:xfrm>
        </p:grpSpPr>
        <p:sp>
          <p:nvSpPr>
            <p:cNvPr id="118" name="양쪽 대괄호 117"/>
            <p:cNvSpPr/>
            <p:nvPr/>
          </p:nvSpPr>
          <p:spPr>
            <a:xfrm>
              <a:off x="409575" y="2555312"/>
              <a:ext cx="3829050" cy="791138"/>
            </a:xfrm>
            <a:prstGeom prst="bracketPair">
              <a:avLst>
                <a:gd name="adj" fmla="val 822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119" name="TextBox 25"/>
            <p:cNvSpPr txBox="1"/>
            <p:nvPr/>
          </p:nvSpPr>
          <p:spPr>
            <a:xfrm>
              <a:off x="733459" y="2704660"/>
              <a:ext cx="3191796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식품∙축산물 유형별 </a:t>
              </a:r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FF6600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잠재적 </a:t>
              </a:r>
              <a:r>
                <a:rPr lang="ko-KR" altLang="en-US" sz="1600" b="1" spc="-150" dirty="0" err="1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FF6600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위해요소</a:t>
              </a:r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FF6600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</a:t>
              </a:r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및</a:t>
              </a:r>
              <a:endParaRPr lang="en-US" altLang="ko-KR" sz="1600" b="1" spc="-150" dirty="0" smtClean="0">
                <a:ln>
                  <a:solidFill>
                    <a:srgbClr val="003668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  <a:p>
              <a:pPr algn="ctr"/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</a:t>
              </a:r>
              <a:r>
                <a:rPr lang="en-US" altLang="ko-KR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FF6600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Risk Profile</a:t>
              </a:r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도출</a:t>
              </a:r>
              <a:endParaRPr lang="en-US" altLang="ko-KR" sz="1400" b="1" spc="-150" dirty="0">
                <a:ln>
                  <a:solidFill>
                    <a:srgbClr val="003668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grpSp>
        <p:nvGrpSpPr>
          <p:cNvPr id="120" name="그룹 119"/>
          <p:cNvGrpSpPr/>
          <p:nvPr/>
        </p:nvGrpSpPr>
        <p:grpSpPr>
          <a:xfrm>
            <a:off x="4814805" y="4167078"/>
            <a:ext cx="3829050" cy="399220"/>
            <a:chOff x="409575" y="3632200"/>
            <a:chExt cx="3829050" cy="399220"/>
          </a:xfrm>
        </p:grpSpPr>
        <p:sp>
          <p:nvSpPr>
            <p:cNvPr id="121" name="양쪽 대괄호 120"/>
            <p:cNvSpPr/>
            <p:nvPr/>
          </p:nvSpPr>
          <p:spPr>
            <a:xfrm>
              <a:off x="409575" y="3632200"/>
              <a:ext cx="3829050" cy="399220"/>
            </a:xfrm>
            <a:prstGeom prst="bracketPair">
              <a:avLst>
                <a:gd name="adj" fmla="val 15295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122" name="TextBox 25"/>
            <p:cNvSpPr txBox="1"/>
            <p:nvPr/>
          </p:nvSpPr>
          <p:spPr>
            <a:xfrm>
              <a:off x="543976" y="3708700"/>
              <a:ext cx="3560269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262626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유연한 적용을 위한 </a:t>
              </a:r>
              <a:r>
                <a:rPr lang="ko-KR" altLang="en-US" sz="1600" b="1" spc="-150" dirty="0" err="1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FF6600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중요관리점</a:t>
              </a:r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FF6600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결정도 개발</a:t>
              </a:r>
              <a:endParaRPr lang="en-US" altLang="ko-KR" sz="1600" b="1" spc="-150" dirty="0">
                <a:ln>
                  <a:solidFill>
                    <a:srgbClr val="003668">
                      <a:alpha val="0"/>
                    </a:srgb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grpSp>
        <p:nvGrpSpPr>
          <p:cNvPr id="123" name="그룹 122"/>
          <p:cNvGrpSpPr/>
          <p:nvPr/>
        </p:nvGrpSpPr>
        <p:grpSpPr>
          <a:xfrm>
            <a:off x="4814805" y="1459081"/>
            <a:ext cx="3829050" cy="431799"/>
            <a:chOff x="409575" y="1513912"/>
            <a:chExt cx="3829050" cy="791138"/>
          </a:xfrm>
        </p:grpSpPr>
        <p:sp>
          <p:nvSpPr>
            <p:cNvPr id="124" name="양쪽 대괄호 123"/>
            <p:cNvSpPr/>
            <p:nvPr/>
          </p:nvSpPr>
          <p:spPr>
            <a:xfrm>
              <a:off x="409575" y="1513912"/>
              <a:ext cx="3829050" cy="791138"/>
            </a:xfrm>
            <a:prstGeom prst="bracketPair">
              <a:avLst>
                <a:gd name="adj" fmla="val 8228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125" name="TextBox 25"/>
            <p:cNvSpPr txBox="1"/>
            <p:nvPr/>
          </p:nvSpPr>
          <p:spPr>
            <a:xfrm>
              <a:off x="1016056" y="1741356"/>
              <a:ext cx="2616101" cy="336252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FF6600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심각성 평가 기준</a:t>
              </a:r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조사 및 </a:t>
              </a:r>
              <a:r>
                <a:rPr lang="ko-KR" altLang="en-US" sz="1600" b="1" spc="-150" dirty="0" err="1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재수립</a:t>
              </a:r>
              <a:endParaRPr lang="en-US" altLang="ko-KR" sz="1600" b="1" spc="-150" dirty="0" smtClean="0">
                <a:ln>
                  <a:solidFill>
                    <a:srgbClr val="003668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sp>
        <p:nvSpPr>
          <p:cNvPr id="126" name="자유형 125"/>
          <p:cNvSpPr/>
          <p:nvPr/>
        </p:nvSpPr>
        <p:spPr>
          <a:xfrm>
            <a:off x="4643687" y="913891"/>
            <a:ext cx="640274" cy="282474"/>
          </a:xfrm>
          <a:custGeom>
            <a:avLst/>
            <a:gdLst>
              <a:gd name="connsiteX0" fmla="*/ 0 w 1150620"/>
              <a:gd name="connsiteY0" fmla="*/ 457200 h 457200"/>
              <a:gd name="connsiteX1" fmla="*/ 0 w 1150620"/>
              <a:gd name="connsiteY1" fmla="*/ 0 h 457200"/>
              <a:gd name="connsiteX2" fmla="*/ 1150620 w 1150620"/>
              <a:gd name="connsiteY2" fmla="*/ 0 h 457200"/>
              <a:gd name="connsiteX3" fmla="*/ 0 w 115062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0620" h="457200">
                <a:moveTo>
                  <a:pt x="0" y="457200"/>
                </a:moveTo>
                <a:lnTo>
                  <a:pt x="0" y="0"/>
                </a:lnTo>
                <a:lnTo>
                  <a:pt x="1150620" y="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pc="-150"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pic>
        <p:nvPicPr>
          <p:cNvPr id="127" name="Picture 4" descr="C:\Users\hipt3\Desktop\rgererga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 flipH="1">
            <a:off x="6552578" y="1586083"/>
            <a:ext cx="353504" cy="913221"/>
          </a:xfrm>
          <a:prstGeom prst="rect">
            <a:avLst/>
          </a:prstGeom>
          <a:noFill/>
        </p:spPr>
      </p:pic>
      <p:pic>
        <p:nvPicPr>
          <p:cNvPr id="128" name="Picture 4" descr="C:\Users\hipt3\Desktop\rgererga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 flipH="1">
            <a:off x="6552578" y="2736433"/>
            <a:ext cx="353504" cy="913221"/>
          </a:xfrm>
          <a:prstGeom prst="rect">
            <a:avLst/>
          </a:prstGeom>
          <a:noFill/>
        </p:spPr>
      </p:pic>
      <p:grpSp>
        <p:nvGrpSpPr>
          <p:cNvPr id="2" name="그룹 1"/>
          <p:cNvGrpSpPr/>
          <p:nvPr/>
        </p:nvGrpSpPr>
        <p:grpSpPr>
          <a:xfrm>
            <a:off x="0" y="5769116"/>
            <a:ext cx="9144000" cy="684000"/>
            <a:chOff x="4643687" y="4238252"/>
            <a:chExt cx="4182172" cy="382129"/>
          </a:xfrm>
        </p:grpSpPr>
        <p:sp>
          <p:nvSpPr>
            <p:cNvPr id="129" name="직사각형 128"/>
            <p:cNvSpPr/>
            <p:nvPr/>
          </p:nvSpPr>
          <p:spPr>
            <a:xfrm>
              <a:off x="4643687" y="4238252"/>
              <a:ext cx="4182172" cy="3821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ko-KR" altLang="en-US" sz="1300" b="1" spc="-150" dirty="0">
                <a:ln>
                  <a:solidFill>
                    <a:schemeClr val="bg1">
                      <a:lumMod val="6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grpSp>
          <p:nvGrpSpPr>
            <p:cNvPr id="130" name="그룹 129"/>
            <p:cNvGrpSpPr/>
            <p:nvPr/>
          </p:nvGrpSpPr>
          <p:grpSpPr>
            <a:xfrm>
              <a:off x="4643687" y="4238252"/>
              <a:ext cx="658538" cy="377342"/>
              <a:chOff x="0" y="4358640"/>
              <a:chExt cx="777240" cy="445358"/>
            </a:xfrm>
          </p:grpSpPr>
          <p:sp>
            <p:nvSpPr>
              <p:cNvPr id="131" name="자유형 130"/>
              <p:cNvSpPr/>
              <p:nvPr/>
            </p:nvSpPr>
            <p:spPr>
              <a:xfrm>
                <a:off x="0" y="4358640"/>
                <a:ext cx="77724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  <p:sp>
            <p:nvSpPr>
              <p:cNvPr id="132" name="자유형 131"/>
              <p:cNvSpPr/>
              <p:nvPr/>
            </p:nvSpPr>
            <p:spPr>
              <a:xfrm flipV="1">
                <a:off x="0" y="4461098"/>
                <a:ext cx="41148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</p:grpSp>
        <p:sp>
          <p:nvSpPr>
            <p:cNvPr id="133" name="직사각형 132"/>
            <p:cNvSpPr/>
            <p:nvPr/>
          </p:nvSpPr>
          <p:spPr>
            <a:xfrm>
              <a:off x="5137806" y="4312059"/>
              <a:ext cx="3181924" cy="2064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>
              <a:spAutoFit/>
            </a:bodyPr>
            <a:lstStyle/>
            <a:p>
              <a:pPr algn="ctr"/>
              <a:r>
                <a:rPr lang="ko-KR" altLang="en-US" sz="1700" b="1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산업체의 식품안전관리 </a:t>
              </a:r>
              <a:r>
                <a:rPr lang="ko-KR" altLang="en-US" sz="2100" b="1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FF00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역량 향상</a:t>
              </a:r>
              <a:r>
                <a:rPr lang="ko-KR" altLang="en-US" sz="2100" b="1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</a:t>
              </a:r>
              <a:r>
                <a:rPr lang="ko-KR" altLang="en-US" sz="1700" b="1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유도 및 </a:t>
              </a:r>
              <a:r>
                <a:rPr lang="en-US" altLang="ko-KR" sz="1700" b="1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HACCP</a:t>
              </a:r>
              <a:r>
                <a:rPr lang="ko-KR" altLang="en-US" sz="1700" b="1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기반 안전기술 </a:t>
              </a:r>
              <a:r>
                <a:rPr lang="ko-KR" altLang="en-US" sz="2100" b="1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FF00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내실화</a:t>
              </a:r>
              <a:r>
                <a:rPr lang="ko-KR" altLang="en-US" sz="1700" b="1" spc="-15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달성</a:t>
              </a:r>
              <a:endParaRPr lang="ko-KR" altLang="en-US" sz="1700" b="1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grpSp>
          <p:nvGrpSpPr>
            <p:cNvPr id="134" name="그룹 133"/>
            <p:cNvGrpSpPr/>
            <p:nvPr/>
          </p:nvGrpSpPr>
          <p:grpSpPr>
            <a:xfrm flipH="1">
              <a:off x="8167321" y="4238252"/>
              <a:ext cx="658538" cy="377342"/>
              <a:chOff x="0" y="4358640"/>
              <a:chExt cx="777240" cy="445358"/>
            </a:xfrm>
          </p:grpSpPr>
          <p:sp>
            <p:nvSpPr>
              <p:cNvPr id="135" name="자유형 134"/>
              <p:cNvSpPr/>
              <p:nvPr/>
            </p:nvSpPr>
            <p:spPr>
              <a:xfrm>
                <a:off x="0" y="4358640"/>
                <a:ext cx="77724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  <p:sp>
            <p:nvSpPr>
              <p:cNvPr id="136" name="자유형 135"/>
              <p:cNvSpPr/>
              <p:nvPr/>
            </p:nvSpPr>
            <p:spPr>
              <a:xfrm flipV="1">
                <a:off x="0" y="4461098"/>
                <a:ext cx="411480" cy="342900"/>
              </a:xfrm>
              <a:custGeom>
                <a:avLst/>
                <a:gdLst>
                  <a:gd name="connsiteX0" fmla="*/ 0 w 1150620"/>
                  <a:gd name="connsiteY0" fmla="*/ 457200 h 457200"/>
                  <a:gd name="connsiteX1" fmla="*/ 0 w 1150620"/>
                  <a:gd name="connsiteY1" fmla="*/ 0 h 457200"/>
                  <a:gd name="connsiteX2" fmla="*/ 1150620 w 1150620"/>
                  <a:gd name="connsiteY2" fmla="*/ 0 h 457200"/>
                  <a:gd name="connsiteX3" fmla="*/ 0 w 1150620"/>
                  <a:gd name="connsiteY3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0620" h="457200">
                    <a:moveTo>
                      <a:pt x="0" y="457200"/>
                    </a:moveTo>
                    <a:lnTo>
                      <a:pt x="0" y="0"/>
                    </a:lnTo>
                    <a:lnTo>
                      <a:pt x="1150620" y="0"/>
                    </a:lnTo>
                    <a:lnTo>
                      <a:pt x="0" y="457200"/>
                    </a:lnTo>
                    <a:close/>
                  </a:path>
                </a:pathLst>
              </a:cu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pc="-150">
                  <a:latin typeface="HY중고딕" panose="02030600000101010101" pitchFamily="18" charset="-127"/>
                  <a:ea typeface="HY중고딕" panose="02030600000101010101" pitchFamily="18" charset="-127"/>
                </a:endParaRPr>
              </a:p>
            </p:txBody>
          </p:sp>
        </p:grpSp>
      </p:grpSp>
      <p:pic>
        <p:nvPicPr>
          <p:cNvPr id="152" name="Picture 4" descr="C:\Users\hipt3\Desktop\rgererga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 flipH="1">
            <a:off x="6552578" y="4311379"/>
            <a:ext cx="353504" cy="913221"/>
          </a:xfrm>
          <a:prstGeom prst="rect">
            <a:avLst/>
          </a:prstGeom>
          <a:noFill/>
        </p:spPr>
      </p:pic>
      <p:grpSp>
        <p:nvGrpSpPr>
          <p:cNvPr id="153" name="그룹 152"/>
          <p:cNvGrpSpPr/>
          <p:nvPr/>
        </p:nvGrpSpPr>
        <p:grpSpPr>
          <a:xfrm>
            <a:off x="4814805" y="4981720"/>
            <a:ext cx="3829050" cy="399220"/>
            <a:chOff x="409575" y="3632200"/>
            <a:chExt cx="3829050" cy="399220"/>
          </a:xfrm>
        </p:grpSpPr>
        <p:sp>
          <p:nvSpPr>
            <p:cNvPr id="154" name="양쪽 대괄호 153"/>
            <p:cNvSpPr/>
            <p:nvPr/>
          </p:nvSpPr>
          <p:spPr>
            <a:xfrm>
              <a:off x="409575" y="3632200"/>
              <a:ext cx="3829050" cy="399220"/>
            </a:xfrm>
            <a:prstGeom prst="bracketPair">
              <a:avLst>
                <a:gd name="adj" fmla="val 15295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155" name="TextBox 25"/>
            <p:cNvSpPr txBox="1"/>
            <p:nvPr/>
          </p:nvSpPr>
          <p:spPr>
            <a:xfrm>
              <a:off x="971983" y="3708700"/>
              <a:ext cx="2704266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262626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주요 원료 </a:t>
              </a:r>
              <a:r>
                <a:rPr lang="en-US" altLang="ko-KR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FF6600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Hazard DB </a:t>
              </a:r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262626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자료집 발간</a:t>
              </a:r>
              <a:endParaRPr lang="en-US" altLang="ko-KR" sz="1600" b="1" spc="-150" dirty="0">
                <a:ln>
                  <a:solidFill>
                    <a:srgbClr val="003668">
                      <a:alpha val="0"/>
                    </a:srgbClr>
                  </a:solidFill>
                </a:ln>
                <a:solidFill>
                  <a:srgbClr val="262626"/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4814805" y="3394311"/>
            <a:ext cx="3829050" cy="399220"/>
            <a:chOff x="409575" y="3632200"/>
            <a:chExt cx="3829050" cy="399220"/>
          </a:xfrm>
        </p:grpSpPr>
        <p:sp>
          <p:nvSpPr>
            <p:cNvPr id="64" name="양쪽 대괄호 63"/>
            <p:cNvSpPr/>
            <p:nvPr/>
          </p:nvSpPr>
          <p:spPr>
            <a:xfrm>
              <a:off x="409575" y="3632200"/>
              <a:ext cx="3829050" cy="399220"/>
            </a:xfrm>
            <a:prstGeom prst="bracketPair">
              <a:avLst>
                <a:gd name="adj" fmla="val 15295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spc="-150"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  <p:sp>
          <p:nvSpPr>
            <p:cNvPr id="65" name="TextBox 25"/>
            <p:cNvSpPr txBox="1"/>
            <p:nvPr/>
          </p:nvSpPr>
          <p:spPr>
            <a:xfrm>
              <a:off x="1040108" y="3708700"/>
              <a:ext cx="2568011" cy="246221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ko-KR" altLang="en-US" sz="1600" b="1" spc="-150" dirty="0" err="1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제외국</a:t>
              </a:r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</a:t>
              </a:r>
              <a:r>
                <a:rPr lang="ko-KR" altLang="en-US" sz="1600" b="1" spc="-150" dirty="0" err="1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중요관리점</a:t>
              </a:r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 </a:t>
              </a:r>
              <a:r>
                <a:rPr lang="ko-KR" altLang="en-US" sz="1600" b="1" spc="-150" dirty="0" smtClean="0">
                  <a:ln>
                    <a:solidFill>
                      <a:srgbClr val="003668">
                        <a:alpha val="0"/>
                      </a:srgbClr>
                    </a:solidFill>
                  </a:ln>
                  <a:solidFill>
                    <a:srgbClr val="FF6600"/>
                  </a:solidFill>
                  <a:latin typeface="HY중고딕" panose="02030600000101010101" pitchFamily="18" charset="-127"/>
                  <a:ea typeface="HY중고딕" panose="02030600000101010101" pitchFamily="18" charset="-127"/>
                </a:rPr>
                <a:t>비교 및 분석</a:t>
              </a:r>
              <a:endParaRPr lang="en-US" altLang="ko-KR" sz="1600" b="1" spc="-150" dirty="0">
                <a:ln>
                  <a:solidFill>
                    <a:srgbClr val="003668">
                      <a:alpha val="0"/>
                    </a:srgbClr>
                  </a:solidFill>
                </a:ln>
                <a:solidFill>
                  <a:srgbClr val="FF6600"/>
                </a:solidFill>
                <a:latin typeface="HY중고딕" panose="02030600000101010101" pitchFamily="18" charset="-127"/>
                <a:ea typeface="HY중고딕" panose="02030600000101010101" pitchFamily="18" charset="-127"/>
              </a:endParaRPr>
            </a:p>
          </p:txBody>
        </p:sp>
      </p:grpSp>
      <p:pic>
        <p:nvPicPr>
          <p:cNvPr id="66" name="Picture 4" descr="C:\Users\hipt3\Desktop\rgererga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 flipH="1">
            <a:off x="6552578" y="3489765"/>
            <a:ext cx="353504" cy="913221"/>
          </a:xfrm>
          <a:prstGeom prst="rect">
            <a:avLst/>
          </a:prstGeom>
          <a:noFill/>
        </p:spPr>
      </p:pic>
      <p:grpSp>
        <p:nvGrpSpPr>
          <p:cNvPr id="67" name="그룹 66"/>
          <p:cNvGrpSpPr/>
          <p:nvPr/>
        </p:nvGrpSpPr>
        <p:grpSpPr>
          <a:xfrm>
            <a:off x="3679" y="0"/>
            <a:ext cx="9077642" cy="717640"/>
            <a:chOff x="3679" y="0"/>
            <a:chExt cx="10777040" cy="717640"/>
          </a:xfrm>
        </p:grpSpPr>
        <p:sp>
          <p:nvSpPr>
            <p:cNvPr id="68" name="직사각형 67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79" y="0"/>
              <a:ext cx="1072382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21699" y="74768"/>
              <a:ext cx="100590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</a:t>
              </a:r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기반 식품안전관리 기술 내실화 연구</a:t>
              </a:r>
            </a:p>
          </p:txBody>
        </p:sp>
      </p:grp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57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6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HACCP\AppData\Local\Microsoft\Windows\INetCache\IE\8XMXJFNV\checklist-1917547_960_72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292608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0" y="1311078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28609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식품 및 축산물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위탁검사 수행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700808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국내 식품 및 축산물 제조가공업체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의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자가품질검사 업무 위탁 수행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    ※ </a:t>
            </a:r>
            <a:r>
              <a:rPr lang="ko-KR" altLang="en-US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식품</a:t>
            </a:r>
            <a:r>
              <a:rPr lang="en-US" altLang="ko-KR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미생물분야</a:t>
            </a:r>
            <a:r>
              <a:rPr lang="en-US" altLang="ko-KR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), </a:t>
            </a:r>
            <a:r>
              <a:rPr lang="ko-KR" altLang="en-US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축산물</a:t>
            </a:r>
            <a:r>
              <a:rPr lang="en-US" altLang="ko-KR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미생물</a:t>
            </a:r>
            <a:r>
              <a:rPr lang="en-US" altLang="ko-KR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,</a:t>
            </a:r>
            <a:r>
              <a:rPr lang="ko-KR" altLang="en-US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 이화학</a:t>
            </a:r>
            <a:r>
              <a:rPr lang="en-US" altLang="ko-KR" sz="1400" dirty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및 잔류농약 분야</a:t>
            </a:r>
            <a:r>
              <a:rPr lang="en-US" altLang="ko-KR" sz="1400" dirty="0" smtClean="0">
                <a:solidFill>
                  <a:srgbClr val="FF6600"/>
                </a:solidFill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dirty="0" smtClean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928" y="0"/>
            <a:ext cx="2174592" cy="1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0906" y="289914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민원처리절차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848" y="3386689"/>
            <a:ext cx="7236815" cy="281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2627784" y="2861489"/>
            <a:ext cx="2160240" cy="38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(www.haccp.or.kr)</a:t>
            </a:r>
            <a:endParaRPr lang="en-US" altLang="ko-KR" sz="1400" dirty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3680" y="0"/>
            <a:ext cx="5054445" cy="717640"/>
            <a:chOff x="3680" y="0"/>
            <a:chExt cx="6000673" cy="717640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2689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식품 위생 안전성 검증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58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8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1000108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97512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식품 및 축산물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위탁검사 수행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494945"/>
            <a:ext cx="8424936" cy="467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‘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검사업무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알림서비스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’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제공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문자안내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dirty="0" smtClean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256222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모서리가 둥근 사각형 설명선 8"/>
          <p:cNvSpPr/>
          <p:nvPr/>
        </p:nvSpPr>
        <p:spPr>
          <a:xfrm>
            <a:off x="886253" y="2830482"/>
            <a:ext cx="1669523" cy="580710"/>
          </a:xfrm>
          <a:prstGeom prst="wedgeRoundRectCallout">
            <a:avLst>
              <a:gd name="adj1" fmla="val -56825"/>
              <a:gd name="adj2" fmla="val 2650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899592" y="2915368"/>
            <a:ext cx="17075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050" dirty="0"/>
              <a:t>[</a:t>
            </a:r>
            <a:r>
              <a:rPr lang="ko-KR" altLang="en-US" sz="1050" dirty="0" smtClean="0"/>
              <a:t>한국식품안전관리인증원</a:t>
            </a:r>
            <a:endParaRPr lang="en-US" altLang="ko-KR" sz="1050" dirty="0" smtClean="0"/>
          </a:p>
          <a:p>
            <a:r>
              <a:rPr lang="ko-KR" altLang="en-US" sz="1050" dirty="0" smtClean="0"/>
              <a:t>시험검사안내</a:t>
            </a:r>
            <a:r>
              <a:rPr lang="en-US" altLang="ko-KR" sz="1050" dirty="0"/>
              <a:t>]</a:t>
            </a:r>
            <a:endParaRPr lang="ko-KR" altLang="en-US" sz="105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465" y="2204864"/>
            <a:ext cx="4710551" cy="425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모서리가 둥근 사각형 설명선 16"/>
          <p:cNvSpPr/>
          <p:nvPr/>
        </p:nvSpPr>
        <p:spPr>
          <a:xfrm>
            <a:off x="913894" y="3550068"/>
            <a:ext cx="1669523" cy="1440160"/>
          </a:xfrm>
          <a:prstGeom prst="wedgeRoundRectCallout">
            <a:avLst>
              <a:gd name="adj1" fmla="val -56825"/>
              <a:gd name="adj2" fmla="val 26509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899592" y="3585894"/>
            <a:ext cx="1656184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ko-KR" altLang="en-US" sz="1050" dirty="0" smtClean="0"/>
              <a:t>생산품목</a:t>
            </a:r>
            <a:r>
              <a:rPr lang="en-US" altLang="ko-KR" sz="1050" dirty="0"/>
              <a:t>:</a:t>
            </a:r>
            <a:r>
              <a:rPr lang="ko-KR" altLang="en-US" sz="1050" dirty="0" err="1" smtClean="0"/>
              <a:t>양념육</a:t>
            </a:r>
            <a:endParaRPr lang="en-US" altLang="ko-KR" sz="1050" dirty="0" smtClean="0"/>
          </a:p>
          <a:p>
            <a:r>
              <a:rPr lang="en-US" altLang="ko-KR" sz="1050" dirty="0"/>
              <a:t> </a:t>
            </a:r>
            <a:r>
              <a:rPr lang="en-US" altLang="ko-KR" sz="1050" dirty="0" smtClean="0"/>
              <a:t>  (</a:t>
            </a:r>
            <a:r>
              <a:rPr lang="ko-KR" altLang="en-US" sz="1050" dirty="0"/>
              <a:t>축산물가공업</a:t>
            </a:r>
            <a:r>
              <a:rPr lang="en-US" altLang="ko-KR" sz="1050" dirty="0"/>
              <a:t>)</a:t>
            </a:r>
          </a:p>
          <a:p>
            <a:r>
              <a:rPr lang="en-US" altLang="ko-KR" sz="1050" dirty="0"/>
              <a:t>▶</a:t>
            </a:r>
            <a:r>
              <a:rPr lang="ko-KR" altLang="en-US" sz="1050" dirty="0"/>
              <a:t>검사주기</a:t>
            </a:r>
            <a:r>
              <a:rPr lang="en-US" altLang="ko-KR" sz="1050" dirty="0" smtClean="0"/>
              <a:t>:</a:t>
            </a:r>
          </a:p>
          <a:p>
            <a:r>
              <a:rPr lang="en-US" altLang="ko-KR" sz="1050" dirty="0"/>
              <a:t> </a:t>
            </a:r>
            <a:r>
              <a:rPr lang="en-US" altLang="ko-KR" sz="1050" dirty="0" smtClean="0"/>
              <a:t>  1</a:t>
            </a:r>
            <a:r>
              <a:rPr lang="ko-KR" altLang="en-US" sz="1050" dirty="0"/>
              <a:t>회</a:t>
            </a:r>
            <a:r>
              <a:rPr lang="en-US" altLang="ko-KR" sz="1050" dirty="0"/>
              <a:t>/1</a:t>
            </a:r>
            <a:r>
              <a:rPr lang="ko-KR" altLang="en-US" sz="1050" dirty="0"/>
              <a:t>월 이상</a:t>
            </a:r>
          </a:p>
          <a:p>
            <a:r>
              <a:rPr lang="ko-KR" altLang="en-US" sz="1050" dirty="0"/>
              <a:t>▶검사항목</a:t>
            </a:r>
            <a:r>
              <a:rPr lang="en-US" altLang="ko-KR" sz="1050" dirty="0"/>
              <a:t>(</a:t>
            </a:r>
            <a:r>
              <a:rPr lang="ko-KR" altLang="en-US" sz="1050" dirty="0" err="1"/>
              <a:t>비살균제품</a:t>
            </a:r>
            <a:r>
              <a:rPr lang="en-US" altLang="ko-KR" sz="1050" dirty="0" smtClean="0"/>
              <a:t>):   </a:t>
            </a:r>
          </a:p>
          <a:p>
            <a:r>
              <a:rPr lang="en-US" altLang="ko-KR" sz="1050" dirty="0"/>
              <a:t> </a:t>
            </a:r>
            <a:r>
              <a:rPr lang="en-US" altLang="ko-KR" sz="1050" dirty="0" smtClean="0"/>
              <a:t>  </a:t>
            </a:r>
            <a:r>
              <a:rPr lang="ko-KR" altLang="en-US" sz="1050" dirty="0" err="1" smtClean="0"/>
              <a:t>아질산이온</a:t>
            </a:r>
            <a:r>
              <a:rPr lang="en-US" altLang="ko-KR" sz="1050" dirty="0"/>
              <a:t>,</a:t>
            </a:r>
            <a:r>
              <a:rPr lang="ko-KR" altLang="en-US" sz="1050" dirty="0"/>
              <a:t>타르색소</a:t>
            </a:r>
            <a:r>
              <a:rPr lang="en-US" altLang="ko-KR" sz="1050" dirty="0" smtClean="0"/>
              <a:t>,</a:t>
            </a:r>
          </a:p>
          <a:p>
            <a:r>
              <a:rPr lang="en-US" altLang="ko-KR" sz="1050" dirty="0"/>
              <a:t> </a:t>
            </a:r>
            <a:r>
              <a:rPr lang="en-US" altLang="ko-KR" sz="1050" dirty="0" smtClean="0"/>
              <a:t>  </a:t>
            </a:r>
            <a:r>
              <a:rPr lang="ko-KR" altLang="en-US" sz="1050" dirty="0" err="1" smtClean="0"/>
              <a:t>보존료</a:t>
            </a:r>
            <a:endParaRPr lang="ko-KR" altLang="en-US" sz="1050" dirty="0"/>
          </a:p>
        </p:txBody>
      </p:sp>
      <p:pic>
        <p:nvPicPr>
          <p:cNvPr id="19" name="Picture 3" descr="사본---화살표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8036" y="2398574"/>
            <a:ext cx="1393924" cy="36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그룹 12"/>
          <p:cNvGrpSpPr/>
          <p:nvPr/>
        </p:nvGrpSpPr>
        <p:grpSpPr>
          <a:xfrm>
            <a:off x="3680" y="0"/>
            <a:ext cx="5054445" cy="717640"/>
            <a:chOff x="3680" y="0"/>
            <a:chExt cx="6000673" cy="717640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2689" y="72061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식품 위생 안전성 검증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59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5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36" y="798959"/>
            <a:ext cx="8353320" cy="284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594879"/>
              </p:ext>
            </p:extLst>
          </p:nvPr>
        </p:nvGraphicFramePr>
        <p:xfrm>
          <a:off x="251912" y="3717036"/>
          <a:ext cx="8424936" cy="2734747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0238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363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85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80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50" dirty="0" smtClean="0">
                          <a:solidFill>
                            <a:srgbClr val="09003E"/>
                          </a:solidFill>
                          <a:latin typeface="+mj-ea"/>
                          <a:ea typeface="+mj-ea"/>
                        </a:rPr>
                        <a:t>구 분</a:t>
                      </a:r>
                      <a:endParaRPr lang="ko-KR" altLang="en-US" sz="1200" b="1" spc="-150" dirty="0">
                        <a:solidFill>
                          <a:srgbClr val="09003E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7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50" dirty="0" smtClean="0">
                          <a:solidFill>
                            <a:srgbClr val="09003E"/>
                          </a:solidFill>
                          <a:latin typeface="+mj-ea"/>
                          <a:ea typeface="+mj-ea"/>
                        </a:rPr>
                        <a:t>주소</a:t>
                      </a:r>
                      <a:endParaRPr lang="ko-KR" altLang="en-US" sz="1200" b="1" spc="-150" dirty="0">
                        <a:solidFill>
                          <a:srgbClr val="09003E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7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50" dirty="0" smtClean="0">
                          <a:solidFill>
                            <a:srgbClr val="09003E"/>
                          </a:solidFill>
                          <a:latin typeface="+mj-ea"/>
                          <a:ea typeface="+mj-ea"/>
                        </a:rPr>
                        <a:t>연락처</a:t>
                      </a:r>
                      <a:endParaRPr lang="ko-KR" altLang="en-US" sz="1200" b="1" spc="-150" dirty="0">
                        <a:solidFill>
                          <a:srgbClr val="09003E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7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rgbClr val="09003E"/>
                        </a:solidFill>
                        <a:latin typeface="10X10" pitchFamily="50" charset="-127"/>
                        <a:ea typeface="10X10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6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9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서울지원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서울특별시 송파구 송파대로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28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길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28, 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해양환경공단 빌딩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2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층</a:t>
                      </a:r>
                      <a:endParaRPr lang="ko-KR" altLang="en-US" sz="1200" b="1" kern="1200" spc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☎ 02-860-6900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Fax 02-837-1120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80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부산지원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부산광역시 사상구 학감대로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(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감전동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) 232 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사상와이즈빌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3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층</a:t>
                      </a:r>
                      <a:endParaRPr lang="en-US" altLang="ko-KR" sz="1200" b="1" kern="1200" spc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☎ 051-933-0100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Fax 051-933-0101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80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경인지원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경기도 안양 만안구 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안양로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111(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안양동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) 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경기연성벤쳐센터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9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☎ 031-390-5200</a:t>
                      </a:r>
                      <a:endParaRPr lang="ko-KR" altLang="en-US" sz="1200" b="1" kern="1200" spc="-15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Fax 031-465-6697</a:t>
                      </a:r>
                      <a:endParaRPr lang="ko-KR" altLang="en-US" sz="1200" b="1" kern="1200" spc="-15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80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대구지원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대구광역시 동구 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동대구로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475(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신천동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) 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대구벤처센터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8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층</a:t>
                      </a:r>
                      <a:endParaRPr lang="ko-KR" altLang="en-US" sz="1200" b="1" kern="1200" spc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☎ 053-950-1500</a:t>
                      </a:r>
                      <a:endParaRPr lang="ko-KR" altLang="en-US" sz="1200" b="1" kern="1200" spc="-15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Fax 053-741-5257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80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광주지원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광주광역시 서구 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시청로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81(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치평동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) 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대아빌딩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4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☎ 062-222-5201</a:t>
                      </a:r>
                      <a:endParaRPr lang="ko-KR" altLang="en-US" sz="1200" b="1" kern="1200" spc="-15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Fax  062-222-5238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80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대전지원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대전 유성구 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북유성대로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303(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반석동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) 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뉴타운프라자빌딩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3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☎ 042-251-1161</a:t>
                      </a:r>
                      <a:endParaRPr lang="ko-KR" altLang="en-US" sz="1200" b="1" kern="1200" spc="-15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Fax 042-252-1102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80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강릉출장소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강릉시 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죽헌길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7(</a:t>
                      </a:r>
                      <a:r>
                        <a:rPr lang="ko-KR" altLang="en-US" sz="1200" b="1" kern="1200" spc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지변동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) 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강릉원주대학교 공동실습실험관 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☎ 033-921-0999</a:t>
                      </a:r>
                      <a:endParaRPr lang="ko-KR" altLang="en-US" sz="1200" b="1" kern="1200" spc="-15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Fax 070-5158-5988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80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제주출장소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제주 제주시 신대로</a:t>
                      </a:r>
                      <a:r>
                        <a:rPr lang="en-US" altLang="ko-KR" sz="1200" b="1" kern="1200" spc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64,</a:t>
                      </a:r>
                      <a:r>
                        <a:rPr lang="en-US" altLang="ko-KR" sz="1200" b="1" kern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 </a:t>
                      </a:r>
                      <a:r>
                        <a:rPr lang="ko-KR" altLang="en-US" sz="1200" b="1" kern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건설공제조합 제주지점 </a:t>
                      </a:r>
                      <a:r>
                        <a:rPr lang="en-US" altLang="ko-KR" sz="1200" b="1" kern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5</a:t>
                      </a:r>
                      <a:r>
                        <a:rPr lang="ko-KR" altLang="en-US" sz="1200" b="1" kern="1200" spc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층</a:t>
                      </a:r>
                      <a:endParaRPr lang="ko-KR" altLang="en-US" sz="1200" b="1" kern="1200" spc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☎ 064-749-5210</a:t>
                      </a:r>
                      <a:endParaRPr lang="ko-KR" altLang="en-US" sz="1200" b="1" kern="1200" spc="-15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kern="1200" spc="-15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ea"/>
                          <a:ea typeface="+mj-ea"/>
                          <a:cs typeface="+mn-cs"/>
                        </a:rPr>
                        <a:t>Fax 064-749-5211</a:t>
                      </a:r>
                      <a:endParaRPr lang="ko-KR" altLang="en-US" sz="1200" b="1" kern="1200" spc="-15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5" name="직사각형 14"/>
          <p:cNvSpPr/>
          <p:nvPr/>
        </p:nvSpPr>
        <p:spPr>
          <a:xfrm>
            <a:off x="3600088" y="969749"/>
            <a:ext cx="1800200" cy="421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한국식품안전관리인증원</a:t>
            </a:r>
            <a:endParaRPr lang="ko-KR" altLang="en-U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조직 현황 및 위치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6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7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861698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83671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</a:t>
            </a:r>
            <a:r>
              <a:rPr lang="ko-KR" altLang="en-US" sz="2000" dirty="0" smtClean="0">
                <a:solidFill>
                  <a:srgbClr val="FF5050"/>
                </a:solidFill>
                <a:latin typeface="휴먼모음T" pitchFamily="18" charset="-127"/>
                <a:ea typeface="휴먼모음T" pitchFamily="18" charset="-127"/>
              </a:rPr>
              <a:t>동물용의약품</a:t>
            </a:r>
            <a:r>
              <a:rPr lang="en-US" altLang="ko-KR" sz="2000" dirty="0" smtClean="0">
                <a:solidFill>
                  <a:srgbClr val="FF5050"/>
                </a:solidFill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2000" dirty="0" smtClean="0">
                <a:solidFill>
                  <a:srgbClr val="FF5050"/>
                </a:solidFill>
                <a:latin typeface="휴먼모음T" pitchFamily="18" charset="-127"/>
                <a:ea typeface="휴먼모음T" pitchFamily="18" charset="-127"/>
              </a:rPr>
              <a:t>농약 등 수거검사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356535"/>
            <a:ext cx="84249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 축산물 </a:t>
            </a:r>
            <a:r>
              <a:rPr lang="en-US" altLang="ko-KR" u="sng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u="sng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인증농장</a:t>
            </a:r>
            <a:r>
              <a:rPr lang="ko-KR" altLang="en-US" dirty="0" smtClean="0">
                <a:solidFill>
                  <a:prstClr val="black"/>
                </a:solidFill>
                <a:latin typeface="휴먼모음T" pitchFamily="18" charset="-127"/>
                <a:ea typeface="휴먼모음T" pitchFamily="18" charset="-127"/>
              </a:rPr>
              <a:t>의 생산단계 수거검사 수행</a:t>
            </a:r>
            <a:endParaRPr lang="ko-KR" altLang="en-US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1778422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동물용의약품 </a:t>
            </a:r>
            <a:r>
              <a:rPr lang="en-US" altLang="ko-KR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450</a:t>
            </a:r>
            <a:r>
              <a:rPr lang="ko-KR" altLang="en-US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건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설파계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퀴놀론계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페니실린계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등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39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종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dirty="0" smtClean="0">
              <a:latin typeface="휴먼모음T" pitchFamily="18" charset="-127"/>
              <a:ea typeface="휴먼모음T" pitchFamily="18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농약 </a:t>
            </a:r>
            <a:r>
              <a:rPr lang="en-US" altLang="ko-KR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250</a:t>
            </a:r>
            <a:r>
              <a:rPr lang="ko-KR" altLang="en-US" b="1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건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피리다벤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등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5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종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0906" y="2888239"/>
            <a:ext cx="7193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심사 신뢰도 제고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식품 사고예방 및 과학적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심사 기틀 마련</a:t>
            </a:r>
            <a:endParaRPr lang="ko-KR" altLang="en-US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4098" name="Picture 2" descr="C:\Users\HACCP\AppData\Local\Microsoft\Windows\INetCache\IE\T1S7A46H\1109px-Check_Box_Noun_project_10759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17551"/>
            <a:ext cx="345479" cy="3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그룹 15"/>
          <p:cNvGrpSpPr/>
          <p:nvPr/>
        </p:nvGrpSpPr>
        <p:grpSpPr>
          <a:xfrm>
            <a:off x="3680" y="0"/>
            <a:ext cx="5063411" cy="717640"/>
            <a:chOff x="3680" y="0"/>
            <a:chExt cx="6011317" cy="717640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3332" y="74768"/>
              <a:ext cx="52716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식품 위생 안전성 검증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83783" y="342900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미생물실습 교육 실시</a:t>
            </a:r>
            <a:endParaRPr lang="ko-KR" altLang="en-US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3825" y="3861048"/>
            <a:ext cx="5892391" cy="1016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  업체 검사 담당자 대상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기본과정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 :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실험기초이론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일반세균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대장균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err="1" smtClean="0">
                <a:latin typeface="휴먼모음T" pitchFamily="18" charset="-127"/>
                <a:ea typeface="휴먼모음T" pitchFamily="18" charset="-127"/>
              </a:rPr>
              <a:t>대장균군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err="1" smtClean="0">
                <a:latin typeface="휴먼모음T" pitchFamily="18" charset="-127"/>
                <a:ea typeface="휴먼모음T" pitchFamily="18" charset="-127"/>
              </a:rPr>
              <a:t>살모넬라</a:t>
            </a:r>
            <a:endParaRPr lang="en-US" altLang="ko-KR" sz="1600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-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심화과정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일반세균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err="1" smtClean="0">
                <a:latin typeface="휴먼모음T" pitchFamily="18" charset="-127"/>
                <a:ea typeface="휴먼모음T" pitchFamily="18" charset="-127"/>
              </a:rPr>
              <a:t>대장균군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err="1" smtClean="0">
                <a:latin typeface="휴먼모음T" pitchFamily="18" charset="-127"/>
                <a:ea typeface="휴먼모음T" pitchFamily="18" charset="-127"/>
              </a:rPr>
              <a:t>살모넬라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황색포도상구균</a:t>
            </a:r>
            <a:endParaRPr lang="ko-KR" altLang="en-US" sz="1600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29" name="Picture 10" descr="s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9" y="3933056"/>
            <a:ext cx="244409" cy="4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56" y="5067132"/>
            <a:ext cx="244409" cy="40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s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9" y="6266011"/>
            <a:ext cx="247925" cy="41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32769" y="5013176"/>
            <a:ext cx="589239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취업준비생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학생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일반세균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대장균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err="1" smtClean="0">
                <a:latin typeface="휴먼모음T" pitchFamily="18" charset="-127"/>
                <a:ea typeface="휴먼모음T" pitchFamily="18" charset="-127"/>
              </a:rPr>
              <a:t>살모넬라</a:t>
            </a:r>
            <a:endParaRPr lang="en-US" altLang="ko-KR" sz="1600" dirty="0" smtClean="0">
              <a:latin typeface="휴먼모음T" pitchFamily="18" charset="-127"/>
              <a:ea typeface="휴먼모음T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 -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심화과정</a:t>
            </a:r>
            <a:r>
              <a:rPr lang="en-US" altLang="ko-KR" sz="1600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일반세균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err="1" smtClean="0">
                <a:latin typeface="휴먼모음T" pitchFamily="18" charset="-127"/>
                <a:ea typeface="휴먼모음T" pitchFamily="18" charset="-127"/>
              </a:rPr>
              <a:t>대장균군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err="1" smtClean="0">
                <a:latin typeface="휴먼모음T" pitchFamily="18" charset="-127"/>
                <a:ea typeface="휴먼모음T" pitchFamily="18" charset="-127"/>
              </a:rPr>
              <a:t>살모넬라</a:t>
            </a:r>
            <a:r>
              <a:rPr lang="en-US" altLang="ko-KR" sz="16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z="1600" dirty="0" smtClean="0">
                <a:latin typeface="휴먼모음T" pitchFamily="18" charset="-127"/>
                <a:ea typeface="휴먼모음T" pitchFamily="18" charset="-127"/>
              </a:rPr>
              <a:t>황색포도상구균</a:t>
            </a:r>
            <a:endParaRPr lang="ko-KR" altLang="en-US" sz="16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1817" y="6266011"/>
            <a:ext cx="5892391" cy="381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 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기타 내부직원교육</a:t>
            </a:r>
            <a:endParaRPr lang="ko-KR" altLang="en-US" sz="1600" dirty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36" name="Picture 3" descr="E:\연구분석실 자료\네이트온 받은 파일\기타 업무\사진\100SSCAM\SI854293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660232" y="4293280"/>
            <a:ext cx="2208001" cy="1656000"/>
          </a:xfrm>
          <a:prstGeom prst="rect">
            <a:avLst/>
          </a:prstGeom>
          <a:noFill/>
        </p:spPr>
      </p:pic>
      <p:sp>
        <p:nvSpPr>
          <p:cNvPr id="20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60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0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1000108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1000108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0" y="1000108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672" y="99088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□ 국외정부 현지실사 대응 지원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528" y="150017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○ 국외정부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미국 등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현지실사 대응 </a:t>
            </a:r>
            <a:r>
              <a:rPr lang="ko-KR" altLang="en-US" dirty="0" err="1">
                <a:latin typeface="휴먼모음T" pitchFamily="18" charset="-127"/>
                <a:ea typeface="휴먼모음T" pitchFamily="18" charset="-127"/>
              </a:rPr>
              <a:t>기술･수검지원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강화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축산물 수출업체 지원까지 확대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528" y="193222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○ 국외정부 현지실사 대응 수출식품안전 세미나 개최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3806" y="232876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○ 주요 수출국 식품안전관리 규제정보 자료수집 및 배포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49" name="그룹 18">
            <a:extLst>
              <a:ext uri="{FF2B5EF4-FFF2-40B4-BE49-F238E27FC236}">
                <a16:creationId xmlns:a16="http://schemas.microsoft.com/office/drawing/2014/main" xmlns="" id="{92EBE680-2406-4359-B69F-2B6F365171E7}"/>
              </a:ext>
            </a:extLst>
          </p:cNvPr>
          <p:cNvGrpSpPr>
            <a:grpSpLocks/>
          </p:cNvGrpSpPr>
          <p:nvPr/>
        </p:nvGrpSpPr>
        <p:grpSpPr bwMode="auto">
          <a:xfrm>
            <a:off x="931863" y="2708920"/>
            <a:ext cx="2041525" cy="2047875"/>
            <a:chOff x="913881" y="2056510"/>
            <a:chExt cx="2016224" cy="2022740"/>
          </a:xfrm>
        </p:grpSpPr>
        <p:sp>
          <p:nvSpPr>
            <p:cNvPr id="50" name="막힌 원호 49">
              <a:extLst>
                <a:ext uri="{FF2B5EF4-FFF2-40B4-BE49-F238E27FC236}">
                  <a16:creationId xmlns:a16="http://schemas.microsoft.com/office/drawing/2014/main" xmlns="" id="{B43F7B7C-A2C2-4C80-8BAE-C714CAB7D8CF}"/>
                </a:ext>
              </a:extLst>
            </p:cNvPr>
            <p:cNvSpPr/>
            <p:nvPr/>
          </p:nvSpPr>
          <p:spPr bwMode="auto">
            <a:xfrm>
              <a:off x="913881" y="2056510"/>
              <a:ext cx="2016224" cy="2016468"/>
            </a:xfrm>
            <a:prstGeom prst="blockArc">
              <a:avLst>
                <a:gd name="adj1" fmla="val 10800000"/>
                <a:gd name="adj2" fmla="val 31001"/>
                <a:gd name="adj3" fmla="val 10708"/>
              </a:avLst>
            </a:prstGeom>
            <a:solidFill>
              <a:srgbClr val="A8CCE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latinLnBrk="1" hangingPunct="1">
                <a:defRPr/>
              </a:pPr>
              <a:endParaRPr lang="ko-KR" altLang="en-US" sz="20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1" name="막힌 원호 50">
              <a:extLst>
                <a:ext uri="{FF2B5EF4-FFF2-40B4-BE49-F238E27FC236}">
                  <a16:creationId xmlns:a16="http://schemas.microsoft.com/office/drawing/2014/main" xmlns="" id="{048A3005-F492-4F18-AC6B-B019ECAF9635}"/>
                </a:ext>
              </a:extLst>
            </p:cNvPr>
            <p:cNvSpPr/>
            <p:nvPr/>
          </p:nvSpPr>
          <p:spPr bwMode="auto">
            <a:xfrm rot="10800000">
              <a:off x="913881" y="2062782"/>
              <a:ext cx="2016224" cy="2016468"/>
            </a:xfrm>
            <a:prstGeom prst="blockArc">
              <a:avLst>
                <a:gd name="adj1" fmla="val 10800000"/>
                <a:gd name="adj2" fmla="val 31001"/>
                <a:gd name="adj3" fmla="val 10708"/>
              </a:avLst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latinLnBrk="1" hangingPunct="1">
                <a:defRPr/>
              </a:pPr>
              <a:endParaRPr lang="ko-KR" altLang="en-US" sz="2000"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53" name="그룹 61">
            <a:extLst>
              <a:ext uri="{FF2B5EF4-FFF2-40B4-BE49-F238E27FC236}">
                <a16:creationId xmlns:a16="http://schemas.microsoft.com/office/drawing/2014/main" xmlns="" id="{6C2AA18D-EA16-431C-BCBB-D1A85CEBA51E}"/>
              </a:ext>
            </a:extLst>
          </p:cNvPr>
          <p:cNvGrpSpPr>
            <a:grpSpLocks/>
          </p:cNvGrpSpPr>
          <p:nvPr/>
        </p:nvGrpSpPr>
        <p:grpSpPr bwMode="auto">
          <a:xfrm>
            <a:off x="3563938" y="2708920"/>
            <a:ext cx="2041525" cy="2047875"/>
            <a:chOff x="913881" y="2056510"/>
            <a:chExt cx="2016224" cy="2022740"/>
          </a:xfrm>
        </p:grpSpPr>
        <p:sp>
          <p:nvSpPr>
            <p:cNvPr id="54" name="막힌 원호 53">
              <a:extLst>
                <a:ext uri="{FF2B5EF4-FFF2-40B4-BE49-F238E27FC236}">
                  <a16:creationId xmlns:a16="http://schemas.microsoft.com/office/drawing/2014/main" xmlns="" id="{9F8AF123-65C2-4AD1-8D2B-A708AEA14E21}"/>
                </a:ext>
              </a:extLst>
            </p:cNvPr>
            <p:cNvSpPr/>
            <p:nvPr/>
          </p:nvSpPr>
          <p:spPr bwMode="auto">
            <a:xfrm>
              <a:off x="913881" y="2056510"/>
              <a:ext cx="2016224" cy="2016468"/>
            </a:xfrm>
            <a:prstGeom prst="blockArc">
              <a:avLst>
                <a:gd name="adj1" fmla="val 10800000"/>
                <a:gd name="adj2" fmla="val 31001"/>
                <a:gd name="adj3" fmla="val 10708"/>
              </a:avLst>
            </a:prstGeom>
            <a:solidFill>
              <a:srgbClr val="ADE3E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latinLnBrk="1" hangingPunct="1">
                <a:defRPr/>
              </a:pPr>
              <a:endParaRPr lang="ko-KR" altLang="en-US" sz="200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5" name="막힌 원호 54">
              <a:extLst>
                <a:ext uri="{FF2B5EF4-FFF2-40B4-BE49-F238E27FC236}">
                  <a16:creationId xmlns:a16="http://schemas.microsoft.com/office/drawing/2014/main" xmlns="" id="{A3C18114-57AA-41E5-A5E1-E2631F00BF4D}"/>
                </a:ext>
              </a:extLst>
            </p:cNvPr>
            <p:cNvSpPr/>
            <p:nvPr/>
          </p:nvSpPr>
          <p:spPr bwMode="auto">
            <a:xfrm rot="10800000">
              <a:off x="913881" y="2062782"/>
              <a:ext cx="2016224" cy="2016468"/>
            </a:xfrm>
            <a:prstGeom prst="blockArc">
              <a:avLst>
                <a:gd name="adj1" fmla="val 10800000"/>
                <a:gd name="adj2" fmla="val 31001"/>
                <a:gd name="adj3" fmla="val 10708"/>
              </a:avLst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latinLnBrk="1" hangingPunct="1">
                <a:defRPr/>
              </a:pPr>
              <a:endParaRPr lang="ko-KR" altLang="en-US" sz="2000"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grpSp>
        <p:nvGrpSpPr>
          <p:cNvPr id="56" name="그룹 70">
            <a:extLst>
              <a:ext uri="{FF2B5EF4-FFF2-40B4-BE49-F238E27FC236}">
                <a16:creationId xmlns:a16="http://schemas.microsoft.com/office/drawing/2014/main" xmlns="" id="{AEC86F5A-FB25-4196-BB81-E9C7BE4AE9AA}"/>
              </a:ext>
            </a:extLst>
          </p:cNvPr>
          <p:cNvGrpSpPr>
            <a:grpSpLocks/>
          </p:cNvGrpSpPr>
          <p:nvPr/>
        </p:nvGrpSpPr>
        <p:grpSpPr bwMode="auto">
          <a:xfrm>
            <a:off x="6196013" y="2708920"/>
            <a:ext cx="2041525" cy="2047875"/>
            <a:chOff x="913881" y="2056510"/>
            <a:chExt cx="2016224" cy="2022740"/>
          </a:xfrm>
        </p:grpSpPr>
        <p:sp>
          <p:nvSpPr>
            <p:cNvPr id="57" name="막힌 원호 56">
              <a:extLst>
                <a:ext uri="{FF2B5EF4-FFF2-40B4-BE49-F238E27FC236}">
                  <a16:creationId xmlns:a16="http://schemas.microsoft.com/office/drawing/2014/main" xmlns="" id="{F005CCC7-7112-43BE-B335-6A99C7899695}"/>
                </a:ext>
              </a:extLst>
            </p:cNvPr>
            <p:cNvSpPr/>
            <p:nvPr/>
          </p:nvSpPr>
          <p:spPr bwMode="auto">
            <a:xfrm>
              <a:off x="913881" y="2056510"/>
              <a:ext cx="2016224" cy="2016468"/>
            </a:xfrm>
            <a:prstGeom prst="blockArc">
              <a:avLst>
                <a:gd name="adj1" fmla="val 10800000"/>
                <a:gd name="adj2" fmla="val 31001"/>
                <a:gd name="adj3" fmla="val 10708"/>
              </a:avLst>
            </a:prstGeom>
            <a:solidFill>
              <a:srgbClr val="8DE7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latinLnBrk="1" hangingPunct="1">
                <a:defRPr/>
              </a:pPr>
              <a:endParaRPr lang="ko-KR" altLang="en-US" sz="2000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8" name="막힌 원호 57">
              <a:extLst>
                <a:ext uri="{FF2B5EF4-FFF2-40B4-BE49-F238E27FC236}">
                  <a16:creationId xmlns:a16="http://schemas.microsoft.com/office/drawing/2014/main" xmlns="" id="{907B0E30-E76B-41E9-AA46-0378D047A224}"/>
                </a:ext>
              </a:extLst>
            </p:cNvPr>
            <p:cNvSpPr/>
            <p:nvPr/>
          </p:nvSpPr>
          <p:spPr bwMode="auto">
            <a:xfrm rot="10800000">
              <a:off x="913881" y="2062782"/>
              <a:ext cx="2016224" cy="2016468"/>
            </a:xfrm>
            <a:prstGeom prst="blockArc">
              <a:avLst>
                <a:gd name="adj1" fmla="val 10800000"/>
                <a:gd name="adj2" fmla="val 31001"/>
                <a:gd name="adj3" fmla="val 10708"/>
              </a:avLst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1" latinLnBrk="1" hangingPunct="1">
                <a:defRPr/>
              </a:pPr>
              <a:endParaRPr lang="ko-KR" altLang="en-US" sz="2000" dirty="0">
                <a:latin typeface="휴먼모음T" pitchFamily="18" charset="-127"/>
                <a:ea typeface="휴먼모음T" pitchFamily="18" charset="-127"/>
              </a:endParaRPr>
            </a:p>
          </p:txBody>
        </p:sp>
      </p:grpSp>
      <p:sp>
        <p:nvSpPr>
          <p:cNvPr id="59" name="Rectangle 304">
            <a:extLst>
              <a:ext uri="{FF2B5EF4-FFF2-40B4-BE49-F238E27FC236}">
                <a16:creationId xmlns:a16="http://schemas.microsoft.com/office/drawing/2014/main" xmlns="" id="{5A864218-6A5C-471A-88DF-BD98B5A71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056" y="3207470"/>
            <a:ext cx="17351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ko-KR" altLang="en-US" sz="1600" dirty="0">
                <a:latin typeface="10X10" panose="020D0604000000000000" pitchFamily="50" charset="-127"/>
                <a:ea typeface="10X10" panose="020D0604000000000000" pitchFamily="50" charset="-127"/>
              </a:rPr>
              <a:t>수출국 정부</a:t>
            </a:r>
          </a:p>
          <a:p>
            <a:pPr algn="ctr">
              <a:defRPr/>
            </a:pPr>
            <a:r>
              <a:rPr lang="ko-KR" altLang="en-US" sz="1600" dirty="0">
                <a:latin typeface="10X10" panose="020D0604000000000000" pitchFamily="50" charset="-127"/>
                <a:ea typeface="10X10" panose="020D0604000000000000" pitchFamily="50" charset="-127"/>
              </a:rPr>
              <a:t>현지실사 대응 </a:t>
            </a:r>
          </a:p>
          <a:p>
            <a:pPr algn="ctr">
              <a:defRPr/>
            </a:pPr>
            <a:r>
              <a:rPr lang="ko-KR" altLang="en-US" sz="1600" dirty="0">
                <a:solidFill>
                  <a:srgbClr val="0000FF"/>
                </a:solidFill>
                <a:latin typeface="10X10" panose="020D0604000000000000" pitchFamily="50" charset="-127"/>
                <a:ea typeface="10X10" panose="020D0604000000000000" pitchFamily="50" charset="-127"/>
              </a:rPr>
              <a:t>기술</a:t>
            </a:r>
            <a:r>
              <a:rPr lang="en-US" altLang="ko-KR" sz="1600" dirty="0">
                <a:solidFill>
                  <a:srgbClr val="0000FF"/>
                </a:solidFill>
                <a:latin typeface="10X10" panose="020D0604000000000000" pitchFamily="50" charset="-127"/>
                <a:ea typeface="10X10" panose="020D0604000000000000" pitchFamily="50" charset="-127"/>
              </a:rPr>
              <a:t>·</a:t>
            </a:r>
            <a:r>
              <a:rPr lang="ko-KR" altLang="en-US" sz="1600" dirty="0">
                <a:solidFill>
                  <a:srgbClr val="0000FF"/>
                </a:solidFill>
                <a:latin typeface="10X10" panose="020D0604000000000000" pitchFamily="50" charset="-127"/>
                <a:ea typeface="10X10" panose="020D0604000000000000" pitchFamily="50" charset="-127"/>
              </a:rPr>
              <a:t>수검 지원</a:t>
            </a:r>
            <a:endParaRPr lang="en-US" altLang="ko-KR" sz="1600" dirty="0">
              <a:solidFill>
                <a:srgbClr val="0000FF"/>
              </a:solidFill>
              <a:latin typeface="10X10" panose="020D0604000000000000" pitchFamily="50" charset="-127"/>
              <a:ea typeface="10X10" panose="020D0604000000000000" pitchFamily="50" charset="-127"/>
            </a:endParaRPr>
          </a:p>
          <a:p>
            <a:pPr algn="ctr">
              <a:defRPr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10X10" panose="020D0604000000000000" pitchFamily="50" charset="-127"/>
                <a:ea typeface="10X10" panose="020D0604000000000000" pitchFamily="50" charset="-127"/>
              </a:rPr>
              <a:t>(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10X10" panose="020D0604000000000000" pitchFamily="50" charset="-127"/>
                <a:ea typeface="10X10" panose="020D0604000000000000" pitchFamily="50" charset="-127"/>
              </a:rPr>
              <a:t>무료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10X10" panose="020D0604000000000000" pitchFamily="50" charset="-127"/>
                <a:ea typeface="10X10" panose="020D0604000000000000" pitchFamily="50" charset="-127"/>
              </a:rPr>
              <a:t>)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10X10" panose="020D0604000000000000" pitchFamily="50" charset="-127"/>
              <a:ea typeface="10X10" panose="020D0604000000000000" pitchFamily="50" charset="-127"/>
            </a:endParaRPr>
          </a:p>
        </p:txBody>
      </p:sp>
      <p:sp>
        <p:nvSpPr>
          <p:cNvPr id="60" name="Rectangle 304">
            <a:extLst>
              <a:ext uri="{FF2B5EF4-FFF2-40B4-BE49-F238E27FC236}">
                <a16:creationId xmlns:a16="http://schemas.microsoft.com/office/drawing/2014/main" xmlns="" id="{C1D8F093-DA6B-47B1-B25F-2497E7589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496" y="3197423"/>
            <a:ext cx="19304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ko-KR" altLang="en-US" sz="1600" dirty="0">
                <a:latin typeface="10X10" panose="020D0604000000000000" pitchFamily="50" charset="-127"/>
                <a:ea typeface="10X10" panose="020D0604000000000000" pitchFamily="50" charset="-127"/>
              </a:rPr>
              <a:t>국외 정부 </a:t>
            </a:r>
            <a:endParaRPr lang="en-US" altLang="ko-KR" sz="1600" dirty="0">
              <a:latin typeface="10X10" panose="020D0604000000000000" pitchFamily="50" charset="-127"/>
              <a:ea typeface="10X10" panose="020D0604000000000000" pitchFamily="50" charset="-127"/>
            </a:endParaRPr>
          </a:p>
          <a:p>
            <a:pPr algn="ctr">
              <a:defRPr/>
            </a:pPr>
            <a:r>
              <a:rPr lang="ko-KR" altLang="en-US" sz="1600" dirty="0">
                <a:solidFill>
                  <a:schemeClr val="accent4">
                    <a:lumMod val="75000"/>
                  </a:schemeClr>
                </a:solidFill>
                <a:latin typeface="10X10" panose="020D0604000000000000" pitchFamily="50" charset="-127"/>
                <a:ea typeface="10X10" panose="020D0604000000000000" pitchFamily="50" charset="-127"/>
              </a:rPr>
              <a:t>규제 대응</a:t>
            </a:r>
            <a:endParaRPr lang="en-US" altLang="ko-KR" sz="1600" dirty="0">
              <a:solidFill>
                <a:schemeClr val="accent4">
                  <a:lumMod val="75000"/>
                </a:schemeClr>
              </a:solidFill>
              <a:latin typeface="10X10" panose="020D0604000000000000" pitchFamily="50" charset="-127"/>
              <a:ea typeface="10X10" panose="020D0604000000000000" pitchFamily="50" charset="-127"/>
            </a:endParaRPr>
          </a:p>
          <a:p>
            <a:pPr algn="ctr">
              <a:defRPr/>
            </a:pPr>
            <a:r>
              <a:rPr lang="ko-KR" altLang="en-US" sz="1600" dirty="0">
                <a:latin typeface="10X10" panose="020D0604000000000000" pitchFamily="50" charset="-127"/>
                <a:ea typeface="10X10" panose="020D0604000000000000" pitchFamily="50" charset="-127"/>
              </a:rPr>
              <a:t>수출식품안전 </a:t>
            </a:r>
            <a:endParaRPr lang="en-US" altLang="ko-KR" sz="1600" dirty="0">
              <a:latin typeface="10X10" panose="020D0604000000000000" pitchFamily="50" charset="-127"/>
              <a:ea typeface="10X10" panose="020D0604000000000000" pitchFamily="50" charset="-127"/>
            </a:endParaRPr>
          </a:p>
          <a:p>
            <a:pPr algn="ctr">
              <a:defRPr/>
            </a:pPr>
            <a:r>
              <a:rPr lang="ko-KR" altLang="en-US" sz="1600" dirty="0">
                <a:solidFill>
                  <a:schemeClr val="accent4">
                    <a:lumMod val="75000"/>
                  </a:schemeClr>
                </a:solidFill>
                <a:latin typeface="10X10" panose="020D0604000000000000" pitchFamily="50" charset="-127"/>
                <a:ea typeface="10X10" panose="020D0604000000000000" pitchFamily="50" charset="-127"/>
              </a:rPr>
              <a:t>세미나</a:t>
            </a:r>
            <a:r>
              <a:rPr lang="ko-KR" altLang="en-US" sz="1600" dirty="0">
                <a:latin typeface="10X10" panose="020D0604000000000000" pitchFamily="50" charset="-127"/>
                <a:ea typeface="10X10" panose="020D0604000000000000" pitchFamily="50" charset="-127"/>
              </a:rPr>
              <a:t> 개최</a:t>
            </a:r>
            <a:endParaRPr lang="en-US" altLang="ko-KR" sz="1600" dirty="0">
              <a:latin typeface="10X10" panose="020D0604000000000000" pitchFamily="50" charset="-127"/>
              <a:ea typeface="10X10" panose="020D0604000000000000" pitchFamily="50" charset="-127"/>
            </a:endParaRPr>
          </a:p>
        </p:txBody>
      </p:sp>
      <p:sp>
        <p:nvSpPr>
          <p:cNvPr id="61" name="Rectangle 304">
            <a:extLst>
              <a:ext uri="{FF2B5EF4-FFF2-40B4-BE49-F238E27FC236}">
                <a16:creationId xmlns:a16="http://schemas.microsoft.com/office/drawing/2014/main" xmlns="" id="{6D19D7F9-F242-459E-BD79-A66D14094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8888" y="3246075"/>
            <a:ext cx="17351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r>
              <a:rPr lang="ko-KR" altLang="en-US" sz="1600" dirty="0">
                <a:latin typeface="10X10" panose="020D0604000000000000" pitchFamily="50" charset="-127"/>
                <a:ea typeface="10X10" panose="020D0604000000000000" pitchFamily="50" charset="-127"/>
              </a:rPr>
              <a:t>수출식품</a:t>
            </a:r>
            <a:endParaRPr lang="en-US" altLang="ko-KR" sz="1600" dirty="0">
              <a:latin typeface="10X10" panose="020D0604000000000000" pitchFamily="50" charset="-127"/>
              <a:ea typeface="10X10" panose="020D0604000000000000" pitchFamily="50" charset="-127"/>
            </a:endParaRPr>
          </a:p>
          <a:p>
            <a:pPr algn="ctr">
              <a:defRPr/>
            </a:pPr>
            <a:r>
              <a:rPr lang="ko-KR" altLang="en-US" sz="1600" dirty="0">
                <a:latin typeface="10X10" panose="020D0604000000000000" pitchFamily="50" charset="-127"/>
                <a:ea typeface="10X10" panose="020D0604000000000000" pitchFamily="50" charset="-127"/>
              </a:rPr>
              <a:t> 식품안전관리</a:t>
            </a:r>
            <a:endParaRPr lang="en-US" altLang="ko-KR" sz="1600" dirty="0">
              <a:latin typeface="10X10" panose="020D0604000000000000" pitchFamily="50" charset="-127"/>
              <a:ea typeface="10X10" panose="020D0604000000000000" pitchFamily="50" charset="-127"/>
            </a:endParaRPr>
          </a:p>
          <a:p>
            <a:pPr algn="ctr">
              <a:defRPr/>
            </a:pPr>
            <a:r>
              <a:rPr lang="ko-KR" altLang="en-US" sz="1600" dirty="0">
                <a:solidFill>
                  <a:srgbClr val="FF5050"/>
                </a:solidFill>
                <a:latin typeface="10X10" panose="020D0604000000000000" pitchFamily="50" charset="-127"/>
                <a:ea typeface="10X10" panose="020D0604000000000000" pitchFamily="50" charset="-127"/>
              </a:rPr>
              <a:t>지침서 제공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xmlns="" id="{9D041EF8-54C0-426C-A786-0F7EC81E2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08" y="5409580"/>
            <a:ext cx="3500778" cy="17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169C0DC-674B-4653-9F6D-E17154C4FD27}"/>
              </a:ext>
            </a:extLst>
          </p:cNvPr>
          <p:cNvSpPr txBox="1"/>
          <p:nvPr/>
        </p:nvSpPr>
        <p:spPr>
          <a:xfrm>
            <a:off x="1431123" y="5204649"/>
            <a:ext cx="671394" cy="253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b="1" dirty="0">
                <a:solidFill>
                  <a:schemeClr val="bg1"/>
                </a:solidFill>
              </a:rPr>
              <a:t>대미수출 </a:t>
            </a:r>
            <a:endParaRPr lang="en-US" altLang="ko-KR" sz="1000" b="1" dirty="0">
              <a:solidFill>
                <a:schemeClr val="bg1"/>
              </a:solidFill>
            </a:endParaRPr>
          </a:p>
          <a:p>
            <a:pPr algn="ctr"/>
            <a:r>
              <a:rPr lang="ko-KR" altLang="en-US" sz="1000" b="1" dirty="0">
                <a:solidFill>
                  <a:schemeClr val="bg1"/>
                </a:solidFill>
              </a:rPr>
              <a:t>축산물가공업소</a:t>
            </a:r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xmlns="" id="{2CBDDAD9-A86E-4B7E-9F92-220339EC9354}"/>
              </a:ext>
            </a:extLst>
          </p:cNvPr>
          <p:cNvSpPr/>
          <p:nvPr/>
        </p:nvSpPr>
        <p:spPr>
          <a:xfrm>
            <a:off x="514246" y="4829226"/>
            <a:ext cx="683750" cy="70180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150F5D1A-42C5-4B03-AE84-E7B778901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19528" y="4964574"/>
            <a:ext cx="492300" cy="28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696ED78-542E-4641-B6A5-2973D872280B}"/>
              </a:ext>
            </a:extLst>
          </p:cNvPr>
          <p:cNvSpPr txBox="1"/>
          <p:nvPr/>
        </p:nvSpPr>
        <p:spPr>
          <a:xfrm>
            <a:off x="652483" y="527125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b="1" dirty="0">
                <a:solidFill>
                  <a:schemeClr val="bg1"/>
                </a:solidFill>
              </a:rPr>
              <a:t>미국</a:t>
            </a: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xmlns="" id="{0FE642E3-B6CC-4DB7-B83F-0D9CB368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65584" y="4829226"/>
            <a:ext cx="718389" cy="69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38029D8-5209-4737-92AF-33E59BADBC2C}"/>
              </a:ext>
            </a:extLst>
          </p:cNvPr>
          <p:cNvSpPr txBox="1"/>
          <p:nvPr/>
        </p:nvSpPr>
        <p:spPr>
          <a:xfrm>
            <a:off x="2230415" y="5231533"/>
            <a:ext cx="671394" cy="1559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dirty="0">
                <a:solidFill>
                  <a:schemeClr val="bg1"/>
                </a:solidFill>
              </a:rPr>
              <a:t>캐나다수출업소</a:t>
            </a: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xmlns="" id="{CCEF85CE-2CF4-44D9-87ED-FDC7228DBC33}"/>
              </a:ext>
            </a:extLst>
          </p:cNvPr>
          <p:cNvGrpSpPr/>
          <p:nvPr/>
        </p:nvGrpSpPr>
        <p:grpSpPr>
          <a:xfrm>
            <a:off x="2224666" y="4829226"/>
            <a:ext cx="696386" cy="673730"/>
            <a:chOff x="7110765" y="-1418208"/>
            <a:chExt cx="1818953" cy="1714512"/>
          </a:xfrm>
        </p:grpSpPr>
        <p:sp>
          <p:nvSpPr>
            <p:cNvPr id="39" name="타원 38">
              <a:extLst>
                <a:ext uri="{FF2B5EF4-FFF2-40B4-BE49-F238E27FC236}">
                  <a16:creationId xmlns:a16="http://schemas.microsoft.com/office/drawing/2014/main" xmlns="" id="{D0C86EF8-98E1-49C1-BC01-6CFD5C9CD53A}"/>
                </a:ext>
              </a:extLst>
            </p:cNvPr>
            <p:cNvSpPr/>
            <p:nvPr/>
          </p:nvSpPr>
          <p:spPr>
            <a:xfrm>
              <a:off x="7143768" y="-1418208"/>
              <a:ext cx="1785950" cy="171451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0" name="Picture 5">
              <a:extLst>
                <a:ext uri="{FF2B5EF4-FFF2-40B4-BE49-F238E27FC236}">
                  <a16:creationId xmlns:a16="http://schemas.microsoft.com/office/drawing/2014/main" xmlns="" id="{998061DA-8CB5-415A-831B-0046CABC6A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000" r="20000" b="26142"/>
            <a:stretch>
              <a:fillRect/>
            </a:stretch>
          </p:blipFill>
          <p:spPr bwMode="auto">
            <a:xfrm>
              <a:off x="8001024" y="-1275332"/>
              <a:ext cx="857256" cy="1000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452376FB-10E5-4DD1-B601-7EC6E604CCDB}"/>
                </a:ext>
              </a:extLst>
            </p:cNvPr>
            <p:cNvSpPr txBox="1"/>
            <p:nvPr/>
          </p:nvSpPr>
          <p:spPr>
            <a:xfrm>
              <a:off x="7156162" y="-1153999"/>
              <a:ext cx="1311990" cy="632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500" b="1" dirty="0">
                  <a:solidFill>
                    <a:schemeClr val="tx2">
                      <a:lumMod val="75000"/>
                    </a:schemeClr>
                  </a:solidFill>
                  <a:latin typeface="10X10 Bold" pitchFamily="50" charset="-127"/>
                  <a:ea typeface="10X10 Bold" pitchFamily="50" charset="-127"/>
                </a:rPr>
                <a:t>B</a:t>
              </a:r>
              <a:r>
                <a:rPr lang="en-US" altLang="ko-KR" sz="1500" b="1" dirty="0">
                  <a:solidFill>
                    <a:srgbClr val="008000"/>
                  </a:solidFill>
                  <a:latin typeface="10X10 Bold" pitchFamily="50" charset="-127"/>
                  <a:ea typeface="10X10 Bold" pitchFamily="50" charset="-127"/>
                </a:rPr>
                <a:t>POM</a:t>
              </a:r>
              <a:endParaRPr lang="ko-KR" altLang="en-US" sz="1500" b="1" dirty="0">
                <a:solidFill>
                  <a:srgbClr val="008000"/>
                </a:solidFill>
                <a:latin typeface="10X10 Bold" pitchFamily="50" charset="-127"/>
                <a:ea typeface="10X10 Bold" pitchFamily="50" charset="-12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7D7A680B-6DEB-4540-B2C7-30FA68521CFE}"/>
                </a:ext>
              </a:extLst>
            </p:cNvPr>
            <p:cNvSpPr txBox="1"/>
            <p:nvPr/>
          </p:nvSpPr>
          <p:spPr>
            <a:xfrm>
              <a:off x="7110765" y="-373270"/>
              <a:ext cx="1738457" cy="587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00" b="1" spc="-150" dirty="0">
                  <a:solidFill>
                    <a:schemeClr val="bg1"/>
                  </a:solidFill>
                </a:rPr>
                <a:t>인도네시아</a:t>
              </a:r>
            </a:p>
          </p:txBody>
        </p:sp>
      </p:grpSp>
      <p:pic>
        <p:nvPicPr>
          <p:cNvPr id="47" name="_x262465288" descr="EMB00003410c3a9">
            <a:extLst>
              <a:ext uri="{FF2B5EF4-FFF2-40B4-BE49-F238E27FC236}">
                <a16:creationId xmlns:a16="http://schemas.microsoft.com/office/drawing/2014/main" xmlns="" id="{40F474D4-EA8F-45C5-8A51-7154AAE7A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3" t="37386" r="66399" b="34605"/>
          <a:stretch>
            <a:fillRect/>
          </a:stretch>
        </p:blipFill>
        <p:spPr bwMode="auto">
          <a:xfrm>
            <a:off x="1197846" y="5048790"/>
            <a:ext cx="164100" cy="19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_x262465288" descr="EMB00003410c3a9">
            <a:extLst>
              <a:ext uri="{FF2B5EF4-FFF2-40B4-BE49-F238E27FC236}">
                <a16:creationId xmlns:a16="http://schemas.microsoft.com/office/drawing/2014/main" xmlns="" id="{2891D53B-95D6-49BB-8E3C-4C8F01D63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3" t="37386" r="66399" b="34605"/>
          <a:stretch>
            <a:fillRect/>
          </a:stretch>
        </p:blipFill>
        <p:spPr bwMode="auto">
          <a:xfrm>
            <a:off x="2045697" y="5048790"/>
            <a:ext cx="164100" cy="19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타원 62">
            <a:extLst>
              <a:ext uri="{FF2B5EF4-FFF2-40B4-BE49-F238E27FC236}">
                <a16:creationId xmlns:a16="http://schemas.microsoft.com/office/drawing/2014/main" xmlns="" id="{49C03B54-70FE-48CE-AAB5-3338DFA6BC2D}"/>
              </a:ext>
            </a:extLst>
          </p:cNvPr>
          <p:cNvSpPr/>
          <p:nvPr/>
        </p:nvSpPr>
        <p:spPr>
          <a:xfrm>
            <a:off x="3085148" y="4829226"/>
            <a:ext cx="649842" cy="673730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4" name="_x262465288" descr="EMB00003410c3a9">
            <a:extLst>
              <a:ext uri="{FF2B5EF4-FFF2-40B4-BE49-F238E27FC236}">
                <a16:creationId xmlns:a16="http://schemas.microsoft.com/office/drawing/2014/main" xmlns="" id="{A54017FC-4203-42E4-976E-39544C72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3" t="37386" r="66399" b="34605"/>
          <a:stretch>
            <a:fillRect/>
          </a:stretch>
        </p:blipFill>
        <p:spPr bwMode="auto">
          <a:xfrm>
            <a:off x="2907518" y="5048790"/>
            <a:ext cx="164100" cy="19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그림 64" descr="시계이(가) 표시된 사진&#10;&#10;자동 생성된 설명">
            <a:extLst>
              <a:ext uri="{FF2B5EF4-FFF2-40B4-BE49-F238E27FC236}">
                <a16:creationId xmlns:a16="http://schemas.microsoft.com/office/drawing/2014/main" xmlns="" id="{65387250-F72C-4CFB-978C-41EEC26AD9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31" b="-18173"/>
          <a:stretch/>
        </p:blipFill>
        <p:spPr>
          <a:xfrm rot="315897">
            <a:off x="3168489" y="4854887"/>
            <a:ext cx="536533" cy="46074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699F8F8-2BAD-4662-82CB-6732CDB0EA8A}"/>
              </a:ext>
            </a:extLst>
          </p:cNvPr>
          <p:cNvSpPr txBox="1"/>
          <p:nvPr/>
        </p:nvSpPr>
        <p:spPr>
          <a:xfrm>
            <a:off x="1474248" y="5269191"/>
            <a:ext cx="5565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b="1" dirty="0">
                <a:solidFill>
                  <a:schemeClr val="bg1"/>
                </a:solidFill>
              </a:rPr>
              <a:t>캐나다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1C71846-AFCC-458C-9AC6-E1431B297090}"/>
              </a:ext>
            </a:extLst>
          </p:cNvPr>
          <p:cNvSpPr txBox="1"/>
          <p:nvPr/>
        </p:nvSpPr>
        <p:spPr>
          <a:xfrm>
            <a:off x="3214438" y="5248515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b="1" dirty="0">
                <a:solidFill>
                  <a:schemeClr val="bg1"/>
                </a:solidFill>
              </a:rPr>
              <a:t>대만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7CA6C3F-2228-47CC-9A76-FFE3BB5D0D03}"/>
              </a:ext>
            </a:extLst>
          </p:cNvPr>
          <p:cNvSpPr txBox="1"/>
          <p:nvPr/>
        </p:nvSpPr>
        <p:spPr>
          <a:xfrm>
            <a:off x="508662" y="5645634"/>
            <a:ext cx="2940871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+mj-ea"/>
              <a:buAutoNum type="circleNumDbPlain"/>
            </a:pPr>
            <a:r>
              <a:rPr lang="en-US" altLang="ko-KR" sz="1200" dirty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200" dirty="0">
                <a:latin typeface="10X10" pitchFamily="50" charset="-127"/>
                <a:ea typeface="10X10" pitchFamily="50" charset="-127"/>
              </a:rPr>
              <a:t>실사 전</a:t>
            </a:r>
            <a:r>
              <a:rPr lang="en-US" altLang="ko-KR" sz="1200" dirty="0">
                <a:latin typeface="10X10" pitchFamily="50" charset="-127"/>
                <a:ea typeface="10X10" pitchFamily="50" charset="-127"/>
              </a:rPr>
              <a:t>) HACCP</a:t>
            </a:r>
            <a:r>
              <a:rPr lang="ko-KR" altLang="en-US" sz="1200" dirty="0">
                <a:latin typeface="10X10" pitchFamily="50" charset="-127"/>
                <a:ea typeface="10X10" pitchFamily="50" charset="-127"/>
              </a:rPr>
              <a:t> 활용 기술지원을</a:t>
            </a:r>
            <a:r>
              <a:rPr lang="en-US" altLang="ko-KR" sz="1200" dirty="0">
                <a:latin typeface="10X10" pitchFamily="50" charset="-127"/>
                <a:ea typeface="10X10" pitchFamily="50" charset="-127"/>
              </a:rPr>
              <a:t>              </a:t>
            </a:r>
            <a:r>
              <a:rPr lang="ko-KR" altLang="en-US" sz="1200" dirty="0">
                <a:latin typeface="10X10" pitchFamily="50" charset="-127"/>
                <a:ea typeface="10X10" pitchFamily="50" charset="-127"/>
              </a:rPr>
              <a:t>통한 안전관리 방안 제시</a:t>
            </a:r>
            <a:endParaRPr lang="en-US" altLang="ko-KR" sz="1200" dirty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30000"/>
              </a:lnSpc>
              <a:buFont typeface="+mj-ea"/>
              <a:buAutoNum type="circleNumDbPlain"/>
            </a:pPr>
            <a:r>
              <a:rPr lang="en-US" altLang="ko-KR" sz="1200" dirty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200" dirty="0">
                <a:latin typeface="10X10" pitchFamily="50" charset="-127"/>
                <a:ea typeface="10X10" pitchFamily="50" charset="-127"/>
              </a:rPr>
              <a:t>실사 당일</a:t>
            </a:r>
            <a:r>
              <a:rPr lang="en-US" altLang="ko-KR" sz="1200" dirty="0">
                <a:latin typeface="10X10" pitchFamily="50" charset="-127"/>
                <a:ea typeface="10X10" pitchFamily="50" charset="-127"/>
              </a:rPr>
              <a:t>) </a:t>
            </a:r>
            <a:r>
              <a:rPr lang="ko-KR" altLang="en-US" sz="1200" dirty="0">
                <a:latin typeface="10X10" pitchFamily="50" charset="-127"/>
                <a:ea typeface="10X10" pitchFamily="50" charset="-127"/>
              </a:rPr>
              <a:t>국외 실사 수검 지원</a:t>
            </a:r>
            <a:endParaRPr lang="en-US" altLang="ko-KR" sz="1200" dirty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30000"/>
              </a:lnSpc>
              <a:buFont typeface="+mj-ea"/>
              <a:buAutoNum type="circleNumDbPlain"/>
            </a:pPr>
            <a:r>
              <a:rPr lang="en-US" altLang="ko-KR" sz="1200" dirty="0"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200" dirty="0">
                <a:latin typeface="10X10" pitchFamily="50" charset="-127"/>
                <a:ea typeface="10X10" pitchFamily="50" charset="-127"/>
              </a:rPr>
              <a:t>실사 후</a:t>
            </a:r>
            <a:r>
              <a:rPr lang="en-US" altLang="ko-KR" sz="1200" dirty="0">
                <a:latin typeface="10X10" pitchFamily="50" charset="-127"/>
                <a:ea typeface="10X10" pitchFamily="50" charset="-127"/>
              </a:rPr>
              <a:t>) </a:t>
            </a:r>
            <a:r>
              <a:rPr lang="ko-KR" altLang="en-US" sz="1200" dirty="0">
                <a:latin typeface="10X10" pitchFamily="50" charset="-127"/>
                <a:ea typeface="10X10" pitchFamily="50" charset="-127"/>
              </a:rPr>
              <a:t>개선조치사항 점검 지도</a:t>
            </a:r>
            <a:endParaRPr lang="en-US" altLang="ko-KR" sz="1200" dirty="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70" name="그림 69">
            <a:extLst>
              <a:ext uri="{FF2B5EF4-FFF2-40B4-BE49-F238E27FC236}">
                <a16:creationId xmlns:a16="http://schemas.microsoft.com/office/drawing/2014/main" xmlns="" id="{5D929167-3F98-4465-B594-96D0CBB8C4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21" t="15843" r="35833" b="18046"/>
          <a:stretch/>
        </p:blipFill>
        <p:spPr>
          <a:xfrm rot="332411">
            <a:off x="6801722" y="4925949"/>
            <a:ext cx="1360600" cy="1766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xmlns="" id="{6B55280D-E713-489A-88F5-666FC0FF160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25030" y="4918256"/>
            <a:ext cx="2375536" cy="178169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48" name="그룹 47"/>
          <p:cNvGrpSpPr/>
          <p:nvPr/>
        </p:nvGrpSpPr>
        <p:grpSpPr>
          <a:xfrm>
            <a:off x="3680" y="0"/>
            <a:ext cx="5063411" cy="717640"/>
            <a:chOff x="3680" y="0"/>
            <a:chExt cx="6011317" cy="717640"/>
          </a:xfrm>
        </p:grpSpPr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43332" y="74768"/>
              <a:ext cx="52716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수출입 식품 지원사업</a:t>
              </a:r>
            </a:p>
          </p:txBody>
        </p:sp>
      </p:grp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61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873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DA221A1-9DF3-4C2C-8704-3A2064AE66DF}"/>
              </a:ext>
            </a:extLst>
          </p:cNvPr>
          <p:cNvSpPr txBox="1"/>
          <p:nvPr/>
        </p:nvSpPr>
        <p:spPr>
          <a:xfrm>
            <a:off x="350912" y="1554838"/>
            <a:ext cx="8820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○ 평가대상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OEM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수입식품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축산식품 포함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  <a:p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         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및 식품첨가물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 err="1">
                <a:latin typeface="휴먼모음T" pitchFamily="18" charset="-127"/>
                <a:ea typeface="휴먼모음T" pitchFamily="18" charset="-127"/>
              </a:rPr>
              <a:t>식품용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기구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용기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  <a:p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 </a:t>
            </a: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* </a:t>
            </a: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관련근거 </a:t>
            </a: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수입식품안전관리특별법 제</a:t>
            </a: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18</a:t>
            </a: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조</a:t>
            </a: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영업자 준수사항</a:t>
            </a: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)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CE5D11C-BC7E-4AA3-B127-6EE4F34DF323}"/>
              </a:ext>
            </a:extLst>
          </p:cNvPr>
          <p:cNvSpPr txBox="1"/>
          <p:nvPr/>
        </p:nvSpPr>
        <p:spPr>
          <a:xfrm>
            <a:off x="333078" y="400506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○ 평가절차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AA0B49A-77CE-4BF9-88A5-A37052F1A81B}"/>
              </a:ext>
            </a:extLst>
          </p:cNvPr>
          <p:cNvSpPr txBox="1"/>
          <p:nvPr/>
        </p:nvSpPr>
        <p:spPr>
          <a:xfrm>
            <a:off x="251520" y="980728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□ 주문자상표부착</a:t>
            </a:r>
            <a:r>
              <a:rPr lang="en-US" altLang="ko-KR" sz="2000" dirty="0">
                <a:latin typeface="휴먼모음T" pitchFamily="18" charset="-127"/>
                <a:ea typeface="휴먼모음T" pitchFamily="18" charset="-127"/>
              </a:rPr>
              <a:t>(OEM) 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수입식품 위생평가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10146CD-231B-4266-B004-DD18F1E51145}"/>
              </a:ext>
            </a:extLst>
          </p:cNvPr>
          <p:cNvSpPr txBox="1"/>
          <p:nvPr/>
        </p:nvSpPr>
        <p:spPr>
          <a:xfrm>
            <a:off x="369540" y="2612004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○ 평가주기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최초수입 이후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1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년</a:t>
            </a: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dirty="0" err="1">
                <a:latin typeface="휴먼모음T" pitchFamily="18" charset="-127"/>
                <a:ea typeface="휴먼모음T" pitchFamily="18" charset="-127"/>
              </a:rPr>
              <a:t>영아용조제식</a:t>
            </a: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 등</a:t>
            </a: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sz="1400" dirty="0">
              <a:latin typeface="휴먼모음T" pitchFamily="18" charset="-127"/>
              <a:ea typeface="휴먼모음T" pitchFamily="18" charset="-127"/>
            </a:endParaRPr>
          </a:p>
          <a:p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           또는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2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년마다</a:t>
            </a: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(1</a:t>
            </a: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년인 식품을 제외한 </a:t>
            </a:r>
            <a:r>
              <a:rPr lang="ko-KR" altLang="en-US" sz="1400" dirty="0" err="1">
                <a:latin typeface="휴먼모음T" pitchFamily="18" charset="-127"/>
                <a:ea typeface="휴먼모음T" pitchFamily="18" charset="-127"/>
              </a:rPr>
              <a:t>모든식품</a:t>
            </a:r>
            <a:r>
              <a:rPr lang="en-US" altLang="ko-KR" sz="1400" dirty="0"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400" dirty="0">
                <a:latin typeface="휴먼모음T" pitchFamily="18" charset="-127"/>
                <a:ea typeface="휴먼모음T" pitchFamily="18" charset="-127"/>
              </a:rPr>
              <a:t> 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ED1E406-5F3A-4431-B468-AB51E0191DD8}"/>
              </a:ext>
            </a:extLst>
          </p:cNvPr>
          <p:cNvSpPr txBox="1"/>
          <p:nvPr/>
        </p:nvSpPr>
        <p:spPr>
          <a:xfrm>
            <a:off x="350912" y="3421476"/>
            <a:ext cx="866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○ 평가방법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고시 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『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해외제조업소 및 해외작업장 현지실사 방법 및 기준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』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에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따라 실시</a:t>
            </a:r>
          </a:p>
        </p:txBody>
      </p:sp>
      <p:grpSp>
        <p:nvGrpSpPr>
          <p:cNvPr id="62" name="그룹 93">
            <a:extLst>
              <a:ext uri="{FF2B5EF4-FFF2-40B4-BE49-F238E27FC236}">
                <a16:creationId xmlns:a16="http://schemas.microsoft.com/office/drawing/2014/main" xmlns="" id="{06D7B2D7-A7E2-4B13-B1E5-E27A2B15DB70}"/>
              </a:ext>
            </a:extLst>
          </p:cNvPr>
          <p:cNvGrpSpPr>
            <a:grpSpLocks/>
          </p:cNvGrpSpPr>
          <p:nvPr/>
        </p:nvGrpSpPr>
        <p:grpSpPr bwMode="auto">
          <a:xfrm>
            <a:off x="765126" y="4596637"/>
            <a:ext cx="7560840" cy="1428390"/>
            <a:chOff x="-5305673" y="-1384702"/>
            <a:chExt cx="7345882" cy="133751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FC73511-02A5-4901-9D0D-3335168BD71E}"/>
                </a:ext>
              </a:extLst>
            </p:cNvPr>
            <p:cNvSpPr txBox="1"/>
            <p:nvPr/>
          </p:nvSpPr>
          <p:spPr>
            <a:xfrm>
              <a:off x="-5305673" y="-364203"/>
              <a:ext cx="1512667" cy="3170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ko-KR" altLang="en-US" sz="1600" b="1" spc="-100" dirty="0">
                  <a:latin typeface="10X10" pitchFamily="50" charset="-127"/>
                  <a:ea typeface="10X10" pitchFamily="50" charset="-127"/>
                </a:rPr>
                <a:t>신청서 접수</a:t>
              </a:r>
              <a:endParaRPr lang="en-US" altLang="ko-KR" sz="1600" b="1" spc="-100" dirty="0">
                <a:latin typeface="10X10" pitchFamily="50" charset="-127"/>
                <a:ea typeface="10X10" pitchFamily="50" charset="-127"/>
              </a:endParaRPr>
            </a:p>
          </p:txBody>
        </p:sp>
        <p:grpSp>
          <p:nvGrpSpPr>
            <p:cNvPr id="64" name="그룹 92">
              <a:extLst>
                <a:ext uri="{FF2B5EF4-FFF2-40B4-BE49-F238E27FC236}">
                  <a16:creationId xmlns:a16="http://schemas.microsoft.com/office/drawing/2014/main" xmlns="" id="{DB6FD1D5-6F7A-4E04-AEF1-5B1AB0F035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053298" y="-1384702"/>
              <a:ext cx="7093507" cy="1337515"/>
              <a:chOff x="-5053298" y="-1384702"/>
              <a:chExt cx="7093507" cy="133751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F3E42456-CD7F-4B4E-AA80-E5340B7D96BE}"/>
                  </a:ext>
                </a:extLst>
              </p:cNvPr>
              <p:cNvSpPr txBox="1"/>
              <p:nvPr/>
            </p:nvSpPr>
            <p:spPr>
              <a:xfrm>
                <a:off x="-3412062" y="-364203"/>
                <a:ext cx="833536" cy="3170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ko-KR" altLang="en-US" sz="1600" b="1" spc="-100" dirty="0">
                    <a:latin typeface="10X10" pitchFamily="50" charset="-127"/>
                    <a:ea typeface="10X10" pitchFamily="50" charset="-127"/>
                  </a:rPr>
                  <a:t>서류검토</a:t>
                </a:r>
                <a:endParaRPr lang="en-US" altLang="ko-KR" sz="1600" b="1" spc="-100" dirty="0">
                  <a:latin typeface="10X10" pitchFamily="50" charset="-127"/>
                  <a:ea typeface="10X10" pitchFamily="50" charset="-127"/>
                </a:endParaRPr>
              </a:p>
            </p:txBody>
          </p:sp>
          <p:grpSp>
            <p:nvGrpSpPr>
              <p:cNvPr id="66" name="그룹 80">
                <a:extLst>
                  <a:ext uri="{FF2B5EF4-FFF2-40B4-BE49-F238E27FC236}">
                    <a16:creationId xmlns:a16="http://schemas.microsoft.com/office/drawing/2014/main" xmlns="" id="{9F412E7F-EC0C-421F-B49D-E2A43F080D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461327" y="-1384702"/>
                <a:ext cx="1007915" cy="1007803"/>
                <a:chOff x="-438905" y="-1384702"/>
                <a:chExt cx="1007915" cy="1007803"/>
              </a:xfrm>
            </p:grpSpPr>
            <p:sp>
              <p:nvSpPr>
                <p:cNvPr id="94" name="타원 93">
                  <a:extLst>
                    <a:ext uri="{FF2B5EF4-FFF2-40B4-BE49-F238E27FC236}">
                      <a16:creationId xmlns:a16="http://schemas.microsoft.com/office/drawing/2014/main" xmlns="" id="{087B73EA-0D9C-4A13-9610-0CCC9FFABF1A}"/>
                    </a:ext>
                  </a:extLst>
                </p:cNvPr>
                <p:cNvSpPr/>
                <p:nvPr/>
              </p:nvSpPr>
              <p:spPr>
                <a:xfrm>
                  <a:off x="-438905" y="-1384702"/>
                  <a:ext cx="1007915" cy="1007803"/>
                </a:xfrm>
                <a:prstGeom prst="ellipse">
                  <a:avLst/>
                </a:prstGeom>
                <a:solidFill>
                  <a:srgbClr val="665D5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/>
                  <a:endParaRPr lang="ko-KR" altLang="en-US" sz="1600">
                    <a:solidFill>
                      <a:srgbClr val="FFFFFF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pic>
              <p:nvPicPr>
                <p:cNvPr id="95" name="Picture 5" descr="C:\Users\조한슬\Desktop\2016년 국제사업팀\클립아트 모음\ti203d3301.jpg">
                  <a:extLst>
                    <a:ext uri="{FF2B5EF4-FFF2-40B4-BE49-F238E27FC236}">
                      <a16:creationId xmlns:a16="http://schemas.microsoft.com/office/drawing/2014/main" xmlns="" id="{91FA4BD1-234A-413C-8A8E-C05F4D522F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56" t="20180" r="72127" b="67184"/>
                <a:stretch>
                  <a:fillRect/>
                </a:stretch>
              </p:blipFill>
              <p:spPr bwMode="auto">
                <a:xfrm>
                  <a:off x="-364489" y="-1179512"/>
                  <a:ext cx="858464" cy="5647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7" name="그룹 82">
                <a:extLst>
                  <a:ext uri="{FF2B5EF4-FFF2-40B4-BE49-F238E27FC236}">
                    <a16:creationId xmlns:a16="http://schemas.microsoft.com/office/drawing/2014/main" xmlns="" id="{56417329-09C1-4B7A-A724-87BE60945B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896178" y="-1091090"/>
                <a:ext cx="215869" cy="422167"/>
                <a:chOff x="-3936816" y="-1091090"/>
                <a:chExt cx="215869" cy="422167"/>
              </a:xfrm>
            </p:grpSpPr>
            <p:cxnSp>
              <p:nvCxnSpPr>
                <p:cNvPr id="92" name="직선 연결선 91">
                  <a:extLst>
                    <a:ext uri="{FF2B5EF4-FFF2-40B4-BE49-F238E27FC236}">
                      <a16:creationId xmlns:a16="http://schemas.microsoft.com/office/drawing/2014/main" xmlns="" id="{15FFC209-4BBB-4A8F-8906-48D2FE269DBD}"/>
                    </a:ext>
                  </a:extLst>
                </p:cNvPr>
                <p:cNvCxnSpPr/>
                <p:nvPr/>
              </p:nvCxnSpPr>
              <p:spPr>
                <a:xfrm rot="16200000" flipH="1">
                  <a:off x="-3936804" y="-1091102"/>
                  <a:ext cx="215845" cy="215869"/>
                </a:xfrm>
                <a:prstGeom prst="line">
                  <a:avLst/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직선 연결선 92">
                  <a:extLst>
                    <a:ext uri="{FF2B5EF4-FFF2-40B4-BE49-F238E27FC236}">
                      <a16:creationId xmlns:a16="http://schemas.microsoft.com/office/drawing/2014/main" xmlns="" id="{60525470-791D-4B38-97BD-32220811D938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-3936804" y="-884780"/>
                  <a:ext cx="215845" cy="215869"/>
                </a:xfrm>
                <a:prstGeom prst="line">
                  <a:avLst/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그룹 78">
                <a:extLst>
                  <a:ext uri="{FF2B5EF4-FFF2-40B4-BE49-F238E27FC236}">
                    <a16:creationId xmlns:a16="http://schemas.microsoft.com/office/drawing/2014/main" xmlns="" id="{277BD8A0-AF4B-48E9-AA0C-C457B3848D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3532694" y="-1384702"/>
                <a:ext cx="1009503" cy="1007803"/>
                <a:chOff x="-3566455" y="-1384702"/>
                <a:chExt cx="1009503" cy="1007803"/>
              </a:xfrm>
            </p:grpSpPr>
            <p:sp>
              <p:nvSpPr>
                <p:cNvPr id="90" name="타원 89">
                  <a:extLst>
                    <a:ext uri="{FF2B5EF4-FFF2-40B4-BE49-F238E27FC236}">
                      <a16:creationId xmlns:a16="http://schemas.microsoft.com/office/drawing/2014/main" xmlns="" id="{F106394D-F12C-4C94-BFC5-859677D0FD14}"/>
                    </a:ext>
                  </a:extLst>
                </p:cNvPr>
                <p:cNvSpPr/>
                <p:nvPr/>
              </p:nvSpPr>
              <p:spPr>
                <a:xfrm>
                  <a:off x="-3566455" y="-1384702"/>
                  <a:ext cx="1009503" cy="1007803"/>
                </a:xfrm>
                <a:prstGeom prst="ellipse">
                  <a:avLst/>
                </a:prstGeom>
                <a:solidFill>
                  <a:srgbClr val="665D5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/>
                  <a:endParaRPr lang="ko-KR" altLang="en-US" sz="1600">
                    <a:solidFill>
                      <a:srgbClr val="FFFFFF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pic>
              <p:nvPicPr>
                <p:cNvPr id="91" name="Picture 2" descr="C:\Users\조한슬\Desktop\2016년 국제사업팀\클립아트 모음\cm18002111.jpg">
                  <a:extLst>
                    <a:ext uri="{FF2B5EF4-FFF2-40B4-BE49-F238E27FC236}">
                      <a16:creationId xmlns:a16="http://schemas.microsoft.com/office/drawing/2014/main" xmlns="" id="{75000DDE-6B97-4242-AAC0-7AD1863783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880" t="50552" r="18246" b="36975"/>
                <a:stretch>
                  <a:fillRect/>
                </a:stretch>
              </p:blipFill>
              <p:spPr bwMode="auto">
                <a:xfrm>
                  <a:off x="-3493962" y="-1251520"/>
                  <a:ext cx="864096" cy="6789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9636242B-D7D2-4819-95E6-DF69869470A2}"/>
                  </a:ext>
                </a:extLst>
              </p:cNvPr>
              <p:cNvSpPr txBox="1"/>
              <p:nvPr/>
            </p:nvSpPr>
            <p:spPr>
              <a:xfrm>
                <a:off x="-2067644" y="-364202"/>
                <a:ext cx="1238467" cy="3170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ko-KR" altLang="en-US" sz="1600" b="1" spc="-100" dirty="0">
                    <a:latin typeface="10X10" pitchFamily="50" charset="-127"/>
                    <a:ea typeface="10X10" pitchFamily="50" charset="-127"/>
                  </a:rPr>
                  <a:t>평가 일정 조율</a:t>
                </a:r>
                <a:endParaRPr lang="en-US" altLang="ko-KR" sz="1600" b="1" spc="-100" dirty="0">
                  <a:latin typeface="10X10" pitchFamily="50" charset="-127"/>
                  <a:ea typeface="10X10" pitchFamily="50" charset="-127"/>
                </a:endParaRPr>
              </a:p>
            </p:txBody>
          </p:sp>
          <p:grpSp>
            <p:nvGrpSpPr>
              <p:cNvPr id="70" name="그룹 79">
                <a:extLst>
                  <a:ext uri="{FF2B5EF4-FFF2-40B4-BE49-F238E27FC236}">
                    <a16:creationId xmlns:a16="http://schemas.microsoft.com/office/drawing/2014/main" xmlns="" id="{3C179733-C354-4C7C-8B88-3418B33278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008916" y="-1384702"/>
                <a:ext cx="1007916" cy="1007803"/>
                <a:chOff x="-1986804" y="-1384702"/>
                <a:chExt cx="1007916" cy="1007803"/>
              </a:xfrm>
            </p:grpSpPr>
            <p:sp>
              <p:nvSpPr>
                <p:cNvPr id="88" name="타원 87">
                  <a:extLst>
                    <a:ext uri="{FF2B5EF4-FFF2-40B4-BE49-F238E27FC236}">
                      <a16:creationId xmlns:a16="http://schemas.microsoft.com/office/drawing/2014/main" xmlns="" id="{56B6F73E-E102-4FD1-B523-449D4324EDD6}"/>
                    </a:ext>
                  </a:extLst>
                </p:cNvPr>
                <p:cNvSpPr/>
                <p:nvPr/>
              </p:nvSpPr>
              <p:spPr>
                <a:xfrm>
                  <a:off x="-1986804" y="-1384702"/>
                  <a:ext cx="1007916" cy="1007803"/>
                </a:xfrm>
                <a:prstGeom prst="ellipse">
                  <a:avLst/>
                </a:prstGeom>
                <a:solidFill>
                  <a:srgbClr val="665D5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/>
                  <a:endParaRPr lang="ko-KR" altLang="en-US" sz="1600">
                    <a:solidFill>
                      <a:srgbClr val="FFFFFF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pic>
              <p:nvPicPr>
                <p:cNvPr id="89" name="Picture 4" descr="C:\Users\조한슬\Desktop\2016년 국제사업팀\클립아트 모음\ti203d3301.jpg">
                  <a:extLst>
                    <a:ext uri="{FF2B5EF4-FFF2-40B4-BE49-F238E27FC236}">
                      <a16:creationId xmlns:a16="http://schemas.microsoft.com/office/drawing/2014/main" xmlns="" id="{C4FDBC92-B8A0-4616-808D-A2319691EE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665" t="77800" r="51271" b="9058"/>
                <a:stretch>
                  <a:fillRect/>
                </a:stretch>
              </p:blipFill>
              <p:spPr bwMode="auto">
                <a:xfrm>
                  <a:off x="-1819092" y="-1240686"/>
                  <a:ext cx="672998" cy="648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676A0673-3FD4-4351-889D-04EF5989CBBF}"/>
                  </a:ext>
                </a:extLst>
              </p:cNvPr>
              <p:cNvSpPr txBox="1"/>
              <p:nvPr/>
            </p:nvSpPr>
            <p:spPr>
              <a:xfrm>
                <a:off x="-504184" y="-364202"/>
                <a:ext cx="1199532" cy="3170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ko-KR" altLang="en-US" sz="1600" b="1" spc="-100" dirty="0">
                    <a:latin typeface="10X10" pitchFamily="50" charset="-127"/>
                    <a:ea typeface="10X10" pitchFamily="50" charset="-127"/>
                  </a:rPr>
                  <a:t>위생평가 실시</a:t>
                </a:r>
                <a:endParaRPr lang="en-US" altLang="ko-KR" sz="1600" b="1" spc="-100" dirty="0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1CD8E9FE-5564-41D3-B063-1076AB49F94D}"/>
                  </a:ext>
                </a:extLst>
              </p:cNvPr>
              <p:cNvSpPr txBox="1"/>
              <p:nvPr/>
            </p:nvSpPr>
            <p:spPr>
              <a:xfrm>
                <a:off x="1151338" y="-364202"/>
                <a:ext cx="833536" cy="31701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ko-KR" altLang="en-US" sz="1600" b="1" spc="-100" dirty="0">
                    <a:latin typeface="10X10" pitchFamily="50" charset="-127"/>
                    <a:ea typeface="10X10" pitchFamily="50" charset="-127"/>
                  </a:rPr>
                  <a:t>결과통보</a:t>
                </a:r>
                <a:endParaRPr lang="en-US" altLang="ko-KR" sz="1600" b="1" spc="-100" dirty="0">
                  <a:latin typeface="10X10" pitchFamily="50" charset="-127"/>
                  <a:ea typeface="10X10" pitchFamily="50" charset="-127"/>
                </a:endParaRPr>
              </a:p>
            </p:txBody>
          </p:sp>
          <p:grpSp>
            <p:nvGrpSpPr>
              <p:cNvPr id="73" name="그룹 81">
                <a:extLst>
                  <a:ext uri="{FF2B5EF4-FFF2-40B4-BE49-F238E27FC236}">
                    <a16:creationId xmlns:a16="http://schemas.microsoft.com/office/drawing/2014/main" xmlns="" id="{ED124F02-9416-4474-9072-D5138D3822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2293" y="-1384702"/>
                <a:ext cx="1007916" cy="1007803"/>
                <a:chOff x="1032293" y="-1384702"/>
                <a:chExt cx="1007916" cy="1007803"/>
              </a:xfrm>
            </p:grpSpPr>
            <p:sp>
              <p:nvSpPr>
                <p:cNvPr id="86" name="타원 85">
                  <a:extLst>
                    <a:ext uri="{FF2B5EF4-FFF2-40B4-BE49-F238E27FC236}">
                      <a16:creationId xmlns:a16="http://schemas.microsoft.com/office/drawing/2014/main" xmlns="" id="{335226D4-5C4A-4829-8B37-E2057F2AA061}"/>
                    </a:ext>
                  </a:extLst>
                </p:cNvPr>
                <p:cNvSpPr/>
                <p:nvPr/>
              </p:nvSpPr>
              <p:spPr>
                <a:xfrm>
                  <a:off x="1032293" y="-1384702"/>
                  <a:ext cx="1007916" cy="1007803"/>
                </a:xfrm>
                <a:prstGeom prst="ellipse">
                  <a:avLst/>
                </a:prstGeom>
                <a:solidFill>
                  <a:srgbClr val="3C3E8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/>
                  <a:endParaRPr lang="ko-KR" altLang="en-US" sz="1600">
                    <a:solidFill>
                      <a:srgbClr val="FFFFFF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pic>
              <p:nvPicPr>
                <p:cNvPr id="87" name="Picture 6" descr="C:\Users\조한슬\Desktop\2016년 국제사업팀\클립아트 모음\ti203d3302.jpg">
                  <a:extLst>
                    <a:ext uri="{FF2B5EF4-FFF2-40B4-BE49-F238E27FC236}">
                      <a16:creationId xmlns:a16="http://schemas.microsoft.com/office/drawing/2014/main" xmlns="" id="{737AC8FB-56B3-4248-AA08-7F44935379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928" t="58087" r="48743" b="27255"/>
                <a:stretch>
                  <a:fillRect/>
                </a:stretch>
              </p:blipFill>
              <p:spPr bwMode="auto">
                <a:xfrm>
                  <a:off x="1212117" y="-1222756"/>
                  <a:ext cx="648072" cy="648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4" name="그룹 75">
                <a:extLst>
                  <a:ext uri="{FF2B5EF4-FFF2-40B4-BE49-F238E27FC236}">
                    <a16:creationId xmlns:a16="http://schemas.microsoft.com/office/drawing/2014/main" xmlns="" id="{0C125A19-F86D-473A-BB4E-ED60A20508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5053298" y="-1384702"/>
                <a:ext cx="1007916" cy="1007803"/>
                <a:chOff x="-5053298" y="-1384702"/>
                <a:chExt cx="1007916" cy="1007803"/>
              </a:xfrm>
            </p:grpSpPr>
            <p:sp>
              <p:nvSpPr>
                <p:cNvPr id="84" name="타원 35">
                  <a:extLst>
                    <a:ext uri="{FF2B5EF4-FFF2-40B4-BE49-F238E27FC236}">
                      <a16:creationId xmlns:a16="http://schemas.microsoft.com/office/drawing/2014/main" xmlns="" id="{3557CA3F-2FBE-4A4F-97AA-F94B79E0533A}"/>
                    </a:ext>
                  </a:extLst>
                </p:cNvPr>
                <p:cNvSpPr/>
                <p:nvPr/>
              </p:nvSpPr>
              <p:spPr>
                <a:xfrm>
                  <a:off x="-5053298" y="-1384702"/>
                  <a:ext cx="1007916" cy="1007803"/>
                </a:xfrm>
                <a:prstGeom prst="ellipse">
                  <a:avLst/>
                </a:prstGeom>
                <a:solidFill>
                  <a:srgbClr val="CE24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굴림" panose="020B0600000101010101" pitchFamily="50" charset="-127"/>
                    </a:defRPr>
                  </a:lvl9pPr>
                </a:lstStyle>
                <a:p>
                  <a:pPr algn="ctr" eaLnBrk="1" hangingPunct="1"/>
                  <a:endParaRPr lang="ko-KR" altLang="en-US" sz="1600">
                    <a:solidFill>
                      <a:srgbClr val="FFFFFF"/>
                    </a:solidFill>
                    <a:latin typeface="나눔스퀘어_ac Bold" panose="020B0600000101010101" pitchFamily="50" charset="-127"/>
                    <a:ea typeface="나눔스퀘어_ac Bold" panose="020B0600000101010101" pitchFamily="50" charset="-127"/>
                  </a:endParaRPr>
                </a:p>
              </p:txBody>
            </p:sp>
            <p:pic>
              <p:nvPicPr>
                <p:cNvPr id="85" name="Picture 3" descr="C:\Users\조한슬\Desktop\2016년 국제사업팀\클립아트 모음\cm18002110.jpg">
                  <a:extLst>
                    <a:ext uri="{FF2B5EF4-FFF2-40B4-BE49-F238E27FC236}">
                      <a16:creationId xmlns:a16="http://schemas.microsoft.com/office/drawing/2014/main" xmlns="" id="{B8633AAF-3030-4FD1-BEDA-0858CF75184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246" t="76990" r="69849" b="10889"/>
                <a:stretch>
                  <a:fillRect/>
                </a:stretch>
              </p:blipFill>
              <p:spPr bwMode="auto">
                <a:xfrm>
                  <a:off x="-4909629" y="-1251520"/>
                  <a:ext cx="720080" cy="733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5" name="그룹 83">
                <a:extLst>
                  <a:ext uri="{FF2B5EF4-FFF2-40B4-BE49-F238E27FC236}">
                    <a16:creationId xmlns:a16="http://schemas.microsoft.com/office/drawing/2014/main" xmlns="" id="{C84E52A2-7164-497D-BEE3-994B6A08CB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2375574" y="-1091090"/>
                <a:ext cx="215869" cy="422167"/>
                <a:chOff x="-3937648" y="-1091090"/>
                <a:chExt cx="215869" cy="422167"/>
              </a:xfrm>
            </p:grpSpPr>
            <p:cxnSp>
              <p:nvCxnSpPr>
                <p:cNvPr id="82" name="직선 연결선 81">
                  <a:extLst>
                    <a:ext uri="{FF2B5EF4-FFF2-40B4-BE49-F238E27FC236}">
                      <a16:creationId xmlns:a16="http://schemas.microsoft.com/office/drawing/2014/main" xmlns="" id="{0E8F77D6-F166-44C6-B8F9-5E5548E9A302}"/>
                    </a:ext>
                  </a:extLst>
                </p:cNvPr>
                <p:cNvCxnSpPr/>
                <p:nvPr/>
              </p:nvCxnSpPr>
              <p:spPr>
                <a:xfrm rot="16200000" flipH="1">
                  <a:off x="-3937636" y="-1091102"/>
                  <a:ext cx="215845" cy="215869"/>
                </a:xfrm>
                <a:prstGeom prst="line">
                  <a:avLst/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직선 연결선 82">
                  <a:extLst>
                    <a:ext uri="{FF2B5EF4-FFF2-40B4-BE49-F238E27FC236}">
                      <a16:creationId xmlns:a16="http://schemas.microsoft.com/office/drawing/2014/main" xmlns="" id="{E29749F4-A528-44FE-B24B-44ADB088EF31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-3937636" y="-884780"/>
                  <a:ext cx="215845" cy="215869"/>
                </a:xfrm>
                <a:prstGeom prst="line">
                  <a:avLst/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그룹 86">
                <a:extLst>
                  <a:ext uri="{FF2B5EF4-FFF2-40B4-BE49-F238E27FC236}">
                    <a16:creationId xmlns:a16="http://schemas.microsoft.com/office/drawing/2014/main" xmlns="" id="{AE772ADF-F892-4C05-8762-9DE7F4BB74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853383" y="-1091090"/>
                <a:ext cx="215869" cy="422167"/>
                <a:chOff x="-3936893" y="-1091090"/>
                <a:chExt cx="215869" cy="422167"/>
              </a:xfrm>
            </p:grpSpPr>
            <p:cxnSp>
              <p:nvCxnSpPr>
                <p:cNvPr id="80" name="직선 연결선 79">
                  <a:extLst>
                    <a:ext uri="{FF2B5EF4-FFF2-40B4-BE49-F238E27FC236}">
                      <a16:creationId xmlns:a16="http://schemas.microsoft.com/office/drawing/2014/main" xmlns="" id="{5AE5636E-31BB-41FE-ACE0-88700A20FE38}"/>
                    </a:ext>
                  </a:extLst>
                </p:cNvPr>
                <p:cNvCxnSpPr/>
                <p:nvPr/>
              </p:nvCxnSpPr>
              <p:spPr>
                <a:xfrm rot="16200000" flipH="1">
                  <a:off x="-3936881" y="-1091102"/>
                  <a:ext cx="215845" cy="215869"/>
                </a:xfrm>
                <a:prstGeom prst="line">
                  <a:avLst/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직선 연결선 80">
                  <a:extLst>
                    <a:ext uri="{FF2B5EF4-FFF2-40B4-BE49-F238E27FC236}">
                      <a16:creationId xmlns:a16="http://schemas.microsoft.com/office/drawing/2014/main" xmlns="" id="{1D4A7DC4-449D-4C83-9665-BECBDA9B84AB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-3936881" y="-884780"/>
                  <a:ext cx="215845" cy="215869"/>
                </a:xfrm>
                <a:prstGeom prst="line">
                  <a:avLst/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" name="그룹 89">
                <a:extLst>
                  <a:ext uri="{FF2B5EF4-FFF2-40B4-BE49-F238E27FC236}">
                    <a16:creationId xmlns:a16="http://schemas.microsoft.com/office/drawing/2014/main" xmlns="" id="{28942BA4-7748-4A4A-85F5-D2CF1DC14B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67221" y="-1091090"/>
                <a:ext cx="215869" cy="422167"/>
                <a:chOff x="-3937725" y="-1091090"/>
                <a:chExt cx="215869" cy="422167"/>
              </a:xfrm>
            </p:grpSpPr>
            <p:cxnSp>
              <p:nvCxnSpPr>
                <p:cNvPr id="78" name="직선 연결선 77">
                  <a:extLst>
                    <a:ext uri="{FF2B5EF4-FFF2-40B4-BE49-F238E27FC236}">
                      <a16:creationId xmlns:a16="http://schemas.microsoft.com/office/drawing/2014/main" xmlns="" id="{978F5687-C2DA-47F0-8C0F-61BE6C20EF0C}"/>
                    </a:ext>
                  </a:extLst>
                </p:cNvPr>
                <p:cNvCxnSpPr/>
                <p:nvPr/>
              </p:nvCxnSpPr>
              <p:spPr>
                <a:xfrm rot="16200000" flipH="1">
                  <a:off x="-3937713" y="-1091102"/>
                  <a:ext cx="215845" cy="215869"/>
                </a:xfrm>
                <a:prstGeom prst="line">
                  <a:avLst/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직선 연결선 78">
                  <a:extLst>
                    <a:ext uri="{FF2B5EF4-FFF2-40B4-BE49-F238E27FC236}">
                      <a16:creationId xmlns:a16="http://schemas.microsoft.com/office/drawing/2014/main" xmlns="" id="{9562C0B0-DBDB-4E1B-B238-F6B615244259}"/>
                    </a:ext>
                  </a:extLst>
                </p:cNvPr>
                <p:cNvCxnSpPr/>
                <p:nvPr/>
              </p:nvCxnSpPr>
              <p:spPr>
                <a:xfrm rot="5400000" flipH="1" flipV="1">
                  <a:off x="-3937713" y="-884780"/>
                  <a:ext cx="215845" cy="215869"/>
                </a:xfrm>
                <a:prstGeom prst="line">
                  <a:avLst/>
                </a:prstGeom>
                <a:ln w="190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17" name="그림 16" descr="음식, 앉아있는, 테이블, 과일이(가) 표시된 사진&#10;&#10;자동 생성된 설명">
            <a:extLst>
              <a:ext uri="{FF2B5EF4-FFF2-40B4-BE49-F238E27FC236}">
                <a16:creationId xmlns:a16="http://schemas.microsoft.com/office/drawing/2014/main" xmlns="" id="{A70713B3-B10F-47D0-9357-1AB5C67D8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4" r="8031" b="13975"/>
          <a:stretch/>
        </p:blipFill>
        <p:spPr>
          <a:xfrm>
            <a:off x="5824143" y="1334136"/>
            <a:ext cx="2991865" cy="16494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6" name="Picture 5" descr="find, search, zoom icon">
            <a:extLst>
              <a:ext uri="{FF2B5EF4-FFF2-40B4-BE49-F238E27FC236}">
                <a16:creationId xmlns:a16="http://schemas.microsoft.com/office/drawing/2014/main" xmlns="" id="{17C886AC-A899-4DEA-9B31-29FDAA30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310059" y="1102225"/>
            <a:ext cx="1623540" cy="162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그룹 43"/>
          <p:cNvGrpSpPr/>
          <p:nvPr/>
        </p:nvGrpSpPr>
        <p:grpSpPr>
          <a:xfrm>
            <a:off x="3680" y="0"/>
            <a:ext cx="5063411" cy="717640"/>
            <a:chOff x="3680" y="0"/>
            <a:chExt cx="6011317" cy="717640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43332" y="74768"/>
              <a:ext cx="52716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수출입 식품 지원사업</a:t>
              </a:r>
            </a:p>
          </p:txBody>
        </p:sp>
      </p:grp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62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568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5"/>
          <p:cNvGrpSpPr/>
          <p:nvPr/>
        </p:nvGrpSpPr>
        <p:grpSpPr>
          <a:xfrm>
            <a:off x="954508" y="2997032"/>
            <a:ext cx="7213700" cy="720000"/>
            <a:chOff x="1835696" y="2501688"/>
            <a:chExt cx="7213700" cy="720000"/>
          </a:xfrm>
        </p:grpSpPr>
        <p:sp>
          <p:nvSpPr>
            <p:cNvPr id="17" name="직사각형 16"/>
            <p:cNvSpPr/>
            <p:nvPr/>
          </p:nvSpPr>
          <p:spPr>
            <a:xfrm>
              <a:off x="1835696" y="2501688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6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571234" y="2527008"/>
              <a:ext cx="64781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고객 서비스 제공</a:t>
              </a:r>
              <a:endParaRPr lang="en-US" altLang="ko-KR" sz="36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5210" y="6169738"/>
            <a:ext cx="2359078" cy="49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123092864" descr="EMB00001c380e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168588"/>
            <a:ext cx="2376264" cy="50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원형 9"/>
          <p:cNvSpPr/>
          <p:nvPr/>
        </p:nvSpPr>
        <p:spPr>
          <a:xfrm>
            <a:off x="5868144" y="-1179512"/>
            <a:ext cx="6949280" cy="8136904"/>
          </a:xfrm>
          <a:prstGeom prst="pie">
            <a:avLst>
              <a:gd name="adj1" fmla="val 10248912"/>
              <a:gd name="adj2" fmla="val 15675138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1" name="Picture 2" descr="과학기술정보통신부 심볼마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98089" flipH="1">
            <a:off x="6846087" y="-55033"/>
            <a:ext cx="3238500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31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672" y="1009701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안전먹거리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FRESH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시스템</a:t>
            </a:r>
            <a:r>
              <a:rPr lang="en-US" altLang="ko-KR" dirty="0" smtClean="0">
                <a:solidFill>
                  <a:srgbClr val="0000FF"/>
                </a:solidFill>
                <a:latin typeface="휴먼모음T" pitchFamily="18" charset="-127"/>
                <a:ea typeface="휴먼모음T" pitchFamily="18" charset="-127"/>
              </a:rPr>
              <a:t>(http://fresh.haccp.or.kr)</a:t>
            </a:r>
            <a:endParaRPr lang="ko-KR" altLang="en-US" dirty="0">
              <a:solidFill>
                <a:srgbClr val="0000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45" y="2780928"/>
            <a:ext cx="6767831" cy="387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5536" y="148478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민 원 업 무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식품</a:t>
            </a:r>
            <a:r>
              <a:rPr lang="ko-KR" altLang="en-US" dirty="0" smtClean="0">
                <a:latin typeface="Calibri"/>
                <a:ea typeface="휴먼모음T" pitchFamily="18" charset="-127"/>
                <a:cs typeface="Calibri"/>
              </a:rPr>
              <a:t>∙축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산물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인증</a:t>
            </a:r>
            <a:r>
              <a:rPr lang="ko-KR" altLang="en-US" dirty="0" smtClean="0">
                <a:latin typeface="Calibri"/>
                <a:ea typeface="휴먼모음T" pitchFamily="18" charset="-127"/>
                <a:cs typeface="Calibri"/>
              </a:rPr>
              <a:t>∙기술지원∙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교육 신청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1893696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pc="-90" dirty="0" smtClean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pc="-90" dirty="0" smtClean="0">
                <a:latin typeface="휴먼모음T" pitchFamily="18" charset="-127"/>
                <a:ea typeface="휴먼모음T" pitchFamily="18" charset="-127"/>
              </a:rPr>
              <a:t>관리 </a:t>
            </a:r>
            <a:r>
              <a:rPr lang="en-US" altLang="ko-KR" spc="-90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pc="-90" dirty="0" smtClean="0">
                <a:latin typeface="휴먼모음T" pitchFamily="18" charset="-127"/>
                <a:ea typeface="휴먼모음T" pitchFamily="18" charset="-127"/>
              </a:rPr>
              <a:t>스마트 기준서</a:t>
            </a:r>
            <a:r>
              <a:rPr lang="en-US" altLang="ko-KR" spc="-9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pc="-90" dirty="0" smtClean="0">
                <a:latin typeface="휴먼모음T" pitchFamily="18" charset="-127"/>
                <a:ea typeface="휴먼모음T" pitchFamily="18" charset="-127"/>
              </a:rPr>
              <a:t>자체평가 입력</a:t>
            </a:r>
            <a:r>
              <a:rPr lang="en-US" altLang="ko-KR" spc="-9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pc="-90" dirty="0" smtClean="0">
                <a:latin typeface="휴먼모음T" pitchFamily="18" charset="-127"/>
                <a:ea typeface="휴먼모음T" pitchFamily="18" charset="-127"/>
              </a:rPr>
              <a:t>제품이미지</a:t>
            </a:r>
            <a:r>
              <a:rPr lang="en-US" altLang="ko-KR" sz="1400" spc="-9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400" spc="-90" dirty="0" smtClean="0">
                <a:latin typeface="휴먼모음T" pitchFamily="18" charset="-127"/>
                <a:ea typeface="휴먼모음T" pitchFamily="18" charset="-127"/>
              </a:rPr>
              <a:t>표시사항</a:t>
            </a:r>
            <a:r>
              <a:rPr lang="en-US" altLang="ko-KR" sz="1400" spc="-90" dirty="0" smtClean="0">
                <a:latin typeface="휴먼모음T" pitchFamily="18" charset="-127"/>
                <a:ea typeface="휴먼모음T" pitchFamily="18" charset="-127"/>
              </a:rPr>
              <a:t>)</a:t>
            </a:r>
            <a:r>
              <a:rPr lang="ko-KR" altLang="en-US" sz="1400" spc="-9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spc="-90" dirty="0" smtClean="0">
                <a:latin typeface="휴먼모음T" pitchFamily="18" charset="-127"/>
                <a:ea typeface="휴먼모음T" pitchFamily="18" charset="-127"/>
              </a:rPr>
              <a:t>홍보</a:t>
            </a:r>
            <a:endParaRPr lang="en-US" altLang="ko-KR" spc="-9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36" y="2302273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정 보 제 공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: </a:t>
            </a:r>
            <a:r>
              <a:rPr lang="ko-KR" altLang="en-US" spc="-100" dirty="0" smtClean="0">
                <a:latin typeface="휴먼모음T" pitchFamily="18" charset="-127"/>
                <a:ea typeface="휴먼모음T" pitchFamily="18" charset="-127"/>
              </a:rPr>
              <a:t>인공지능 </a:t>
            </a:r>
            <a:r>
              <a:rPr lang="en-US" altLang="ko-KR" spc="-100" dirty="0" smtClean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pc="-100" dirty="0" smtClean="0">
                <a:latin typeface="휴먼모음T" pitchFamily="18" charset="-127"/>
                <a:ea typeface="휴먼모음T" pitchFamily="18" charset="-127"/>
              </a:rPr>
              <a:t>기술상담</a:t>
            </a:r>
            <a:r>
              <a:rPr lang="en-US" altLang="ko-KR" spc="-100" dirty="0" smtClean="0">
                <a:latin typeface="휴먼모음T" pitchFamily="18" charset="-127"/>
                <a:ea typeface="휴먼모음T" pitchFamily="18" charset="-127"/>
              </a:rPr>
              <a:t>, </a:t>
            </a:r>
            <a:r>
              <a:rPr lang="ko-KR" altLang="en-US" spc="-100" dirty="0" smtClean="0">
                <a:latin typeface="휴먼모음T" pitchFamily="18" charset="-127"/>
                <a:ea typeface="휴먼모음T" pitchFamily="18" charset="-127"/>
              </a:rPr>
              <a:t>개인별 맞춤형 제품추천 서비스</a:t>
            </a:r>
            <a:endParaRPr lang="en-US" altLang="ko-KR" spc="-100" dirty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3679" y="0"/>
            <a:ext cx="7232617" cy="717640"/>
            <a:chOff x="3679" y="0"/>
            <a:chExt cx="8586614" cy="717640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79" y="0"/>
              <a:ext cx="8534505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0594" y="74768"/>
              <a:ext cx="7869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err="1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i</a:t>
              </a:r>
              <a:r>
                <a:rPr lang="en-US" altLang="ko-KR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-FRESH (</a:t>
              </a:r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민원종합포털</a:t>
              </a:r>
              <a:r>
                <a:rPr lang="en-US" altLang="ko-KR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)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64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333688" y="1009701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스마트 기준서</a:t>
            </a:r>
            <a:endParaRPr lang="ko-KR" altLang="en-US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67544" y="148478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업종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축종별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기준서 기본양식을 활용하여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편리하게 제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개정 가능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67544" y="1844824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기록관리문서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(7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종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시스템을 활용하여 온라인으로 간편하게 기록관리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3688" y="2924881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자체평가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정기조사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·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평가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결과 온라인 제출 시스템</a:t>
            </a:r>
            <a:endParaRPr lang="ko-KR" altLang="en-US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339996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/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우편으로 발송</a:t>
            </a:r>
            <a:r>
              <a:rPr lang="en-US" altLang="ko-KR" dirty="0">
                <a:latin typeface="휴먼모음T" pitchFamily="18" charset="-127"/>
                <a:ea typeface="휴먼모음T" pitchFamily="18" charset="-127"/>
              </a:rPr>
              <a:t>/</a:t>
            </a:r>
            <a:r>
              <a:rPr lang="ko-KR" altLang="en-US" dirty="0">
                <a:latin typeface="휴먼모음T" pitchFamily="18" charset="-127"/>
                <a:ea typeface="휴먼모음T" pitchFamily="18" charset="-127"/>
              </a:rPr>
              <a:t>수신하여 수동으로 등록하는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방식에서 영업자가 직접 시스템에 접속하여  업체현황 및 자체평가 결과를 등록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402655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    [</a:t>
            </a:r>
            <a:r>
              <a:rPr lang="ko-KR" altLang="en-US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개선</a:t>
            </a:r>
            <a:r>
              <a:rPr lang="en-US" altLang="ko-KR" dirty="0" smtClean="0">
                <a:solidFill>
                  <a:srgbClr val="FF0000"/>
                </a:solidFill>
                <a:latin typeface="휴먼모음T" pitchFamily="18" charset="-127"/>
                <a:ea typeface="휴먼모음T" pitchFamily="18" charset="-127"/>
              </a:rPr>
              <a:t>]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영업자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전산입력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⇒ (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인증원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평가실시여부 및 결과확인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827584" y="4458598"/>
            <a:ext cx="59362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※ </a:t>
            </a:r>
            <a:r>
              <a:rPr lang="ko-KR" altLang="en-US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인증번호</a:t>
            </a:r>
            <a:r>
              <a:rPr lang="en-US" altLang="ko-KR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, </a:t>
            </a:r>
            <a:r>
              <a:rPr lang="ko-KR" altLang="en-US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접수번호</a:t>
            </a:r>
            <a:r>
              <a:rPr lang="en-US" altLang="ko-KR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, PIN</a:t>
            </a:r>
            <a:r>
              <a:rPr lang="ko-KR" altLang="en-US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번호</a:t>
            </a:r>
            <a:r>
              <a:rPr lang="en-US" altLang="ko-KR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(</a:t>
            </a:r>
            <a:r>
              <a:rPr lang="ko-KR" altLang="en-US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무작위발급</a:t>
            </a:r>
            <a:r>
              <a:rPr lang="en-US" altLang="ko-KR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)</a:t>
            </a:r>
            <a:r>
              <a:rPr lang="ko-KR" altLang="en-US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로 개별업체 확인절차 진행</a:t>
            </a:r>
            <a:endParaRPr lang="ko-KR" altLang="en-US" sz="1600" dirty="0">
              <a:solidFill>
                <a:srgbClr val="0070C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3688" y="5248881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제품 홍보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이미지 및 표시사항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572396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인증제품을 국민들에게 무료로 온라인 홍보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544" y="608400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제품을 직접 촬영하여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온라인으로 제출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⇒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관리자 승인을 거쳐 공개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827584" y="2217842"/>
            <a:ext cx="31149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※ HACCP Plan </a:t>
            </a:r>
            <a:r>
              <a:rPr lang="ko-KR" altLang="en-US" sz="1600" b="1" dirty="0" smtClean="0">
                <a:solidFill>
                  <a:srgbClr val="0070C0"/>
                </a:solidFill>
                <a:latin typeface="휴먼모음T" pitchFamily="18" charset="-127"/>
                <a:ea typeface="휴먼모음T" pitchFamily="18" charset="-127"/>
                <a:cs typeface="Calibri" panose="020F0502020204030204" pitchFamily="34" charset="0"/>
              </a:rPr>
              <a:t>위주로 개편 예정</a:t>
            </a:r>
            <a:endParaRPr lang="ko-KR" altLang="en-US" sz="1600" dirty="0">
              <a:solidFill>
                <a:srgbClr val="0070C0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3679" y="0"/>
            <a:ext cx="7232617" cy="717640"/>
            <a:chOff x="3679" y="0"/>
            <a:chExt cx="8586614" cy="717640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79" y="0"/>
              <a:ext cx="8534505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0594" y="74768"/>
              <a:ext cx="7869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err="1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i</a:t>
              </a:r>
              <a:r>
                <a:rPr lang="en-US" altLang="ko-KR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-FRESH (</a:t>
              </a:r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민원종합포털</a:t>
              </a:r>
              <a:r>
                <a:rPr lang="en-US" altLang="ko-KR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)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65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261680" y="1009701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□ 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365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일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, 24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시간 온라인 대국민 서비스 제공</a:t>
            </a:r>
            <a:endParaRPr lang="ko-KR" altLang="en-US" sz="2000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395536" y="148478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인공지능 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HACCP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기술상담 </a:t>
            </a:r>
            <a:r>
              <a:rPr lang="ko-KR" altLang="en-US" dirty="0" err="1" smtClean="0">
                <a:latin typeface="휴먼모음T" pitchFamily="18" charset="-127"/>
                <a:ea typeface="휴먼모음T" pitchFamily="18" charset="-127"/>
              </a:rPr>
              <a:t>채팅봇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 운영</a:t>
            </a:r>
            <a:endParaRPr lang="en-US" altLang="ko-KR" dirty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95536" y="1844824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휴먼모음T" pitchFamily="18" charset="-127"/>
                <a:ea typeface="휴먼모음T" pitchFamily="18" charset="-127"/>
              </a:rPr>
              <a:t>○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개인별 맞춤형 안전먹거리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(HACCP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제품</a:t>
            </a:r>
            <a:r>
              <a:rPr lang="en-US" altLang="ko-KR" dirty="0" smtClean="0">
                <a:latin typeface="휴먼모음T" pitchFamily="18" charset="-127"/>
                <a:ea typeface="휴먼모음T" pitchFamily="18" charset="-127"/>
              </a:rPr>
              <a:t>) </a:t>
            </a:r>
            <a:r>
              <a:rPr lang="ko-KR" altLang="en-US" dirty="0" smtClean="0">
                <a:latin typeface="휴먼모음T" pitchFamily="18" charset="-127"/>
                <a:ea typeface="휴먼모음T" pitchFamily="18" charset="-127"/>
              </a:rPr>
              <a:t>추천 서비스  운영</a:t>
            </a:r>
            <a:endParaRPr lang="en-US" altLang="ko-KR" dirty="0" smtClean="0"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16" y="2420888"/>
            <a:ext cx="231145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608" y="2420888"/>
            <a:ext cx="334415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C:\Users\user\Desktop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720" y="2420888"/>
            <a:ext cx="2212478" cy="3888432"/>
          </a:xfrm>
          <a:prstGeom prst="rect">
            <a:avLst/>
          </a:prstGeom>
          <a:noFill/>
        </p:spPr>
      </p:pic>
      <p:grpSp>
        <p:nvGrpSpPr>
          <p:cNvPr id="9" name="그룹 8"/>
          <p:cNvGrpSpPr/>
          <p:nvPr/>
        </p:nvGrpSpPr>
        <p:grpSpPr>
          <a:xfrm>
            <a:off x="3679" y="0"/>
            <a:ext cx="7232617" cy="717640"/>
            <a:chOff x="3679" y="0"/>
            <a:chExt cx="8586614" cy="717640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79" y="0"/>
              <a:ext cx="8534505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0594" y="74768"/>
              <a:ext cx="7869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dirty="0" err="1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i</a:t>
              </a:r>
              <a:r>
                <a:rPr lang="en-US" altLang="ko-KR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-FRESH (</a:t>
              </a:r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민원종합포털</a:t>
              </a:r>
              <a:r>
                <a:rPr lang="en-US" altLang="ko-KR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)</a:t>
              </a: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66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윤보람\Desktop\홍보전략팀 (내업무)\170213 (시안) 이벤트 스킨변경(윈컴PR)\(JPG 파일) HACCP  마크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52320" y="260648"/>
            <a:ext cx="1296349" cy="1232867"/>
          </a:xfrm>
          <a:prstGeom prst="rect">
            <a:avLst/>
          </a:prstGeom>
          <a:noFill/>
        </p:spPr>
      </p:pic>
      <p:grpSp>
        <p:nvGrpSpPr>
          <p:cNvPr id="6" name="그룹 74"/>
          <p:cNvGrpSpPr/>
          <p:nvPr/>
        </p:nvGrpSpPr>
        <p:grpSpPr>
          <a:xfrm>
            <a:off x="82612" y="2564904"/>
            <a:ext cx="8165064" cy="4042321"/>
            <a:chOff x="95188" y="2492896"/>
            <a:chExt cx="8697202" cy="4336008"/>
          </a:xfrm>
        </p:grpSpPr>
        <p:sp>
          <p:nvSpPr>
            <p:cNvPr id="7" name="Freeform 17"/>
            <p:cNvSpPr>
              <a:spLocks/>
            </p:cNvSpPr>
            <p:nvPr/>
          </p:nvSpPr>
          <p:spPr bwMode="auto">
            <a:xfrm>
              <a:off x="2915816" y="2492896"/>
              <a:ext cx="1454150" cy="4121150"/>
            </a:xfrm>
            <a:custGeom>
              <a:avLst/>
              <a:gdLst>
                <a:gd name="T0" fmla="*/ 2147483647 w 465"/>
                <a:gd name="T1" fmla="*/ 2147483647 h 1319"/>
                <a:gd name="T2" fmla="*/ 2147483647 w 465"/>
                <a:gd name="T3" fmla="*/ 2147483647 h 1319"/>
                <a:gd name="T4" fmla="*/ 2147483647 w 465"/>
                <a:gd name="T5" fmla="*/ 2147483647 h 1319"/>
                <a:gd name="T6" fmla="*/ 2147483647 w 465"/>
                <a:gd name="T7" fmla="*/ 2147483647 h 1319"/>
                <a:gd name="T8" fmla="*/ 2147483647 w 465"/>
                <a:gd name="T9" fmla="*/ 2147483647 h 1319"/>
                <a:gd name="T10" fmla="*/ 2147483647 w 465"/>
                <a:gd name="T11" fmla="*/ 2147483647 h 1319"/>
                <a:gd name="T12" fmla="*/ 2147483647 w 465"/>
                <a:gd name="T13" fmla="*/ 2147483647 h 1319"/>
                <a:gd name="T14" fmla="*/ 2147483647 w 465"/>
                <a:gd name="T15" fmla="*/ 2147483647 h 1319"/>
                <a:gd name="T16" fmla="*/ 2147483647 w 465"/>
                <a:gd name="T17" fmla="*/ 0 h 1319"/>
                <a:gd name="T18" fmla="*/ 0 w 465"/>
                <a:gd name="T19" fmla="*/ 2147483647 h 1319"/>
                <a:gd name="T20" fmla="*/ 2147483647 w 465"/>
                <a:gd name="T21" fmla="*/ 2147483647 h 1319"/>
                <a:gd name="T22" fmla="*/ 2147483647 w 465"/>
                <a:gd name="T23" fmla="*/ 2147483647 h 1319"/>
                <a:gd name="T24" fmla="*/ 2147483647 w 465"/>
                <a:gd name="T25" fmla="*/ 2147483647 h 1319"/>
                <a:gd name="T26" fmla="*/ 2147483647 w 465"/>
                <a:gd name="T27" fmla="*/ 2147483647 h 1319"/>
                <a:gd name="T28" fmla="*/ 2147483647 w 465"/>
                <a:gd name="T29" fmla="*/ 2147483647 h 1319"/>
                <a:gd name="T30" fmla="*/ 2147483647 w 465"/>
                <a:gd name="T31" fmla="*/ 2147483647 h 1319"/>
                <a:gd name="T32" fmla="*/ 2147483647 w 465"/>
                <a:gd name="T33" fmla="*/ 2147483647 h 1319"/>
                <a:gd name="T34" fmla="*/ 2147483647 w 465"/>
                <a:gd name="T35" fmla="*/ 2147483647 h 1319"/>
                <a:gd name="T36" fmla="*/ 2147483647 w 465"/>
                <a:gd name="T37" fmla="*/ 2147483647 h 1319"/>
                <a:gd name="T38" fmla="*/ 2147483647 w 465"/>
                <a:gd name="T39" fmla="*/ 2147483647 h 1319"/>
                <a:gd name="T40" fmla="*/ 2147483647 w 465"/>
                <a:gd name="T41" fmla="*/ 2147483647 h 1319"/>
                <a:gd name="T42" fmla="*/ 2147483647 w 465"/>
                <a:gd name="T43" fmla="*/ 2147483647 h 13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5" h="1319">
                  <a:moveTo>
                    <a:pt x="396" y="501"/>
                  </a:moveTo>
                  <a:cubicBezTo>
                    <a:pt x="392" y="499"/>
                    <a:pt x="392" y="499"/>
                    <a:pt x="392" y="499"/>
                  </a:cubicBezTo>
                  <a:cubicBezTo>
                    <a:pt x="279" y="499"/>
                    <a:pt x="279" y="499"/>
                    <a:pt x="279" y="499"/>
                  </a:cubicBezTo>
                  <a:cubicBezTo>
                    <a:pt x="279" y="499"/>
                    <a:pt x="279" y="499"/>
                    <a:pt x="279" y="499"/>
                  </a:cubicBezTo>
                  <a:cubicBezTo>
                    <a:pt x="174" y="499"/>
                    <a:pt x="174" y="499"/>
                    <a:pt x="174" y="499"/>
                  </a:cubicBezTo>
                  <a:cubicBezTo>
                    <a:pt x="158" y="499"/>
                    <a:pt x="140" y="494"/>
                    <a:pt x="141" y="452"/>
                  </a:cubicBezTo>
                  <a:cubicBezTo>
                    <a:pt x="141" y="243"/>
                    <a:pt x="141" y="243"/>
                    <a:pt x="141" y="243"/>
                  </a:cubicBezTo>
                  <a:cubicBezTo>
                    <a:pt x="200" y="234"/>
                    <a:pt x="245" y="183"/>
                    <a:pt x="245" y="122"/>
                  </a:cubicBezTo>
                  <a:cubicBezTo>
                    <a:pt x="245" y="54"/>
                    <a:pt x="190" y="0"/>
                    <a:pt x="123" y="0"/>
                  </a:cubicBezTo>
                  <a:cubicBezTo>
                    <a:pt x="55" y="0"/>
                    <a:pt x="0" y="54"/>
                    <a:pt x="0" y="122"/>
                  </a:cubicBezTo>
                  <a:cubicBezTo>
                    <a:pt x="0" y="183"/>
                    <a:pt x="45" y="233"/>
                    <a:pt x="102" y="243"/>
                  </a:cubicBezTo>
                  <a:cubicBezTo>
                    <a:pt x="102" y="469"/>
                    <a:pt x="102" y="469"/>
                    <a:pt x="102" y="469"/>
                  </a:cubicBezTo>
                  <a:cubicBezTo>
                    <a:pt x="102" y="469"/>
                    <a:pt x="94" y="527"/>
                    <a:pt x="163" y="538"/>
                  </a:cubicBezTo>
                  <a:cubicBezTo>
                    <a:pt x="167" y="536"/>
                    <a:pt x="167" y="536"/>
                    <a:pt x="167" y="536"/>
                  </a:cubicBezTo>
                  <a:cubicBezTo>
                    <a:pt x="304" y="536"/>
                    <a:pt x="304" y="536"/>
                    <a:pt x="304" y="536"/>
                  </a:cubicBezTo>
                  <a:cubicBezTo>
                    <a:pt x="304" y="535"/>
                    <a:pt x="304" y="535"/>
                    <a:pt x="304" y="535"/>
                  </a:cubicBezTo>
                  <a:cubicBezTo>
                    <a:pt x="386" y="535"/>
                    <a:pt x="386" y="535"/>
                    <a:pt x="386" y="535"/>
                  </a:cubicBezTo>
                  <a:cubicBezTo>
                    <a:pt x="401" y="536"/>
                    <a:pt x="420" y="541"/>
                    <a:pt x="418" y="583"/>
                  </a:cubicBezTo>
                  <a:cubicBezTo>
                    <a:pt x="418" y="1319"/>
                    <a:pt x="418" y="1319"/>
                    <a:pt x="418" y="1319"/>
                  </a:cubicBezTo>
                  <a:cubicBezTo>
                    <a:pt x="457" y="1319"/>
                    <a:pt x="457" y="1319"/>
                    <a:pt x="457" y="1319"/>
                  </a:cubicBezTo>
                  <a:cubicBezTo>
                    <a:pt x="457" y="566"/>
                    <a:pt x="457" y="566"/>
                    <a:pt x="457" y="566"/>
                  </a:cubicBezTo>
                  <a:cubicBezTo>
                    <a:pt x="457" y="566"/>
                    <a:pt x="465" y="512"/>
                    <a:pt x="396" y="501"/>
                  </a:cubicBezTo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8" name="Freeform 17"/>
            <p:cNvSpPr>
              <a:spLocks/>
            </p:cNvSpPr>
            <p:nvPr/>
          </p:nvSpPr>
          <p:spPr bwMode="auto">
            <a:xfrm rot="16200000">
              <a:off x="2089076" y="3319636"/>
              <a:ext cx="1454150" cy="4121150"/>
            </a:xfrm>
            <a:custGeom>
              <a:avLst/>
              <a:gdLst>
                <a:gd name="T0" fmla="*/ 2147483647 w 465"/>
                <a:gd name="T1" fmla="*/ 2147483647 h 1319"/>
                <a:gd name="T2" fmla="*/ 2147483647 w 465"/>
                <a:gd name="T3" fmla="*/ 2147483647 h 1319"/>
                <a:gd name="T4" fmla="*/ 2147483647 w 465"/>
                <a:gd name="T5" fmla="*/ 2147483647 h 1319"/>
                <a:gd name="T6" fmla="*/ 2147483647 w 465"/>
                <a:gd name="T7" fmla="*/ 2147483647 h 1319"/>
                <a:gd name="T8" fmla="*/ 2147483647 w 465"/>
                <a:gd name="T9" fmla="*/ 2147483647 h 1319"/>
                <a:gd name="T10" fmla="*/ 2147483647 w 465"/>
                <a:gd name="T11" fmla="*/ 2147483647 h 1319"/>
                <a:gd name="T12" fmla="*/ 2147483647 w 465"/>
                <a:gd name="T13" fmla="*/ 2147483647 h 1319"/>
                <a:gd name="T14" fmla="*/ 2147483647 w 465"/>
                <a:gd name="T15" fmla="*/ 2147483647 h 1319"/>
                <a:gd name="T16" fmla="*/ 2147483647 w 465"/>
                <a:gd name="T17" fmla="*/ 0 h 1319"/>
                <a:gd name="T18" fmla="*/ 0 w 465"/>
                <a:gd name="T19" fmla="*/ 2147483647 h 1319"/>
                <a:gd name="T20" fmla="*/ 2147483647 w 465"/>
                <a:gd name="T21" fmla="*/ 2147483647 h 1319"/>
                <a:gd name="T22" fmla="*/ 2147483647 w 465"/>
                <a:gd name="T23" fmla="*/ 2147483647 h 1319"/>
                <a:gd name="T24" fmla="*/ 2147483647 w 465"/>
                <a:gd name="T25" fmla="*/ 2147483647 h 1319"/>
                <a:gd name="T26" fmla="*/ 2147483647 w 465"/>
                <a:gd name="T27" fmla="*/ 2147483647 h 1319"/>
                <a:gd name="T28" fmla="*/ 2147483647 w 465"/>
                <a:gd name="T29" fmla="*/ 2147483647 h 1319"/>
                <a:gd name="T30" fmla="*/ 2147483647 w 465"/>
                <a:gd name="T31" fmla="*/ 2147483647 h 1319"/>
                <a:gd name="T32" fmla="*/ 2147483647 w 465"/>
                <a:gd name="T33" fmla="*/ 2147483647 h 1319"/>
                <a:gd name="T34" fmla="*/ 2147483647 w 465"/>
                <a:gd name="T35" fmla="*/ 2147483647 h 1319"/>
                <a:gd name="T36" fmla="*/ 2147483647 w 465"/>
                <a:gd name="T37" fmla="*/ 2147483647 h 1319"/>
                <a:gd name="T38" fmla="*/ 2147483647 w 465"/>
                <a:gd name="T39" fmla="*/ 2147483647 h 1319"/>
                <a:gd name="T40" fmla="*/ 2147483647 w 465"/>
                <a:gd name="T41" fmla="*/ 2147483647 h 1319"/>
                <a:gd name="T42" fmla="*/ 2147483647 w 465"/>
                <a:gd name="T43" fmla="*/ 2147483647 h 131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5" h="1319">
                  <a:moveTo>
                    <a:pt x="396" y="501"/>
                  </a:moveTo>
                  <a:cubicBezTo>
                    <a:pt x="392" y="499"/>
                    <a:pt x="392" y="499"/>
                    <a:pt x="392" y="499"/>
                  </a:cubicBezTo>
                  <a:cubicBezTo>
                    <a:pt x="279" y="499"/>
                    <a:pt x="279" y="499"/>
                    <a:pt x="279" y="499"/>
                  </a:cubicBezTo>
                  <a:cubicBezTo>
                    <a:pt x="279" y="499"/>
                    <a:pt x="279" y="499"/>
                    <a:pt x="279" y="499"/>
                  </a:cubicBezTo>
                  <a:cubicBezTo>
                    <a:pt x="174" y="499"/>
                    <a:pt x="174" y="499"/>
                    <a:pt x="174" y="499"/>
                  </a:cubicBezTo>
                  <a:cubicBezTo>
                    <a:pt x="158" y="499"/>
                    <a:pt x="140" y="494"/>
                    <a:pt x="141" y="452"/>
                  </a:cubicBezTo>
                  <a:cubicBezTo>
                    <a:pt x="141" y="243"/>
                    <a:pt x="141" y="243"/>
                    <a:pt x="141" y="243"/>
                  </a:cubicBezTo>
                  <a:cubicBezTo>
                    <a:pt x="200" y="234"/>
                    <a:pt x="245" y="183"/>
                    <a:pt x="245" y="122"/>
                  </a:cubicBezTo>
                  <a:cubicBezTo>
                    <a:pt x="245" y="54"/>
                    <a:pt x="190" y="0"/>
                    <a:pt x="123" y="0"/>
                  </a:cubicBezTo>
                  <a:cubicBezTo>
                    <a:pt x="55" y="0"/>
                    <a:pt x="0" y="54"/>
                    <a:pt x="0" y="122"/>
                  </a:cubicBezTo>
                  <a:cubicBezTo>
                    <a:pt x="0" y="183"/>
                    <a:pt x="45" y="233"/>
                    <a:pt x="102" y="243"/>
                  </a:cubicBezTo>
                  <a:cubicBezTo>
                    <a:pt x="102" y="469"/>
                    <a:pt x="102" y="469"/>
                    <a:pt x="102" y="469"/>
                  </a:cubicBezTo>
                  <a:cubicBezTo>
                    <a:pt x="102" y="469"/>
                    <a:pt x="94" y="527"/>
                    <a:pt x="163" y="538"/>
                  </a:cubicBezTo>
                  <a:cubicBezTo>
                    <a:pt x="167" y="536"/>
                    <a:pt x="167" y="536"/>
                    <a:pt x="167" y="536"/>
                  </a:cubicBezTo>
                  <a:cubicBezTo>
                    <a:pt x="304" y="536"/>
                    <a:pt x="304" y="536"/>
                    <a:pt x="304" y="536"/>
                  </a:cubicBezTo>
                  <a:cubicBezTo>
                    <a:pt x="304" y="535"/>
                    <a:pt x="304" y="535"/>
                    <a:pt x="304" y="535"/>
                  </a:cubicBezTo>
                  <a:cubicBezTo>
                    <a:pt x="386" y="535"/>
                    <a:pt x="386" y="535"/>
                    <a:pt x="386" y="535"/>
                  </a:cubicBezTo>
                  <a:cubicBezTo>
                    <a:pt x="401" y="536"/>
                    <a:pt x="420" y="541"/>
                    <a:pt x="418" y="583"/>
                  </a:cubicBezTo>
                  <a:cubicBezTo>
                    <a:pt x="418" y="1319"/>
                    <a:pt x="418" y="1319"/>
                    <a:pt x="418" y="1319"/>
                  </a:cubicBezTo>
                  <a:cubicBezTo>
                    <a:pt x="457" y="1319"/>
                    <a:pt x="457" y="1319"/>
                    <a:pt x="457" y="1319"/>
                  </a:cubicBezTo>
                  <a:cubicBezTo>
                    <a:pt x="457" y="566"/>
                    <a:pt x="457" y="566"/>
                    <a:pt x="457" y="566"/>
                  </a:cubicBezTo>
                  <a:cubicBezTo>
                    <a:pt x="457" y="566"/>
                    <a:pt x="465" y="512"/>
                    <a:pt x="396" y="501"/>
                  </a:cubicBezTo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latin typeface="10X10" pitchFamily="50" charset="-127"/>
                <a:ea typeface="10X10" pitchFamily="50" charset="-127"/>
              </a:endParaRPr>
            </a:p>
          </p:txBody>
        </p:sp>
        <p:grpSp>
          <p:nvGrpSpPr>
            <p:cNvPr id="9" name="그룹 73"/>
            <p:cNvGrpSpPr/>
            <p:nvPr/>
          </p:nvGrpSpPr>
          <p:grpSpPr>
            <a:xfrm>
              <a:off x="4211960" y="2636912"/>
              <a:ext cx="4121150" cy="3398366"/>
              <a:chOff x="4211960" y="2636912"/>
              <a:chExt cx="4121150" cy="3398366"/>
            </a:xfrm>
          </p:grpSpPr>
          <p:sp>
            <p:nvSpPr>
              <p:cNvPr id="25" name="Freeform 17"/>
              <p:cNvSpPr>
                <a:spLocks/>
              </p:cNvSpPr>
              <p:nvPr/>
            </p:nvSpPr>
            <p:spPr bwMode="auto">
              <a:xfrm rot="5400000">
                <a:off x="5545460" y="3247628"/>
                <a:ext cx="1454150" cy="4121150"/>
              </a:xfrm>
              <a:custGeom>
                <a:avLst/>
                <a:gdLst>
                  <a:gd name="T0" fmla="*/ 2147483647 w 465"/>
                  <a:gd name="T1" fmla="*/ 2147483647 h 1319"/>
                  <a:gd name="T2" fmla="*/ 2147483647 w 465"/>
                  <a:gd name="T3" fmla="*/ 2147483647 h 1319"/>
                  <a:gd name="T4" fmla="*/ 2147483647 w 465"/>
                  <a:gd name="T5" fmla="*/ 2147483647 h 1319"/>
                  <a:gd name="T6" fmla="*/ 2147483647 w 465"/>
                  <a:gd name="T7" fmla="*/ 2147483647 h 1319"/>
                  <a:gd name="T8" fmla="*/ 2147483647 w 465"/>
                  <a:gd name="T9" fmla="*/ 2147483647 h 1319"/>
                  <a:gd name="T10" fmla="*/ 2147483647 w 465"/>
                  <a:gd name="T11" fmla="*/ 2147483647 h 1319"/>
                  <a:gd name="T12" fmla="*/ 2147483647 w 465"/>
                  <a:gd name="T13" fmla="*/ 2147483647 h 1319"/>
                  <a:gd name="T14" fmla="*/ 2147483647 w 465"/>
                  <a:gd name="T15" fmla="*/ 2147483647 h 1319"/>
                  <a:gd name="T16" fmla="*/ 2147483647 w 465"/>
                  <a:gd name="T17" fmla="*/ 0 h 1319"/>
                  <a:gd name="T18" fmla="*/ 0 w 465"/>
                  <a:gd name="T19" fmla="*/ 2147483647 h 1319"/>
                  <a:gd name="T20" fmla="*/ 2147483647 w 465"/>
                  <a:gd name="T21" fmla="*/ 2147483647 h 1319"/>
                  <a:gd name="T22" fmla="*/ 2147483647 w 465"/>
                  <a:gd name="T23" fmla="*/ 2147483647 h 1319"/>
                  <a:gd name="T24" fmla="*/ 2147483647 w 465"/>
                  <a:gd name="T25" fmla="*/ 2147483647 h 1319"/>
                  <a:gd name="T26" fmla="*/ 2147483647 w 465"/>
                  <a:gd name="T27" fmla="*/ 2147483647 h 1319"/>
                  <a:gd name="T28" fmla="*/ 2147483647 w 465"/>
                  <a:gd name="T29" fmla="*/ 2147483647 h 1319"/>
                  <a:gd name="T30" fmla="*/ 2147483647 w 465"/>
                  <a:gd name="T31" fmla="*/ 2147483647 h 1319"/>
                  <a:gd name="T32" fmla="*/ 2147483647 w 465"/>
                  <a:gd name="T33" fmla="*/ 2147483647 h 1319"/>
                  <a:gd name="T34" fmla="*/ 2147483647 w 465"/>
                  <a:gd name="T35" fmla="*/ 2147483647 h 1319"/>
                  <a:gd name="T36" fmla="*/ 2147483647 w 465"/>
                  <a:gd name="T37" fmla="*/ 2147483647 h 1319"/>
                  <a:gd name="T38" fmla="*/ 2147483647 w 465"/>
                  <a:gd name="T39" fmla="*/ 2147483647 h 1319"/>
                  <a:gd name="T40" fmla="*/ 2147483647 w 465"/>
                  <a:gd name="T41" fmla="*/ 2147483647 h 1319"/>
                  <a:gd name="T42" fmla="*/ 2147483647 w 465"/>
                  <a:gd name="T43" fmla="*/ 2147483647 h 13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65" h="1319">
                    <a:moveTo>
                      <a:pt x="396" y="501"/>
                    </a:moveTo>
                    <a:cubicBezTo>
                      <a:pt x="392" y="499"/>
                      <a:pt x="392" y="499"/>
                      <a:pt x="392" y="499"/>
                    </a:cubicBezTo>
                    <a:cubicBezTo>
                      <a:pt x="279" y="499"/>
                      <a:pt x="279" y="499"/>
                      <a:pt x="279" y="499"/>
                    </a:cubicBezTo>
                    <a:cubicBezTo>
                      <a:pt x="279" y="499"/>
                      <a:pt x="279" y="499"/>
                      <a:pt x="279" y="499"/>
                    </a:cubicBezTo>
                    <a:cubicBezTo>
                      <a:pt x="174" y="499"/>
                      <a:pt x="174" y="499"/>
                      <a:pt x="174" y="499"/>
                    </a:cubicBezTo>
                    <a:cubicBezTo>
                      <a:pt x="158" y="499"/>
                      <a:pt x="140" y="494"/>
                      <a:pt x="141" y="452"/>
                    </a:cubicBezTo>
                    <a:cubicBezTo>
                      <a:pt x="141" y="243"/>
                      <a:pt x="141" y="243"/>
                      <a:pt x="141" y="243"/>
                    </a:cubicBezTo>
                    <a:cubicBezTo>
                      <a:pt x="200" y="234"/>
                      <a:pt x="245" y="183"/>
                      <a:pt x="245" y="122"/>
                    </a:cubicBezTo>
                    <a:cubicBezTo>
                      <a:pt x="245" y="54"/>
                      <a:pt x="190" y="0"/>
                      <a:pt x="123" y="0"/>
                    </a:cubicBezTo>
                    <a:cubicBezTo>
                      <a:pt x="55" y="0"/>
                      <a:pt x="0" y="54"/>
                      <a:pt x="0" y="122"/>
                    </a:cubicBezTo>
                    <a:cubicBezTo>
                      <a:pt x="0" y="183"/>
                      <a:pt x="45" y="233"/>
                      <a:pt x="102" y="243"/>
                    </a:cubicBezTo>
                    <a:cubicBezTo>
                      <a:pt x="102" y="469"/>
                      <a:pt x="102" y="469"/>
                      <a:pt x="102" y="469"/>
                    </a:cubicBezTo>
                    <a:cubicBezTo>
                      <a:pt x="102" y="469"/>
                      <a:pt x="94" y="527"/>
                      <a:pt x="163" y="538"/>
                    </a:cubicBezTo>
                    <a:cubicBezTo>
                      <a:pt x="167" y="536"/>
                      <a:pt x="167" y="536"/>
                      <a:pt x="167" y="536"/>
                    </a:cubicBezTo>
                    <a:cubicBezTo>
                      <a:pt x="304" y="536"/>
                      <a:pt x="304" y="536"/>
                      <a:pt x="304" y="536"/>
                    </a:cubicBezTo>
                    <a:cubicBezTo>
                      <a:pt x="304" y="535"/>
                      <a:pt x="304" y="535"/>
                      <a:pt x="304" y="535"/>
                    </a:cubicBezTo>
                    <a:cubicBezTo>
                      <a:pt x="386" y="535"/>
                      <a:pt x="386" y="535"/>
                      <a:pt x="386" y="535"/>
                    </a:cubicBezTo>
                    <a:cubicBezTo>
                      <a:pt x="401" y="536"/>
                      <a:pt x="420" y="541"/>
                      <a:pt x="418" y="583"/>
                    </a:cubicBezTo>
                    <a:cubicBezTo>
                      <a:pt x="418" y="1319"/>
                      <a:pt x="418" y="1319"/>
                      <a:pt x="418" y="1319"/>
                    </a:cubicBezTo>
                    <a:cubicBezTo>
                      <a:pt x="457" y="1319"/>
                      <a:pt x="457" y="1319"/>
                      <a:pt x="457" y="1319"/>
                    </a:cubicBezTo>
                    <a:cubicBezTo>
                      <a:pt x="457" y="566"/>
                      <a:pt x="457" y="566"/>
                      <a:pt x="457" y="566"/>
                    </a:cubicBezTo>
                    <a:cubicBezTo>
                      <a:pt x="457" y="566"/>
                      <a:pt x="465" y="512"/>
                      <a:pt x="396" y="501"/>
                    </a:cubicBezTo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26" name="Freeform 18"/>
              <p:cNvSpPr>
                <a:spLocks/>
              </p:cNvSpPr>
              <p:nvPr/>
            </p:nvSpPr>
            <p:spPr bwMode="auto">
              <a:xfrm rot="5400000">
                <a:off x="4795192" y="3133800"/>
                <a:ext cx="2217737" cy="1223962"/>
              </a:xfrm>
              <a:custGeom>
                <a:avLst/>
                <a:gdLst>
                  <a:gd name="T0" fmla="*/ 2147483647 w 710"/>
                  <a:gd name="T1" fmla="*/ 2147483647 h 392"/>
                  <a:gd name="T2" fmla="*/ 2147483647 w 710"/>
                  <a:gd name="T3" fmla="*/ 2147483647 h 392"/>
                  <a:gd name="T4" fmla="*/ 2147483647 w 710"/>
                  <a:gd name="T5" fmla="*/ 2147483647 h 392"/>
                  <a:gd name="T6" fmla="*/ 2147483647 w 710"/>
                  <a:gd name="T7" fmla="*/ 0 h 392"/>
                  <a:gd name="T8" fmla="*/ 0 w 710"/>
                  <a:gd name="T9" fmla="*/ 2147483647 h 392"/>
                  <a:gd name="T10" fmla="*/ 2147483647 w 710"/>
                  <a:gd name="T11" fmla="*/ 2147483647 h 392"/>
                  <a:gd name="T12" fmla="*/ 2147483647 w 710"/>
                  <a:gd name="T13" fmla="*/ 2147483647 h 392"/>
                  <a:gd name="T14" fmla="*/ 2147483647 w 710"/>
                  <a:gd name="T15" fmla="*/ 2147483647 h 392"/>
                  <a:gd name="T16" fmla="*/ 2147483647 w 710"/>
                  <a:gd name="T17" fmla="*/ 2147483647 h 392"/>
                  <a:gd name="T18" fmla="*/ 2147483647 w 710"/>
                  <a:gd name="T19" fmla="*/ 2147483647 h 392"/>
                  <a:gd name="T20" fmla="*/ 2147483647 w 710"/>
                  <a:gd name="T21" fmla="*/ 2147483647 h 392"/>
                  <a:gd name="T22" fmla="*/ 2147483647 w 710"/>
                  <a:gd name="T23" fmla="*/ 2147483647 h 392"/>
                  <a:gd name="T24" fmla="*/ 2147483647 w 710"/>
                  <a:gd name="T25" fmla="*/ 2147483647 h 39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0" h="392">
                    <a:moveTo>
                      <a:pt x="140" y="313"/>
                    </a:moveTo>
                    <a:cubicBezTo>
                      <a:pt x="140" y="243"/>
                      <a:pt x="140" y="243"/>
                      <a:pt x="140" y="243"/>
                    </a:cubicBezTo>
                    <a:cubicBezTo>
                      <a:pt x="199" y="234"/>
                      <a:pt x="244" y="184"/>
                      <a:pt x="244" y="122"/>
                    </a:cubicBezTo>
                    <a:cubicBezTo>
                      <a:pt x="244" y="55"/>
                      <a:pt x="190" y="0"/>
                      <a:pt x="122" y="0"/>
                    </a:cubicBezTo>
                    <a:cubicBezTo>
                      <a:pt x="54" y="0"/>
                      <a:pt x="0" y="55"/>
                      <a:pt x="0" y="122"/>
                    </a:cubicBezTo>
                    <a:cubicBezTo>
                      <a:pt x="0" y="183"/>
                      <a:pt x="45" y="234"/>
                      <a:pt x="104" y="243"/>
                    </a:cubicBezTo>
                    <a:cubicBezTo>
                      <a:pt x="104" y="319"/>
                      <a:pt x="104" y="319"/>
                      <a:pt x="104" y="319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13" y="392"/>
                      <a:pt x="171" y="384"/>
                      <a:pt x="171" y="384"/>
                    </a:cubicBezTo>
                    <a:cubicBezTo>
                      <a:pt x="710" y="384"/>
                      <a:pt x="710" y="384"/>
                      <a:pt x="710" y="384"/>
                    </a:cubicBezTo>
                    <a:cubicBezTo>
                      <a:pt x="710" y="345"/>
                      <a:pt x="710" y="345"/>
                      <a:pt x="710" y="345"/>
                    </a:cubicBezTo>
                    <a:cubicBezTo>
                      <a:pt x="187" y="345"/>
                      <a:pt x="187" y="345"/>
                      <a:pt x="187" y="345"/>
                    </a:cubicBezTo>
                    <a:cubicBezTo>
                      <a:pt x="146" y="347"/>
                      <a:pt x="141" y="328"/>
                      <a:pt x="140" y="313"/>
                    </a:cubicBezTo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pic>
          <p:nvPicPr>
            <p:cNvPr id="10" name="그림 28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899592" y="5517232"/>
              <a:ext cx="442913" cy="417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그림 29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059832" y="2636912"/>
              <a:ext cx="436562" cy="446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그룹 72"/>
            <p:cNvGrpSpPr/>
            <p:nvPr/>
          </p:nvGrpSpPr>
          <p:grpSpPr>
            <a:xfrm>
              <a:off x="2528665" y="4365104"/>
              <a:ext cx="4275138" cy="2463800"/>
              <a:chOff x="2528665" y="4365104"/>
              <a:chExt cx="4275138" cy="2463800"/>
            </a:xfrm>
          </p:grpSpPr>
          <p:grpSp>
            <p:nvGrpSpPr>
              <p:cNvPr id="20" name="그룹 51"/>
              <p:cNvGrpSpPr/>
              <p:nvPr/>
            </p:nvGrpSpPr>
            <p:grpSpPr>
              <a:xfrm>
                <a:off x="2528665" y="4365104"/>
                <a:ext cx="4275138" cy="2463800"/>
                <a:chOff x="4194175" y="4222750"/>
                <a:chExt cx="4275138" cy="2463800"/>
              </a:xfrm>
            </p:grpSpPr>
            <p:pic>
              <p:nvPicPr>
                <p:cNvPr id="23" name="그림 1"/>
                <p:cNvPicPr>
                  <a:picLocks noChangeAspect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4194175" y="4222750"/>
                  <a:ext cx="4275138" cy="2463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4" name="모서리가 둥근 직사각형 23"/>
                <p:cNvSpPr/>
                <p:nvPr/>
              </p:nvSpPr>
              <p:spPr>
                <a:xfrm>
                  <a:off x="4876800" y="4325258"/>
                  <a:ext cx="2888343" cy="1814286"/>
                </a:xfrm>
                <a:prstGeom prst="roundRect">
                  <a:avLst>
                    <a:gd name="adj" fmla="val 3067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>
                    <a:latin typeface="10X10" pitchFamily="50" charset="-127"/>
                    <a:ea typeface="10X10" pitchFamily="50" charset="-127"/>
                  </a:endParaRPr>
                </a:p>
              </p:txBody>
            </p:sp>
          </p:grp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3263809" y="4536124"/>
                <a:ext cx="2795160" cy="708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3252866" y="5229200"/>
                <a:ext cx="2803160" cy="1008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Rectangle 304"/>
            <p:cNvSpPr>
              <a:spLocks noChangeArrowheads="1"/>
            </p:cNvSpPr>
            <p:nvPr/>
          </p:nvSpPr>
          <p:spPr bwMode="auto">
            <a:xfrm>
              <a:off x="95188" y="4845759"/>
              <a:ext cx="2051720" cy="3961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kumimoji="0" lang="ko-KR" altLang="en-US" dirty="0" err="1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>인증원</a:t>
              </a:r>
              <a:r>
                <a:rPr lang="en-US" altLang="ko-KR" dirty="0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> </a:t>
              </a:r>
              <a:r>
                <a:rPr lang="ko-KR" altLang="en-US" dirty="0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>소식</a:t>
              </a:r>
              <a:endParaRPr kumimoji="0" lang="en-US" altLang="ko-KR" dirty="0" smtClean="0">
                <a:solidFill>
                  <a:schemeClr val="tx2"/>
                </a:solidFill>
                <a:latin typeface="10X10" pitchFamily="50" charset="-127"/>
                <a:ea typeface="10X10" pitchFamily="50" charset="-127"/>
              </a:endParaRPr>
            </a:p>
          </p:txBody>
        </p:sp>
        <p:pic>
          <p:nvPicPr>
            <p:cNvPr id="14" name="Picture 4" descr="C:\Users\user\Desktop\사업설명회\아이콘\wireless.pn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4283968" y="3573016"/>
              <a:ext cx="720080" cy="824186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762000" h="508000"/>
              <a:bevelB w="762000" h="508000"/>
            </a:sp3d>
          </p:spPr>
        </p:pic>
        <p:pic>
          <p:nvPicPr>
            <p:cNvPr id="15" name="그림 3"/>
            <p:cNvPicPr>
              <a:picLocks noChangeAspect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7668344" y="4725144"/>
              <a:ext cx="591908" cy="468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304"/>
            <p:cNvSpPr>
              <a:spLocks noChangeArrowheads="1"/>
            </p:cNvSpPr>
            <p:nvPr/>
          </p:nvSpPr>
          <p:spPr bwMode="auto">
            <a:xfrm>
              <a:off x="7136206" y="5445224"/>
              <a:ext cx="1656184" cy="3961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>식품안전뉴</a:t>
              </a:r>
              <a:r>
                <a:rPr lang="ko-KR" altLang="en-US" dirty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>스</a:t>
              </a:r>
              <a:endParaRPr lang="en-US" altLang="ko-KR" dirty="0">
                <a:solidFill>
                  <a:schemeClr val="tx2"/>
                </a:solidFill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17" name="Rectangle 304"/>
            <p:cNvSpPr>
              <a:spLocks noChangeArrowheads="1"/>
            </p:cNvSpPr>
            <p:nvPr/>
          </p:nvSpPr>
          <p:spPr bwMode="auto">
            <a:xfrm>
              <a:off x="6444310" y="2710661"/>
              <a:ext cx="1656184" cy="3961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dirty="0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>HACCP</a:t>
              </a:r>
              <a:r>
                <a:rPr lang="ko-KR" altLang="en-US" dirty="0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>뉴스</a:t>
              </a:r>
              <a:endParaRPr lang="en-US" altLang="ko-KR" dirty="0">
                <a:solidFill>
                  <a:schemeClr val="tx2"/>
                </a:solidFill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18" name="Rectangle 304"/>
            <p:cNvSpPr>
              <a:spLocks noChangeArrowheads="1"/>
            </p:cNvSpPr>
            <p:nvPr/>
          </p:nvSpPr>
          <p:spPr bwMode="auto">
            <a:xfrm>
              <a:off x="1208795" y="2524445"/>
              <a:ext cx="1607356" cy="6932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>식품</a:t>
              </a:r>
              <a:r>
                <a:rPr lang="en-US" altLang="ko-KR" dirty="0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>/</a:t>
              </a:r>
              <a:r>
                <a:rPr lang="ko-KR" altLang="en-US" dirty="0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>축산물</a:t>
              </a:r>
              <a:r>
                <a:rPr lang="en-US" altLang="ko-KR" dirty="0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/>
              </a:r>
              <a:br>
                <a:rPr lang="en-US" altLang="ko-KR" dirty="0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</a:br>
              <a:r>
                <a:rPr lang="ko-KR" altLang="en-US" dirty="0" smtClean="0">
                  <a:solidFill>
                    <a:schemeClr val="tx2"/>
                  </a:solidFill>
                  <a:latin typeface="10X10" pitchFamily="50" charset="-127"/>
                  <a:ea typeface="10X10" pitchFamily="50" charset="-127"/>
                </a:rPr>
                <a:t>법령정보</a:t>
              </a:r>
              <a:endParaRPr kumimoji="0" lang="en-US" altLang="ko-KR" dirty="0" smtClean="0">
                <a:solidFill>
                  <a:schemeClr val="tx2"/>
                </a:solidFill>
                <a:latin typeface="10X10" pitchFamily="50" charset="-127"/>
                <a:ea typeface="10X10" pitchFamily="50" charset="-127"/>
              </a:endParaRPr>
            </a:p>
          </p:txBody>
        </p:sp>
        <p:pic>
          <p:nvPicPr>
            <p:cNvPr id="19" name="그림 7175"/>
            <p:cNvPicPr>
              <a:picLocks noChangeAspect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5897601" y="2758056"/>
              <a:ext cx="474599" cy="526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Box 26"/>
          <p:cNvSpPr txBox="1"/>
          <p:nvPr/>
        </p:nvSpPr>
        <p:spPr>
          <a:xfrm>
            <a:off x="98441" y="79316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□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z="2000" dirty="0" err="1" smtClean="0">
                <a:latin typeface="10X10" pitchFamily="50" charset="-127"/>
                <a:ea typeface="10X10" pitchFamily="50" charset="-127"/>
              </a:rPr>
              <a:t>해썹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정보지 </a:t>
            </a:r>
            <a:r>
              <a:rPr lang="en-US" altLang="ko-KR" sz="2000" dirty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“HACCP </a:t>
            </a:r>
            <a:r>
              <a:rPr lang="ko-KR" altLang="en-US" sz="2000" dirty="0" err="1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정보알리미</a:t>
            </a:r>
            <a:r>
              <a:rPr lang="en-US" altLang="ko-KR" sz="2000" dirty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”, </a:t>
            </a:r>
            <a:r>
              <a:rPr lang="en-US" altLang="ko-KR" sz="2000" dirty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“</a:t>
            </a:r>
            <a:r>
              <a:rPr lang="ko-KR" altLang="en-US" sz="2000" dirty="0" err="1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생생해썹</a:t>
            </a:r>
            <a:r>
              <a:rPr lang="en-US" altLang="ko-KR" sz="2000" dirty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”</a:t>
            </a:r>
            <a:endParaRPr lang="ko-KR" altLang="en-US" sz="2000" dirty="0">
              <a:solidFill>
                <a:srgbClr val="FD774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8186" y="1268760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○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인증원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소식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식품안전뉴스 및 </a:t>
            </a:r>
            <a:r>
              <a:rPr lang="ko-KR" altLang="en-US" u="sng" dirty="0" err="1" smtClean="0">
                <a:solidFill>
                  <a:srgbClr val="0070C0"/>
                </a:solidFill>
                <a:latin typeface="10X10" pitchFamily="50" charset="-127"/>
                <a:ea typeface="10X10" pitchFamily="50" charset="-127"/>
              </a:rPr>
              <a:t>해썹</a:t>
            </a:r>
            <a:r>
              <a:rPr lang="ko-KR" altLang="en-US" u="sng" dirty="0" smtClean="0">
                <a:solidFill>
                  <a:srgbClr val="0070C0"/>
                </a:solidFill>
                <a:latin typeface="10X10" pitchFamily="50" charset="-127"/>
                <a:ea typeface="10X10" pitchFamily="50" charset="-127"/>
              </a:rPr>
              <a:t> 정보를 </a:t>
            </a:r>
            <a:r>
              <a:rPr lang="en-US" altLang="ko-KR" u="sng" dirty="0" smtClean="0">
                <a:solidFill>
                  <a:srgbClr val="0070C0"/>
                </a:solidFill>
                <a:latin typeface="10X10" pitchFamily="50" charset="-127"/>
                <a:ea typeface="10X10" pitchFamily="50" charset="-127"/>
              </a:rPr>
              <a:t>e-mail</a:t>
            </a:r>
            <a:r>
              <a:rPr lang="ko-KR" altLang="en-US" u="sng" dirty="0" smtClean="0">
                <a:solidFill>
                  <a:srgbClr val="0070C0"/>
                </a:solidFill>
                <a:latin typeface="10X10" pitchFamily="50" charset="-127"/>
                <a:ea typeface="10X10" pitchFamily="50" charset="-127"/>
              </a:rPr>
              <a:t>로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보내드립니다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☞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구독 신청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홍보전략팀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(043-928-0042, hwkim@haccp.or.kr)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   </a:t>
            </a:r>
            <a:endParaRPr lang="ko-KR" altLang="en-US" dirty="0">
              <a:latin typeface="10X10" pitchFamily="50" charset="-127"/>
              <a:ea typeface="10X10" pitchFamily="50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3679" y="0"/>
            <a:ext cx="7232617" cy="717640"/>
            <a:chOff x="3679" y="0"/>
            <a:chExt cx="8586614" cy="717640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79" y="0"/>
              <a:ext cx="8534505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20594" y="74768"/>
              <a:ext cx="7869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식품∙축산물 업체를 위한 홍보채널</a:t>
              </a: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67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8" descr="C:\Users\윤보람\Desktop\홍보전략팀 (내업무)\170213 (시안) 이벤트 스킨변경(윈컴PR)\(JPG 파일) HACCP  마크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52320" y="260648"/>
            <a:ext cx="1296349" cy="1232867"/>
          </a:xfrm>
          <a:prstGeom prst="rect">
            <a:avLst/>
          </a:prstGeom>
          <a:noFill/>
        </p:spPr>
      </p:pic>
      <p:cxnSp>
        <p:nvCxnSpPr>
          <p:cNvPr id="3" name="직선 연결선 2"/>
          <p:cNvCxnSpPr/>
          <p:nvPr/>
        </p:nvCxnSpPr>
        <p:spPr>
          <a:xfrm>
            <a:off x="4396251" y="2276872"/>
            <a:ext cx="0" cy="45811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304"/>
          <p:cNvSpPr>
            <a:spLocks noChangeArrowheads="1"/>
          </p:cNvSpPr>
          <p:nvPr/>
        </p:nvSpPr>
        <p:spPr bwMode="auto">
          <a:xfrm>
            <a:off x="972559" y="2276872"/>
            <a:ext cx="241937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kumimoji="0" lang="en-US" altLang="ko-KR" dirty="0" smtClean="0">
                <a:solidFill>
                  <a:schemeClr val="tx2"/>
                </a:solidFill>
                <a:latin typeface="10X10" pitchFamily="50" charset="-127"/>
                <a:ea typeface="10X10" pitchFamily="50" charset="-127"/>
              </a:rPr>
              <a:t>HACCP </a:t>
            </a:r>
            <a:r>
              <a:rPr kumimoji="0" lang="ko-KR" altLang="en-US" dirty="0" err="1" smtClean="0">
                <a:solidFill>
                  <a:schemeClr val="tx2"/>
                </a:solidFill>
                <a:latin typeface="10X10" pitchFamily="50" charset="-127"/>
                <a:ea typeface="10X10" pitchFamily="50" charset="-127"/>
              </a:rPr>
              <a:t>정보알리미</a:t>
            </a:r>
            <a:endParaRPr kumimoji="0" lang="en-US" altLang="ko-KR" dirty="0">
              <a:solidFill>
                <a:schemeClr val="tx2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73" name="Rectangle 304"/>
          <p:cNvSpPr>
            <a:spLocks noChangeArrowheads="1"/>
          </p:cNvSpPr>
          <p:nvPr/>
        </p:nvSpPr>
        <p:spPr bwMode="auto">
          <a:xfrm>
            <a:off x="6444208" y="2287418"/>
            <a:ext cx="115212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dirty="0" err="1" smtClean="0">
                <a:solidFill>
                  <a:schemeClr val="tx2"/>
                </a:solidFill>
                <a:latin typeface="10X10" pitchFamily="50" charset="-127"/>
                <a:ea typeface="10X10" pitchFamily="50" charset="-127"/>
              </a:rPr>
              <a:t>생생해썹</a:t>
            </a:r>
            <a:endParaRPr lang="en-US" altLang="ko-KR" dirty="0">
              <a:solidFill>
                <a:schemeClr val="tx2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508546" y="2714921"/>
            <a:ext cx="238598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기관 소식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식품안전 정보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우수업체 소개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pc="-150" dirty="0" smtClean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정보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고시 개정사항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주요 이슈사항 등</a:t>
            </a:r>
            <a:endParaRPr lang="en-US" altLang="ko-KR" sz="1000" spc="-150" dirty="0">
              <a:latin typeface="10X10" pitchFamily="50" charset="-127"/>
              <a:ea typeface="10X1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pc="-150" dirty="0" smtClean="0">
                <a:latin typeface="10X10" pitchFamily="50" charset="-127"/>
                <a:ea typeface="10X10" pitchFamily="50" charset="-127"/>
              </a:rPr>
              <a:t>HACCP</a:t>
            </a: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운영에 필요한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다양한 정보를 </a:t>
            </a:r>
            <a:r>
              <a:rPr lang="ko-KR" altLang="en-US" b="1" u="sng" spc="-150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격월로</a:t>
            </a:r>
            <a:endParaRPr lang="en-US" altLang="ko-KR" b="1" u="sng" spc="-150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보내드리고 있습니다</a:t>
            </a:r>
            <a:r>
              <a:rPr lang="en-US" altLang="ko-KR" spc="-150" dirty="0" smtClean="0">
                <a:latin typeface="10X10" pitchFamily="50" charset="-127"/>
                <a:ea typeface="10X10" pitchFamily="50" charset="-127"/>
              </a:rPr>
              <a:t>.</a:t>
            </a:r>
          </a:p>
        </p:txBody>
      </p:sp>
      <p:sp>
        <p:nvSpPr>
          <p:cNvPr id="93" name="직사각형 92"/>
          <p:cNvSpPr/>
          <p:nvPr/>
        </p:nvSpPr>
        <p:spPr>
          <a:xfrm>
            <a:off x="4529628" y="2810961"/>
            <a:ext cx="1978918" cy="3354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직사각형 94"/>
          <p:cNvSpPr/>
          <p:nvPr/>
        </p:nvSpPr>
        <p:spPr>
          <a:xfrm>
            <a:off x="106701" y="2852936"/>
            <a:ext cx="2087999" cy="33123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TextBox 95"/>
          <p:cNvSpPr txBox="1"/>
          <p:nvPr/>
        </p:nvSpPr>
        <p:spPr>
          <a:xfrm>
            <a:off x="2222021" y="2723467"/>
            <a:ext cx="238598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고시 개정사항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식품안전 정보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정보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기관 행사 알림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주요 이슈사항 등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pc="-150" dirty="0">
              <a:latin typeface="10X10" pitchFamily="50" charset="-127"/>
              <a:ea typeface="10X1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pc="-150" dirty="0" smtClean="0">
                <a:latin typeface="10X10" pitchFamily="50" charset="-127"/>
                <a:ea typeface="10X10" pitchFamily="50" charset="-127"/>
              </a:rPr>
              <a:t>HACCP</a:t>
            </a: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운영에 필요한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다양한 정보를 </a:t>
            </a:r>
            <a:r>
              <a:rPr lang="ko-KR" altLang="en-US" b="1" u="sng" spc="-150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격주로</a:t>
            </a:r>
            <a:endParaRPr lang="en-US" altLang="ko-KR" b="1" u="sng" spc="-150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보내드리고 있습니다</a:t>
            </a:r>
            <a:r>
              <a:rPr lang="en-US" altLang="ko-KR" spc="-150" dirty="0" smtClean="0">
                <a:latin typeface="10X10" pitchFamily="50" charset="-127"/>
                <a:ea typeface="10X10" pitchFamily="50" charset="-127"/>
              </a:rPr>
              <a:t>.</a:t>
            </a:r>
            <a:endParaRPr lang="en-US" altLang="ko-KR" spc="-150" dirty="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" y="2924944"/>
            <a:ext cx="1984224" cy="308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27" y="2852936"/>
            <a:ext cx="1923064" cy="323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8441" y="793164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□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z="2000" dirty="0" err="1" smtClean="0">
                <a:latin typeface="10X10" pitchFamily="50" charset="-127"/>
                <a:ea typeface="10X10" pitchFamily="50" charset="-127"/>
              </a:rPr>
              <a:t>해썹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정보지 </a:t>
            </a:r>
            <a:r>
              <a:rPr lang="en-US" altLang="ko-KR" sz="2000" b="1" dirty="0" smtClean="0">
                <a:latin typeface="10X10" pitchFamily="50" charset="-127"/>
                <a:ea typeface="10X10" pitchFamily="50" charset="-127"/>
              </a:rPr>
              <a:t>“</a:t>
            </a:r>
            <a:r>
              <a:rPr lang="en-US" altLang="ko-KR" sz="2000" dirty="0" smtClean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sz="2000" dirty="0" err="1" smtClean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정보알리미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”, </a:t>
            </a:r>
            <a:r>
              <a:rPr lang="en-US" altLang="ko-KR" sz="2000" dirty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“</a:t>
            </a:r>
            <a:r>
              <a:rPr lang="ko-KR" altLang="en-US" sz="2000" dirty="0" err="1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생생해썹</a:t>
            </a:r>
            <a:r>
              <a:rPr lang="en-US" altLang="ko-KR" sz="2000" dirty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”</a:t>
            </a:r>
            <a:endParaRPr lang="ko-KR" altLang="en-US" sz="2000" dirty="0">
              <a:solidFill>
                <a:srgbClr val="FD774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186" y="1268760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○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인증원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소식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식품안전뉴스 및 </a:t>
            </a:r>
            <a:r>
              <a:rPr lang="ko-KR" altLang="en-US" u="sng" dirty="0" err="1" smtClean="0">
                <a:solidFill>
                  <a:srgbClr val="0070C0"/>
                </a:solidFill>
                <a:latin typeface="10X10" pitchFamily="50" charset="-127"/>
                <a:ea typeface="10X10" pitchFamily="50" charset="-127"/>
              </a:rPr>
              <a:t>해썹</a:t>
            </a:r>
            <a:r>
              <a:rPr lang="ko-KR" altLang="en-US" u="sng" dirty="0" smtClean="0">
                <a:solidFill>
                  <a:srgbClr val="0070C0"/>
                </a:solidFill>
                <a:latin typeface="10X10" pitchFamily="50" charset="-127"/>
                <a:ea typeface="10X10" pitchFamily="50" charset="-127"/>
              </a:rPr>
              <a:t> 정보를 </a:t>
            </a:r>
            <a:r>
              <a:rPr lang="en-US" altLang="ko-KR" u="sng" dirty="0" smtClean="0">
                <a:solidFill>
                  <a:srgbClr val="0070C0"/>
                </a:solidFill>
                <a:latin typeface="10X10" pitchFamily="50" charset="-127"/>
                <a:ea typeface="10X10" pitchFamily="50" charset="-127"/>
              </a:rPr>
              <a:t>e-mail</a:t>
            </a:r>
            <a:r>
              <a:rPr lang="ko-KR" altLang="en-US" u="sng" dirty="0" smtClean="0">
                <a:solidFill>
                  <a:srgbClr val="0070C0"/>
                </a:solidFill>
                <a:latin typeface="10X10" pitchFamily="50" charset="-127"/>
                <a:ea typeface="10X10" pitchFamily="50" charset="-127"/>
              </a:rPr>
              <a:t>로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보내드립니다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☞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구독 신청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: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홍보전략팀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(043-928-0042, hwkim@haccp.or.kr)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   </a:t>
            </a:r>
            <a:endParaRPr lang="ko-KR" altLang="en-US" dirty="0">
              <a:latin typeface="10X10" pitchFamily="50" charset="-127"/>
              <a:ea typeface="10X10" pitchFamily="50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3679" y="0"/>
            <a:ext cx="7232617" cy="717640"/>
            <a:chOff x="3679" y="0"/>
            <a:chExt cx="858661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79" y="0"/>
              <a:ext cx="8534505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594" y="74768"/>
              <a:ext cx="7869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식품∙축산물 업체를 위한 홍보채널</a:t>
              </a: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68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1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95536" y="1628800"/>
            <a:ext cx="84249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10X10" pitchFamily="50" charset="-127"/>
                <a:ea typeface="10X10" pitchFamily="50" charset="-127"/>
              </a:rPr>
              <a:t>○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정보와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인증원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소식을 </a:t>
            </a:r>
            <a:r>
              <a:rPr lang="ko-KR" altLang="en-US" u="sng" dirty="0" smtClean="0">
                <a:solidFill>
                  <a:srgbClr val="0070C0"/>
                </a:solidFill>
                <a:latin typeface="10X10" pitchFamily="50" charset="-127"/>
                <a:ea typeface="10X10" pitchFamily="50" charset="-127"/>
              </a:rPr>
              <a:t>실시간으로 확인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할 수 있습니다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.</a:t>
            </a:r>
          </a:p>
          <a:p>
            <a:pPr algn="r"/>
            <a:r>
              <a:rPr lang="en-US" altLang="ko-KR" sz="1600" dirty="0" smtClean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600" dirty="0" err="1" smtClean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팔로워</a:t>
            </a:r>
            <a:r>
              <a:rPr lang="ko-KR" altLang="en-US" sz="1600" dirty="0" smtClean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 약 </a:t>
            </a:r>
            <a:r>
              <a:rPr lang="en-US" altLang="ko-KR" sz="1600" dirty="0" smtClean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49,000</a:t>
            </a:r>
            <a:r>
              <a:rPr lang="ko-KR" altLang="en-US" sz="1600" dirty="0" smtClean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명</a:t>
            </a:r>
            <a:r>
              <a:rPr lang="en-US" altLang="ko-KR" sz="1600" dirty="0" smtClean="0">
                <a:solidFill>
                  <a:srgbClr val="FD7741"/>
                </a:solidFill>
                <a:latin typeface="10X10" pitchFamily="50" charset="-127"/>
                <a:ea typeface="10X10" pitchFamily="50" charset="-127"/>
              </a:rPr>
              <a:t>)</a:t>
            </a:r>
            <a:r>
              <a:rPr lang="ko-KR" altLang="en-US" sz="1600" dirty="0" smtClean="0">
                <a:latin typeface="10X10" pitchFamily="50" charset="-127"/>
                <a:ea typeface="10X10" pitchFamily="50" charset="-127"/>
              </a:rPr>
              <a:t> </a:t>
            </a:r>
            <a:endParaRPr lang="en-US" altLang="ko-KR" sz="1600" dirty="0" smtClean="0">
              <a:latin typeface="10X10" pitchFamily="50" charset="-127"/>
              <a:ea typeface="10X10" pitchFamily="50" charset="-127"/>
            </a:endParaRPr>
          </a:p>
          <a:p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</a:t>
            </a:r>
            <a:endParaRPr lang="ko-KR" altLang="en-US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3783" y="1095127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□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z="2000" dirty="0" err="1" smtClean="0">
                <a:latin typeface="10X10" pitchFamily="50" charset="-127"/>
                <a:ea typeface="10X10" pitchFamily="50" charset="-127"/>
              </a:rPr>
              <a:t>인증원은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6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개의 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SNS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채널을 통해 다양한 정보를 제공합니다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!</a:t>
            </a:r>
            <a:endParaRPr lang="ko-KR" altLang="en-US" sz="2000" dirty="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33" name="Picture 8" descr="C:\Users\윤보람\Desktop\홍보전략팀 (내업무)\170213 (시안) 이벤트 스킨변경(윈컴PR)\(JPG 파일) HACCP  마크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52320" y="260648"/>
            <a:ext cx="1296349" cy="1232867"/>
          </a:xfrm>
          <a:prstGeom prst="rect">
            <a:avLst/>
          </a:prstGeom>
          <a:noFill/>
        </p:spPr>
      </p:pic>
      <p:grpSp>
        <p:nvGrpSpPr>
          <p:cNvPr id="34" name="그룹 82"/>
          <p:cNvGrpSpPr/>
          <p:nvPr/>
        </p:nvGrpSpPr>
        <p:grpSpPr>
          <a:xfrm>
            <a:off x="539800" y="2564904"/>
            <a:ext cx="7920384" cy="3897189"/>
            <a:chOff x="539800" y="2772171"/>
            <a:chExt cx="7920384" cy="4113213"/>
          </a:xfrm>
        </p:grpSpPr>
        <p:sp>
          <p:nvSpPr>
            <p:cNvPr id="35" name="Freeform 122"/>
            <p:cNvSpPr>
              <a:spLocks/>
            </p:cNvSpPr>
            <p:nvPr/>
          </p:nvSpPr>
          <p:spPr bwMode="auto">
            <a:xfrm>
              <a:off x="3752850" y="2772171"/>
              <a:ext cx="1668463" cy="2947988"/>
            </a:xfrm>
            <a:custGeom>
              <a:avLst/>
              <a:gdLst/>
              <a:ahLst/>
              <a:cxnLst>
                <a:cxn ang="0">
                  <a:pos x="2101" y="3552"/>
                </a:cxn>
                <a:cxn ang="0">
                  <a:pos x="2098" y="3590"/>
                </a:cxn>
                <a:cxn ang="0">
                  <a:pos x="2086" y="3623"/>
                </a:cxn>
                <a:cxn ang="0">
                  <a:pos x="2065" y="3654"/>
                </a:cxn>
                <a:cxn ang="0">
                  <a:pos x="2039" y="3680"/>
                </a:cxn>
                <a:cxn ang="0">
                  <a:pos x="2008" y="3699"/>
                </a:cxn>
                <a:cxn ang="0">
                  <a:pos x="1974" y="3711"/>
                </a:cxn>
                <a:cxn ang="0">
                  <a:pos x="1936" y="3716"/>
                </a:cxn>
                <a:cxn ang="0">
                  <a:pos x="166" y="3716"/>
                </a:cxn>
                <a:cxn ang="0">
                  <a:pos x="128" y="3711"/>
                </a:cxn>
                <a:cxn ang="0">
                  <a:pos x="93" y="3699"/>
                </a:cxn>
                <a:cxn ang="0">
                  <a:pos x="62" y="3680"/>
                </a:cxn>
                <a:cxn ang="0">
                  <a:pos x="36" y="3654"/>
                </a:cxn>
                <a:cxn ang="0">
                  <a:pos x="18" y="3623"/>
                </a:cxn>
                <a:cxn ang="0">
                  <a:pos x="5" y="3590"/>
                </a:cxn>
                <a:cxn ang="0">
                  <a:pos x="0" y="3552"/>
                </a:cxn>
                <a:cxn ang="0">
                  <a:pos x="0" y="162"/>
                </a:cxn>
                <a:cxn ang="0">
                  <a:pos x="5" y="125"/>
                </a:cxn>
                <a:cxn ang="0">
                  <a:pos x="18" y="92"/>
                </a:cxn>
                <a:cxn ang="0">
                  <a:pos x="36" y="61"/>
                </a:cxn>
                <a:cxn ang="0">
                  <a:pos x="62" y="35"/>
                </a:cxn>
                <a:cxn ang="0">
                  <a:pos x="93" y="16"/>
                </a:cxn>
                <a:cxn ang="0">
                  <a:pos x="128" y="4"/>
                </a:cxn>
                <a:cxn ang="0">
                  <a:pos x="166" y="0"/>
                </a:cxn>
                <a:cxn ang="0">
                  <a:pos x="1936" y="0"/>
                </a:cxn>
                <a:cxn ang="0">
                  <a:pos x="1974" y="4"/>
                </a:cxn>
                <a:cxn ang="0">
                  <a:pos x="2008" y="16"/>
                </a:cxn>
                <a:cxn ang="0">
                  <a:pos x="2039" y="35"/>
                </a:cxn>
                <a:cxn ang="0">
                  <a:pos x="2065" y="61"/>
                </a:cxn>
                <a:cxn ang="0">
                  <a:pos x="2086" y="92"/>
                </a:cxn>
                <a:cxn ang="0">
                  <a:pos x="2098" y="125"/>
                </a:cxn>
                <a:cxn ang="0">
                  <a:pos x="2101" y="162"/>
                </a:cxn>
                <a:cxn ang="0">
                  <a:pos x="2101" y="3552"/>
                </a:cxn>
              </a:cxnLst>
              <a:rect l="0" t="0" r="r" b="b"/>
              <a:pathLst>
                <a:path w="2101" h="3716">
                  <a:moveTo>
                    <a:pt x="2101" y="3552"/>
                  </a:moveTo>
                  <a:lnTo>
                    <a:pt x="2098" y="3590"/>
                  </a:lnTo>
                  <a:lnTo>
                    <a:pt x="2086" y="3623"/>
                  </a:lnTo>
                  <a:lnTo>
                    <a:pt x="2065" y="3654"/>
                  </a:lnTo>
                  <a:lnTo>
                    <a:pt x="2039" y="3680"/>
                  </a:lnTo>
                  <a:lnTo>
                    <a:pt x="2008" y="3699"/>
                  </a:lnTo>
                  <a:lnTo>
                    <a:pt x="1974" y="3711"/>
                  </a:lnTo>
                  <a:lnTo>
                    <a:pt x="1936" y="3716"/>
                  </a:lnTo>
                  <a:lnTo>
                    <a:pt x="166" y="3716"/>
                  </a:lnTo>
                  <a:lnTo>
                    <a:pt x="128" y="3711"/>
                  </a:lnTo>
                  <a:lnTo>
                    <a:pt x="93" y="3699"/>
                  </a:lnTo>
                  <a:lnTo>
                    <a:pt x="62" y="3680"/>
                  </a:lnTo>
                  <a:lnTo>
                    <a:pt x="36" y="3654"/>
                  </a:lnTo>
                  <a:lnTo>
                    <a:pt x="18" y="3623"/>
                  </a:lnTo>
                  <a:lnTo>
                    <a:pt x="5" y="3590"/>
                  </a:lnTo>
                  <a:lnTo>
                    <a:pt x="0" y="3552"/>
                  </a:lnTo>
                  <a:lnTo>
                    <a:pt x="0" y="162"/>
                  </a:lnTo>
                  <a:lnTo>
                    <a:pt x="5" y="125"/>
                  </a:lnTo>
                  <a:lnTo>
                    <a:pt x="18" y="92"/>
                  </a:lnTo>
                  <a:lnTo>
                    <a:pt x="36" y="61"/>
                  </a:lnTo>
                  <a:lnTo>
                    <a:pt x="62" y="35"/>
                  </a:lnTo>
                  <a:lnTo>
                    <a:pt x="93" y="16"/>
                  </a:lnTo>
                  <a:lnTo>
                    <a:pt x="128" y="4"/>
                  </a:lnTo>
                  <a:lnTo>
                    <a:pt x="166" y="0"/>
                  </a:lnTo>
                  <a:lnTo>
                    <a:pt x="1936" y="0"/>
                  </a:lnTo>
                  <a:lnTo>
                    <a:pt x="1974" y="4"/>
                  </a:lnTo>
                  <a:lnTo>
                    <a:pt x="2008" y="16"/>
                  </a:lnTo>
                  <a:lnTo>
                    <a:pt x="2039" y="35"/>
                  </a:lnTo>
                  <a:lnTo>
                    <a:pt x="2065" y="61"/>
                  </a:lnTo>
                  <a:lnTo>
                    <a:pt x="2086" y="92"/>
                  </a:lnTo>
                  <a:lnTo>
                    <a:pt x="2098" y="125"/>
                  </a:lnTo>
                  <a:lnTo>
                    <a:pt x="2101" y="162"/>
                  </a:lnTo>
                  <a:lnTo>
                    <a:pt x="2101" y="355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grpSp>
          <p:nvGrpSpPr>
            <p:cNvPr id="36" name="Group 146"/>
            <p:cNvGrpSpPr>
              <a:grpSpLocks/>
            </p:cNvGrpSpPr>
            <p:nvPr/>
          </p:nvGrpSpPr>
          <p:grpSpPr bwMode="auto">
            <a:xfrm flipV="1">
              <a:off x="900113" y="4305696"/>
              <a:ext cx="2852737" cy="439738"/>
              <a:chOff x="710" y="1750"/>
              <a:chExt cx="1678" cy="277"/>
            </a:xfrm>
          </p:grpSpPr>
          <p:sp>
            <p:nvSpPr>
              <p:cNvPr id="88" name="Line 147"/>
              <p:cNvSpPr>
                <a:spLocks noChangeShapeType="1"/>
              </p:cNvSpPr>
              <p:nvPr/>
            </p:nvSpPr>
            <p:spPr bwMode="auto">
              <a:xfrm>
                <a:off x="710" y="1750"/>
                <a:ext cx="95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oval" w="med" len="med"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89" name="Line 148"/>
              <p:cNvSpPr>
                <a:spLocks noChangeShapeType="1"/>
              </p:cNvSpPr>
              <p:nvPr/>
            </p:nvSpPr>
            <p:spPr bwMode="auto">
              <a:xfrm>
                <a:off x="1655" y="1750"/>
                <a:ext cx="733" cy="277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grpSp>
          <p:nvGrpSpPr>
            <p:cNvPr id="37" name="Group 145"/>
            <p:cNvGrpSpPr>
              <a:grpSpLocks/>
            </p:cNvGrpSpPr>
            <p:nvPr/>
          </p:nvGrpSpPr>
          <p:grpSpPr bwMode="auto">
            <a:xfrm>
              <a:off x="900113" y="3223021"/>
              <a:ext cx="2852737" cy="439738"/>
              <a:chOff x="710" y="1750"/>
              <a:chExt cx="1678" cy="277"/>
            </a:xfrm>
          </p:grpSpPr>
          <p:sp>
            <p:nvSpPr>
              <p:cNvPr id="86" name="Line 142"/>
              <p:cNvSpPr>
                <a:spLocks noChangeShapeType="1"/>
              </p:cNvSpPr>
              <p:nvPr/>
            </p:nvSpPr>
            <p:spPr bwMode="auto">
              <a:xfrm>
                <a:off x="710" y="1750"/>
                <a:ext cx="95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oval" w="med" len="med"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87" name="Line 144"/>
              <p:cNvSpPr>
                <a:spLocks noChangeShapeType="1"/>
              </p:cNvSpPr>
              <p:nvPr/>
            </p:nvSpPr>
            <p:spPr bwMode="auto">
              <a:xfrm>
                <a:off x="1655" y="1750"/>
                <a:ext cx="733" cy="277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grpSp>
          <p:nvGrpSpPr>
            <p:cNvPr id="38" name="Group 152"/>
            <p:cNvGrpSpPr>
              <a:grpSpLocks/>
            </p:cNvGrpSpPr>
            <p:nvPr/>
          </p:nvGrpSpPr>
          <p:grpSpPr bwMode="auto">
            <a:xfrm flipH="1" flipV="1">
              <a:off x="5421313" y="4305696"/>
              <a:ext cx="2822575" cy="439738"/>
              <a:chOff x="710" y="1750"/>
              <a:chExt cx="1678" cy="277"/>
            </a:xfrm>
          </p:grpSpPr>
          <p:sp>
            <p:nvSpPr>
              <p:cNvPr id="84" name="Line 153"/>
              <p:cNvSpPr>
                <a:spLocks noChangeShapeType="1"/>
              </p:cNvSpPr>
              <p:nvPr/>
            </p:nvSpPr>
            <p:spPr bwMode="auto">
              <a:xfrm>
                <a:off x="710" y="1750"/>
                <a:ext cx="95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oval" w="med" len="med"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85" name="Line 154"/>
              <p:cNvSpPr>
                <a:spLocks noChangeShapeType="1"/>
              </p:cNvSpPr>
              <p:nvPr/>
            </p:nvSpPr>
            <p:spPr bwMode="auto">
              <a:xfrm>
                <a:off x="1655" y="1750"/>
                <a:ext cx="733" cy="277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grpSp>
          <p:nvGrpSpPr>
            <p:cNvPr id="39" name="Group 155"/>
            <p:cNvGrpSpPr>
              <a:grpSpLocks/>
            </p:cNvGrpSpPr>
            <p:nvPr/>
          </p:nvGrpSpPr>
          <p:grpSpPr bwMode="auto">
            <a:xfrm flipH="1">
              <a:off x="5421313" y="3223021"/>
              <a:ext cx="2822575" cy="439738"/>
              <a:chOff x="710" y="1750"/>
              <a:chExt cx="1678" cy="277"/>
            </a:xfrm>
          </p:grpSpPr>
          <p:sp>
            <p:nvSpPr>
              <p:cNvPr id="82" name="Line 156"/>
              <p:cNvSpPr>
                <a:spLocks noChangeShapeType="1"/>
              </p:cNvSpPr>
              <p:nvPr/>
            </p:nvSpPr>
            <p:spPr bwMode="auto">
              <a:xfrm>
                <a:off x="710" y="1750"/>
                <a:ext cx="952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 type="oval" w="med" len="med"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83" name="Line 157"/>
              <p:cNvSpPr>
                <a:spLocks noChangeShapeType="1"/>
              </p:cNvSpPr>
              <p:nvPr/>
            </p:nvSpPr>
            <p:spPr bwMode="auto">
              <a:xfrm>
                <a:off x="1655" y="1750"/>
                <a:ext cx="733" cy="277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sp>
          <p:nvSpPr>
            <p:cNvPr id="40" name="Freeform 123"/>
            <p:cNvSpPr>
              <a:spLocks/>
            </p:cNvSpPr>
            <p:nvPr/>
          </p:nvSpPr>
          <p:spPr bwMode="auto">
            <a:xfrm>
              <a:off x="3895725" y="3284934"/>
              <a:ext cx="1417638" cy="1860550"/>
            </a:xfrm>
            <a:custGeom>
              <a:avLst/>
              <a:gdLst/>
              <a:ahLst/>
              <a:cxnLst>
                <a:cxn ang="0">
                  <a:pos x="1786" y="2314"/>
                </a:cxn>
                <a:cxn ang="0">
                  <a:pos x="1780" y="2330"/>
                </a:cxn>
                <a:cxn ang="0">
                  <a:pos x="1770" y="2340"/>
                </a:cxn>
                <a:cxn ang="0">
                  <a:pos x="1753" y="2345"/>
                </a:cxn>
                <a:cxn ang="0">
                  <a:pos x="31" y="2345"/>
                </a:cxn>
                <a:cxn ang="0">
                  <a:pos x="15" y="2340"/>
                </a:cxn>
                <a:cxn ang="0">
                  <a:pos x="3" y="2330"/>
                </a:cxn>
                <a:cxn ang="0">
                  <a:pos x="0" y="2314"/>
                </a:cxn>
                <a:cxn ang="0">
                  <a:pos x="0" y="30"/>
                </a:cxn>
                <a:cxn ang="0">
                  <a:pos x="3" y="14"/>
                </a:cxn>
                <a:cxn ang="0">
                  <a:pos x="15" y="4"/>
                </a:cxn>
                <a:cxn ang="0">
                  <a:pos x="31" y="0"/>
                </a:cxn>
                <a:cxn ang="0">
                  <a:pos x="1753" y="0"/>
                </a:cxn>
                <a:cxn ang="0">
                  <a:pos x="1770" y="4"/>
                </a:cxn>
                <a:cxn ang="0">
                  <a:pos x="1780" y="14"/>
                </a:cxn>
                <a:cxn ang="0">
                  <a:pos x="1786" y="30"/>
                </a:cxn>
                <a:cxn ang="0">
                  <a:pos x="1786" y="2314"/>
                </a:cxn>
              </a:cxnLst>
              <a:rect l="0" t="0" r="r" b="b"/>
              <a:pathLst>
                <a:path w="1786" h="2345">
                  <a:moveTo>
                    <a:pt x="1786" y="2314"/>
                  </a:moveTo>
                  <a:lnTo>
                    <a:pt x="1780" y="2330"/>
                  </a:lnTo>
                  <a:lnTo>
                    <a:pt x="1770" y="2340"/>
                  </a:lnTo>
                  <a:lnTo>
                    <a:pt x="1753" y="2345"/>
                  </a:lnTo>
                  <a:lnTo>
                    <a:pt x="31" y="2345"/>
                  </a:lnTo>
                  <a:lnTo>
                    <a:pt x="15" y="2340"/>
                  </a:lnTo>
                  <a:lnTo>
                    <a:pt x="3" y="2330"/>
                  </a:lnTo>
                  <a:lnTo>
                    <a:pt x="0" y="2314"/>
                  </a:lnTo>
                  <a:lnTo>
                    <a:pt x="0" y="30"/>
                  </a:lnTo>
                  <a:lnTo>
                    <a:pt x="3" y="14"/>
                  </a:lnTo>
                  <a:lnTo>
                    <a:pt x="15" y="4"/>
                  </a:lnTo>
                  <a:lnTo>
                    <a:pt x="31" y="0"/>
                  </a:lnTo>
                  <a:lnTo>
                    <a:pt x="1753" y="0"/>
                  </a:lnTo>
                  <a:lnTo>
                    <a:pt x="1770" y="4"/>
                  </a:lnTo>
                  <a:lnTo>
                    <a:pt x="1780" y="14"/>
                  </a:lnTo>
                  <a:lnTo>
                    <a:pt x="1786" y="30"/>
                  </a:lnTo>
                  <a:lnTo>
                    <a:pt x="1786" y="231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1" name="Freeform 128"/>
            <p:cNvSpPr>
              <a:spLocks/>
            </p:cNvSpPr>
            <p:nvPr/>
          </p:nvSpPr>
          <p:spPr bwMode="auto">
            <a:xfrm>
              <a:off x="5249863" y="4616846"/>
              <a:ext cx="398462" cy="298450"/>
            </a:xfrm>
            <a:custGeom>
              <a:avLst/>
              <a:gdLst/>
              <a:ahLst/>
              <a:cxnLst>
                <a:cxn ang="0">
                  <a:pos x="501" y="188"/>
                </a:cxn>
                <a:cxn ang="0">
                  <a:pos x="496" y="231"/>
                </a:cxn>
                <a:cxn ang="0">
                  <a:pos x="482" y="270"/>
                </a:cxn>
                <a:cxn ang="0">
                  <a:pos x="460" y="305"/>
                </a:cxn>
                <a:cxn ang="0">
                  <a:pos x="430" y="334"/>
                </a:cxn>
                <a:cxn ang="0">
                  <a:pos x="396" y="357"/>
                </a:cxn>
                <a:cxn ang="0">
                  <a:pos x="356" y="370"/>
                </a:cxn>
                <a:cxn ang="0">
                  <a:pos x="313" y="376"/>
                </a:cxn>
                <a:cxn ang="0">
                  <a:pos x="187" y="376"/>
                </a:cxn>
                <a:cxn ang="0">
                  <a:pos x="144" y="370"/>
                </a:cxn>
                <a:cxn ang="0">
                  <a:pos x="105" y="357"/>
                </a:cxn>
                <a:cxn ang="0">
                  <a:pos x="70" y="334"/>
                </a:cxn>
                <a:cxn ang="0">
                  <a:pos x="41" y="305"/>
                </a:cxn>
                <a:cxn ang="0">
                  <a:pos x="19" y="270"/>
                </a:cxn>
                <a:cxn ang="0">
                  <a:pos x="5" y="231"/>
                </a:cxn>
                <a:cxn ang="0">
                  <a:pos x="0" y="188"/>
                </a:cxn>
                <a:cxn ang="0">
                  <a:pos x="5" y="144"/>
                </a:cxn>
                <a:cxn ang="0">
                  <a:pos x="19" y="105"/>
                </a:cxn>
                <a:cxn ang="0">
                  <a:pos x="41" y="70"/>
                </a:cxn>
                <a:cxn ang="0">
                  <a:pos x="70" y="41"/>
                </a:cxn>
                <a:cxn ang="0">
                  <a:pos x="105" y="19"/>
                </a:cxn>
                <a:cxn ang="0">
                  <a:pos x="144" y="5"/>
                </a:cxn>
                <a:cxn ang="0">
                  <a:pos x="187" y="0"/>
                </a:cxn>
                <a:cxn ang="0">
                  <a:pos x="313" y="0"/>
                </a:cxn>
                <a:cxn ang="0">
                  <a:pos x="356" y="5"/>
                </a:cxn>
                <a:cxn ang="0">
                  <a:pos x="396" y="19"/>
                </a:cxn>
                <a:cxn ang="0">
                  <a:pos x="430" y="41"/>
                </a:cxn>
                <a:cxn ang="0">
                  <a:pos x="460" y="70"/>
                </a:cxn>
                <a:cxn ang="0">
                  <a:pos x="482" y="105"/>
                </a:cxn>
                <a:cxn ang="0">
                  <a:pos x="496" y="144"/>
                </a:cxn>
                <a:cxn ang="0">
                  <a:pos x="501" y="188"/>
                </a:cxn>
              </a:cxnLst>
              <a:rect l="0" t="0" r="r" b="b"/>
              <a:pathLst>
                <a:path w="501" h="376">
                  <a:moveTo>
                    <a:pt x="501" y="188"/>
                  </a:moveTo>
                  <a:lnTo>
                    <a:pt x="496" y="231"/>
                  </a:lnTo>
                  <a:lnTo>
                    <a:pt x="482" y="270"/>
                  </a:lnTo>
                  <a:lnTo>
                    <a:pt x="460" y="305"/>
                  </a:lnTo>
                  <a:lnTo>
                    <a:pt x="430" y="334"/>
                  </a:lnTo>
                  <a:lnTo>
                    <a:pt x="396" y="357"/>
                  </a:lnTo>
                  <a:lnTo>
                    <a:pt x="356" y="370"/>
                  </a:lnTo>
                  <a:lnTo>
                    <a:pt x="313" y="376"/>
                  </a:lnTo>
                  <a:lnTo>
                    <a:pt x="187" y="376"/>
                  </a:lnTo>
                  <a:lnTo>
                    <a:pt x="144" y="370"/>
                  </a:lnTo>
                  <a:lnTo>
                    <a:pt x="105" y="357"/>
                  </a:lnTo>
                  <a:lnTo>
                    <a:pt x="70" y="334"/>
                  </a:lnTo>
                  <a:lnTo>
                    <a:pt x="41" y="305"/>
                  </a:lnTo>
                  <a:lnTo>
                    <a:pt x="19" y="270"/>
                  </a:lnTo>
                  <a:lnTo>
                    <a:pt x="5" y="231"/>
                  </a:lnTo>
                  <a:lnTo>
                    <a:pt x="0" y="188"/>
                  </a:lnTo>
                  <a:lnTo>
                    <a:pt x="5" y="144"/>
                  </a:lnTo>
                  <a:lnTo>
                    <a:pt x="19" y="105"/>
                  </a:lnTo>
                  <a:lnTo>
                    <a:pt x="41" y="70"/>
                  </a:lnTo>
                  <a:lnTo>
                    <a:pt x="70" y="41"/>
                  </a:lnTo>
                  <a:lnTo>
                    <a:pt x="105" y="19"/>
                  </a:lnTo>
                  <a:lnTo>
                    <a:pt x="144" y="5"/>
                  </a:lnTo>
                  <a:lnTo>
                    <a:pt x="187" y="0"/>
                  </a:lnTo>
                  <a:lnTo>
                    <a:pt x="313" y="0"/>
                  </a:lnTo>
                  <a:lnTo>
                    <a:pt x="356" y="5"/>
                  </a:lnTo>
                  <a:lnTo>
                    <a:pt x="396" y="19"/>
                  </a:lnTo>
                  <a:lnTo>
                    <a:pt x="430" y="41"/>
                  </a:lnTo>
                  <a:lnTo>
                    <a:pt x="460" y="70"/>
                  </a:lnTo>
                  <a:lnTo>
                    <a:pt x="482" y="105"/>
                  </a:lnTo>
                  <a:lnTo>
                    <a:pt x="496" y="144"/>
                  </a:lnTo>
                  <a:lnTo>
                    <a:pt x="501" y="188"/>
                  </a:lnTo>
                  <a:close/>
                </a:path>
              </a:pathLst>
            </a:custGeom>
            <a:solidFill>
              <a:srgbClr val="FFD097"/>
            </a:solidFill>
            <a:ln w="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2" name="Freeform 129"/>
            <p:cNvSpPr>
              <a:spLocks/>
            </p:cNvSpPr>
            <p:nvPr/>
          </p:nvSpPr>
          <p:spPr bwMode="auto">
            <a:xfrm>
              <a:off x="5249863" y="4948634"/>
              <a:ext cx="398462" cy="298450"/>
            </a:xfrm>
            <a:custGeom>
              <a:avLst/>
              <a:gdLst/>
              <a:ahLst/>
              <a:cxnLst>
                <a:cxn ang="0">
                  <a:pos x="501" y="188"/>
                </a:cxn>
                <a:cxn ang="0">
                  <a:pos x="496" y="231"/>
                </a:cxn>
                <a:cxn ang="0">
                  <a:pos x="482" y="271"/>
                </a:cxn>
                <a:cxn ang="0">
                  <a:pos x="460" y="305"/>
                </a:cxn>
                <a:cxn ang="0">
                  <a:pos x="430" y="334"/>
                </a:cxn>
                <a:cxn ang="0">
                  <a:pos x="396" y="357"/>
                </a:cxn>
                <a:cxn ang="0">
                  <a:pos x="356" y="371"/>
                </a:cxn>
                <a:cxn ang="0">
                  <a:pos x="313" y="376"/>
                </a:cxn>
                <a:cxn ang="0">
                  <a:pos x="187" y="376"/>
                </a:cxn>
                <a:cxn ang="0">
                  <a:pos x="144" y="371"/>
                </a:cxn>
                <a:cxn ang="0">
                  <a:pos x="105" y="357"/>
                </a:cxn>
                <a:cxn ang="0">
                  <a:pos x="70" y="334"/>
                </a:cxn>
                <a:cxn ang="0">
                  <a:pos x="41" y="305"/>
                </a:cxn>
                <a:cxn ang="0">
                  <a:pos x="19" y="271"/>
                </a:cxn>
                <a:cxn ang="0">
                  <a:pos x="5" y="231"/>
                </a:cxn>
                <a:cxn ang="0">
                  <a:pos x="0" y="188"/>
                </a:cxn>
                <a:cxn ang="0">
                  <a:pos x="5" y="145"/>
                </a:cxn>
                <a:cxn ang="0">
                  <a:pos x="19" y="105"/>
                </a:cxn>
                <a:cxn ang="0">
                  <a:pos x="41" y="71"/>
                </a:cxn>
                <a:cxn ang="0">
                  <a:pos x="70" y="41"/>
                </a:cxn>
                <a:cxn ang="0">
                  <a:pos x="105" y="19"/>
                </a:cxn>
                <a:cxn ang="0">
                  <a:pos x="144" y="5"/>
                </a:cxn>
                <a:cxn ang="0">
                  <a:pos x="187" y="0"/>
                </a:cxn>
                <a:cxn ang="0">
                  <a:pos x="313" y="0"/>
                </a:cxn>
                <a:cxn ang="0">
                  <a:pos x="356" y="5"/>
                </a:cxn>
                <a:cxn ang="0">
                  <a:pos x="396" y="19"/>
                </a:cxn>
                <a:cxn ang="0">
                  <a:pos x="430" y="41"/>
                </a:cxn>
                <a:cxn ang="0">
                  <a:pos x="460" y="71"/>
                </a:cxn>
                <a:cxn ang="0">
                  <a:pos x="482" y="105"/>
                </a:cxn>
                <a:cxn ang="0">
                  <a:pos x="496" y="145"/>
                </a:cxn>
                <a:cxn ang="0">
                  <a:pos x="501" y="188"/>
                </a:cxn>
              </a:cxnLst>
              <a:rect l="0" t="0" r="r" b="b"/>
              <a:pathLst>
                <a:path w="501" h="376">
                  <a:moveTo>
                    <a:pt x="501" y="188"/>
                  </a:moveTo>
                  <a:lnTo>
                    <a:pt x="496" y="231"/>
                  </a:lnTo>
                  <a:lnTo>
                    <a:pt x="482" y="271"/>
                  </a:lnTo>
                  <a:lnTo>
                    <a:pt x="460" y="305"/>
                  </a:lnTo>
                  <a:lnTo>
                    <a:pt x="430" y="334"/>
                  </a:lnTo>
                  <a:lnTo>
                    <a:pt x="396" y="357"/>
                  </a:lnTo>
                  <a:lnTo>
                    <a:pt x="356" y="371"/>
                  </a:lnTo>
                  <a:lnTo>
                    <a:pt x="313" y="376"/>
                  </a:lnTo>
                  <a:lnTo>
                    <a:pt x="187" y="376"/>
                  </a:lnTo>
                  <a:lnTo>
                    <a:pt x="144" y="371"/>
                  </a:lnTo>
                  <a:lnTo>
                    <a:pt x="105" y="357"/>
                  </a:lnTo>
                  <a:lnTo>
                    <a:pt x="70" y="334"/>
                  </a:lnTo>
                  <a:lnTo>
                    <a:pt x="41" y="305"/>
                  </a:lnTo>
                  <a:lnTo>
                    <a:pt x="19" y="271"/>
                  </a:lnTo>
                  <a:lnTo>
                    <a:pt x="5" y="231"/>
                  </a:lnTo>
                  <a:lnTo>
                    <a:pt x="0" y="188"/>
                  </a:lnTo>
                  <a:lnTo>
                    <a:pt x="5" y="145"/>
                  </a:lnTo>
                  <a:lnTo>
                    <a:pt x="19" y="105"/>
                  </a:lnTo>
                  <a:lnTo>
                    <a:pt x="41" y="71"/>
                  </a:lnTo>
                  <a:lnTo>
                    <a:pt x="70" y="41"/>
                  </a:lnTo>
                  <a:lnTo>
                    <a:pt x="105" y="19"/>
                  </a:lnTo>
                  <a:lnTo>
                    <a:pt x="144" y="5"/>
                  </a:lnTo>
                  <a:lnTo>
                    <a:pt x="187" y="0"/>
                  </a:lnTo>
                  <a:lnTo>
                    <a:pt x="313" y="0"/>
                  </a:lnTo>
                  <a:lnTo>
                    <a:pt x="356" y="5"/>
                  </a:lnTo>
                  <a:lnTo>
                    <a:pt x="396" y="19"/>
                  </a:lnTo>
                  <a:lnTo>
                    <a:pt x="430" y="41"/>
                  </a:lnTo>
                  <a:lnTo>
                    <a:pt x="460" y="71"/>
                  </a:lnTo>
                  <a:lnTo>
                    <a:pt x="482" y="105"/>
                  </a:lnTo>
                  <a:lnTo>
                    <a:pt x="496" y="145"/>
                  </a:lnTo>
                  <a:lnTo>
                    <a:pt x="501" y="188"/>
                  </a:lnTo>
                  <a:close/>
                </a:path>
              </a:pathLst>
            </a:custGeom>
            <a:solidFill>
              <a:srgbClr val="FFD097"/>
            </a:solidFill>
            <a:ln w="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3" name="Freeform 131"/>
            <p:cNvSpPr>
              <a:spLocks/>
            </p:cNvSpPr>
            <p:nvPr/>
          </p:nvSpPr>
          <p:spPr bwMode="auto">
            <a:xfrm>
              <a:off x="5418138" y="3945334"/>
              <a:ext cx="301625" cy="434975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92" y="31"/>
                </a:cxn>
                <a:cxn ang="0">
                  <a:pos x="95" y="29"/>
                </a:cxn>
                <a:cxn ang="0">
                  <a:pos x="104" y="26"/>
                </a:cxn>
                <a:cxn ang="0">
                  <a:pos x="119" y="19"/>
                </a:cxn>
                <a:cxn ang="0">
                  <a:pos x="138" y="14"/>
                </a:cxn>
                <a:cxn ang="0">
                  <a:pos x="161" y="9"/>
                </a:cxn>
                <a:cxn ang="0">
                  <a:pos x="185" y="4"/>
                </a:cxn>
                <a:cxn ang="0">
                  <a:pos x="212" y="0"/>
                </a:cxn>
                <a:cxn ang="0">
                  <a:pos x="238" y="0"/>
                </a:cxn>
                <a:cxn ang="0">
                  <a:pos x="266" y="4"/>
                </a:cxn>
                <a:cxn ang="0">
                  <a:pos x="290" y="12"/>
                </a:cxn>
                <a:cxn ang="0">
                  <a:pos x="312" y="26"/>
                </a:cxn>
                <a:cxn ang="0">
                  <a:pos x="333" y="45"/>
                </a:cxn>
                <a:cxn ang="0">
                  <a:pos x="347" y="73"/>
                </a:cxn>
                <a:cxn ang="0">
                  <a:pos x="349" y="76"/>
                </a:cxn>
                <a:cxn ang="0">
                  <a:pos x="354" y="83"/>
                </a:cxn>
                <a:cxn ang="0">
                  <a:pos x="359" y="97"/>
                </a:cxn>
                <a:cxn ang="0">
                  <a:pos x="366" y="112"/>
                </a:cxn>
                <a:cxn ang="0">
                  <a:pos x="373" y="133"/>
                </a:cxn>
                <a:cxn ang="0">
                  <a:pos x="378" y="155"/>
                </a:cxn>
                <a:cxn ang="0">
                  <a:pos x="381" y="179"/>
                </a:cxn>
                <a:cxn ang="0">
                  <a:pos x="381" y="207"/>
                </a:cxn>
                <a:cxn ang="0">
                  <a:pos x="378" y="233"/>
                </a:cxn>
                <a:cxn ang="0">
                  <a:pos x="369" y="260"/>
                </a:cxn>
                <a:cxn ang="0">
                  <a:pos x="354" y="288"/>
                </a:cxn>
                <a:cxn ang="0">
                  <a:pos x="333" y="316"/>
                </a:cxn>
                <a:cxn ang="0">
                  <a:pos x="304" y="340"/>
                </a:cxn>
                <a:cxn ang="0">
                  <a:pos x="264" y="362"/>
                </a:cxn>
                <a:cxn ang="0">
                  <a:pos x="0" y="548"/>
                </a:cxn>
                <a:cxn ang="0">
                  <a:pos x="0" y="90"/>
                </a:cxn>
              </a:cxnLst>
              <a:rect l="0" t="0" r="r" b="b"/>
              <a:pathLst>
                <a:path w="381" h="548">
                  <a:moveTo>
                    <a:pt x="0" y="90"/>
                  </a:moveTo>
                  <a:lnTo>
                    <a:pt x="92" y="31"/>
                  </a:lnTo>
                  <a:lnTo>
                    <a:pt x="95" y="29"/>
                  </a:lnTo>
                  <a:lnTo>
                    <a:pt x="104" y="26"/>
                  </a:lnTo>
                  <a:lnTo>
                    <a:pt x="119" y="19"/>
                  </a:lnTo>
                  <a:lnTo>
                    <a:pt x="138" y="14"/>
                  </a:lnTo>
                  <a:lnTo>
                    <a:pt x="161" y="9"/>
                  </a:lnTo>
                  <a:lnTo>
                    <a:pt x="185" y="4"/>
                  </a:lnTo>
                  <a:lnTo>
                    <a:pt x="212" y="0"/>
                  </a:lnTo>
                  <a:lnTo>
                    <a:pt x="238" y="0"/>
                  </a:lnTo>
                  <a:lnTo>
                    <a:pt x="266" y="4"/>
                  </a:lnTo>
                  <a:lnTo>
                    <a:pt x="290" y="12"/>
                  </a:lnTo>
                  <a:lnTo>
                    <a:pt x="312" y="26"/>
                  </a:lnTo>
                  <a:lnTo>
                    <a:pt x="333" y="45"/>
                  </a:lnTo>
                  <a:lnTo>
                    <a:pt x="347" y="73"/>
                  </a:lnTo>
                  <a:lnTo>
                    <a:pt x="349" y="76"/>
                  </a:lnTo>
                  <a:lnTo>
                    <a:pt x="354" y="83"/>
                  </a:lnTo>
                  <a:lnTo>
                    <a:pt x="359" y="97"/>
                  </a:lnTo>
                  <a:lnTo>
                    <a:pt x="366" y="112"/>
                  </a:lnTo>
                  <a:lnTo>
                    <a:pt x="373" y="133"/>
                  </a:lnTo>
                  <a:lnTo>
                    <a:pt x="378" y="155"/>
                  </a:lnTo>
                  <a:lnTo>
                    <a:pt x="381" y="179"/>
                  </a:lnTo>
                  <a:lnTo>
                    <a:pt x="381" y="207"/>
                  </a:lnTo>
                  <a:lnTo>
                    <a:pt x="378" y="233"/>
                  </a:lnTo>
                  <a:lnTo>
                    <a:pt x="369" y="260"/>
                  </a:lnTo>
                  <a:lnTo>
                    <a:pt x="354" y="288"/>
                  </a:lnTo>
                  <a:lnTo>
                    <a:pt x="333" y="316"/>
                  </a:lnTo>
                  <a:lnTo>
                    <a:pt x="304" y="340"/>
                  </a:lnTo>
                  <a:lnTo>
                    <a:pt x="264" y="362"/>
                  </a:lnTo>
                  <a:lnTo>
                    <a:pt x="0" y="548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D097"/>
            </a:solidFill>
            <a:ln w="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4" name="Rectangle 304"/>
            <p:cNvSpPr>
              <a:spLocks noChangeArrowheads="1"/>
            </p:cNvSpPr>
            <p:nvPr/>
          </p:nvSpPr>
          <p:spPr bwMode="auto">
            <a:xfrm>
              <a:off x="1151620" y="3062288"/>
              <a:ext cx="1546470" cy="3898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kumimoji="0" lang="ko-KR" altLang="en-US" dirty="0" err="1" smtClean="0">
                  <a:solidFill>
                    <a:schemeClr val="tx2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유튜브</a:t>
              </a:r>
              <a:endParaRPr kumimoji="0" lang="en-US" altLang="ko-KR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45" name="Rectangle 304"/>
            <p:cNvSpPr>
              <a:spLocks noChangeArrowheads="1"/>
            </p:cNvSpPr>
            <p:nvPr/>
          </p:nvSpPr>
          <p:spPr bwMode="auto">
            <a:xfrm>
              <a:off x="672542" y="3621745"/>
              <a:ext cx="2672730" cy="6171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http://</a:t>
              </a:r>
              <a:r>
                <a:rPr lang="en-US" altLang="ko-KR" sz="16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www.youtube.com/c/</a:t>
              </a:r>
              <a:r>
                <a:rPr lang="ko-KR" altLang="en-US" sz="1600" b="1" dirty="0" smtClean="0">
                  <a:solidFill>
                    <a:srgbClr val="FD774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한국식품안전관리인증원</a:t>
              </a:r>
              <a:endParaRPr lang="en-US" altLang="ko-KR" sz="1600" b="1" dirty="0" smtClean="0">
                <a:solidFill>
                  <a:srgbClr val="FD774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46" name="Oval 168"/>
            <p:cNvSpPr>
              <a:spLocks noChangeArrowheads="1"/>
            </p:cNvSpPr>
            <p:nvPr/>
          </p:nvSpPr>
          <p:spPr bwMode="auto">
            <a:xfrm>
              <a:off x="539800" y="3213224"/>
              <a:ext cx="431800" cy="431800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1</a:t>
              </a:r>
              <a:endParaRPr lang="en-US" altLang="ko-KR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7" name="Oval 169"/>
            <p:cNvSpPr>
              <a:spLocks noChangeArrowheads="1"/>
            </p:cNvSpPr>
            <p:nvPr/>
          </p:nvSpPr>
          <p:spPr bwMode="auto">
            <a:xfrm>
              <a:off x="611808" y="4797400"/>
              <a:ext cx="431800" cy="431800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3</a:t>
              </a:r>
              <a:endParaRPr lang="en-US" altLang="ko-KR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8" name="Oval 170"/>
            <p:cNvSpPr>
              <a:spLocks noChangeArrowheads="1"/>
            </p:cNvSpPr>
            <p:nvPr/>
          </p:nvSpPr>
          <p:spPr bwMode="auto">
            <a:xfrm>
              <a:off x="8028384" y="3213224"/>
              <a:ext cx="431800" cy="431800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2</a:t>
              </a:r>
              <a:endParaRPr lang="en-US" altLang="ko-KR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49" name="Oval 171"/>
            <p:cNvSpPr>
              <a:spLocks noChangeArrowheads="1"/>
            </p:cNvSpPr>
            <p:nvPr/>
          </p:nvSpPr>
          <p:spPr bwMode="auto">
            <a:xfrm>
              <a:off x="8028384" y="4797400"/>
              <a:ext cx="431800" cy="431800"/>
            </a:xfrm>
            <a:prstGeom prst="ellipse">
              <a:avLst/>
            </a:prstGeom>
            <a:solidFill>
              <a:srgbClr val="FFFF00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altLang="ko-KR" dirty="0" smtClean="0">
                  <a:latin typeface="휴먼모음T" pitchFamily="18" charset="-127"/>
                  <a:ea typeface="휴먼모음T" pitchFamily="18" charset="-127"/>
                </a:rPr>
                <a:t>4</a:t>
              </a:r>
              <a:endParaRPr lang="en-US" altLang="ko-KR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0" name="AutoShape 172"/>
            <p:cNvSpPr>
              <a:spLocks noChangeArrowheads="1"/>
            </p:cNvSpPr>
            <p:nvPr/>
          </p:nvSpPr>
          <p:spPr bwMode="auto">
            <a:xfrm>
              <a:off x="4467225" y="5286771"/>
              <a:ext cx="315913" cy="292100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1905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1" name="Rectangle 304"/>
            <p:cNvSpPr>
              <a:spLocks noChangeArrowheads="1"/>
            </p:cNvSpPr>
            <p:nvPr/>
          </p:nvSpPr>
          <p:spPr bwMode="auto">
            <a:xfrm>
              <a:off x="3895726" y="3284934"/>
              <a:ext cx="1465262" cy="42878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kumimoji="0" lang="en-US" altLang="ko-KR" sz="2400" u="sng" smtClean="0">
                  <a:latin typeface="휴먼모음T" pitchFamily="18" charset="-127"/>
                  <a:ea typeface="휴먼모음T" pitchFamily="18" charset="-127"/>
                </a:rPr>
                <a:t>SNS </a:t>
              </a:r>
              <a:r>
                <a:rPr kumimoji="0" lang="ko-KR" altLang="en-US" sz="2400" u="sng" dirty="0" smtClean="0">
                  <a:latin typeface="휴먼모음T" pitchFamily="18" charset="-127"/>
                  <a:ea typeface="휴먼모음T" pitchFamily="18" charset="-127"/>
                </a:rPr>
                <a:t>채널</a:t>
              </a:r>
              <a:r>
                <a:rPr kumimoji="0" lang="en-US" altLang="ko-KR" sz="2400" u="sng" dirty="0" smtClean="0">
                  <a:latin typeface="휴먼모음T" pitchFamily="18" charset="-127"/>
                  <a:ea typeface="휴먼모음T" pitchFamily="18" charset="-127"/>
                </a:rPr>
                <a:t>    </a:t>
              </a:r>
              <a:endParaRPr kumimoji="0" lang="en-US" altLang="ko-KR" sz="2400" u="sng" dirty="0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2" name="AutoShape 177"/>
            <p:cNvSpPr>
              <a:spLocks noChangeArrowheads="1"/>
            </p:cNvSpPr>
            <p:nvPr/>
          </p:nvSpPr>
          <p:spPr bwMode="auto">
            <a:xfrm>
              <a:off x="4284663" y="3010296"/>
              <a:ext cx="576262" cy="7778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0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3" name="AutoShape 178"/>
            <p:cNvSpPr>
              <a:spLocks noChangeArrowheads="1"/>
            </p:cNvSpPr>
            <p:nvPr/>
          </p:nvSpPr>
          <p:spPr bwMode="auto">
            <a:xfrm>
              <a:off x="3994150" y="5409009"/>
              <a:ext cx="315913" cy="69850"/>
            </a:xfrm>
            <a:prstGeom prst="roundRect">
              <a:avLst>
                <a:gd name="adj" fmla="val 50000"/>
              </a:avLst>
            </a:prstGeom>
            <a:solidFill>
              <a:srgbClr val="292929"/>
            </a:solidFill>
            <a:ln w="63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4" name="AutoShape 179"/>
            <p:cNvSpPr>
              <a:spLocks noChangeArrowheads="1"/>
            </p:cNvSpPr>
            <p:nvPr/>
          </p:nvSpPr>
          <p:spPr bwMode="auto">
            <a:xfrm>
              <a:off x="4943475" y="5409009"/>
              <a:ext cx="315913" cy="71437"/>
            </a:xfrm>
            <a:prstGeom prst="roundRect">
              <a:avLst>
                <a:gd name="adj" fmla="val 50000"/>
              </a:avLst>
            </a:prstGeom>
            <a:solidFill>
              <a:srgbClr val="292929"/>
            </a:solidFill>
            <a:ln w="63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5" name="Freeform 127"/>
            <p:cNvSpPr>
              <a:spLocks/>
            </p:cNvSpPr>
            <p:nvPr/>
          </p:nvSpPr>
          <p:spPr bwMode="auto">
            <a:xfrm>
              <a:off x="3481388" y="4153296"/>
              <a:ext cx="1652587" cy="2703513"/>
            </a:xfrm>
            <a:custGeom>
              <a:avLst/>
              <a:gdLst/>
              <a:ahLst/>
              <a:cxnLst>
                <a:cxn ang="0">
                  <a:pos x="36" y="1064"/>
                </a:cxn>
                <a:cxn ang="0">
                  <a:pos x="34" y="1086"/>
                </a:cxn>
                <a:cxn ang="0">
                  <a:pos x="31" y="1147"/>
                </a:cxn>
                <a:cxn ang="0">
                  <a:pos x="26" y="1238"/>
                </a:cxn>
                <a:cxn ang="0">
                  <a:pos x="21" y="1347"/>
                </a:cxn>
                <a:cxn ang="0">
                  <a:pos x="12" y="1466"/>
                </a:cxn>
                <a:cxn ang="0">
                  <a:pos x="3" y="1585"/>
                </a:cxn>
                <a:cxn ang="0">
                  <a:pos x="2" y="1647"/>
                </a:cxn>
                <a:cxn ang="0">
                  <a:pos x="10" y="1688"/>
                </a:cxn>
                <a:cxn ang="0">
                  <a:pos x="31" y="1762"/>
                </a:cxn>
                <a:cxn ang="0">
                  <a:pos x="60" y="1859"/>
                </a:cxn>
                <a:cxn ang="0">
                  <a:pos x="102" y="1973"/>
                </a:cxn>
                <a:cxn ang="0">
                  <a:pos x="157" y="2095"/>
                </a:cxn>
                <a:cxn ang="0">
                  <a:pos x="222" y="2216"/>
                </a:cxn>
                <a:cxn ang="0">
                  <a:pos x="129" y="3405"/>
                </a:cxn>
                <a:cxn ang="0">
                  <a:pos x="1105" y="3398"/>
                </a:cxn>
                <a:cxn ang="0">
                  <a:pos x="1110" y="3359"/>
                </a:cxn>
                <a:cxn ang="0">
                  <a:pos x="1119" y="3285"/>
                </a:cxn>
                <a:cxn ang="0">
                  <a:pos x="1131" y="3188"/>
                </a:cxn>
                <a:cxn ang="0">
                  <a:pos x="1146" y="3074"/>
                </a:cxn>
                <a:cxn ang="0">
                  <a:pos x="1165" y="2954"/>
                </a:cxn>
                <a:cxn ang="0">
                  <a:pos x="1184" y="2835"/>
                </a:cxn>
                <a:cxn ang="0">
                  <a:pos x="1205" y="2724"/>
                </a:cxn>
                <a:cxn ang="0">
                  <a:pos x="1225" y="2633"/>
                </a:cxn>
                <a:cxn ang="0">
                  <a:pos x="1244" y="2567"/>
                </a:cxn>
                <a:cxn ang="0">
                  <a:pos x="1260" y="2547"/>
                </a:cxn>
                <a:cxn ang="0">
                  <a:pos x="1298" y="2533"/>
                </a:cxn>
                <a:cxn ang="0">
                  <a:pos x="1365" y="2509"/>
                </a:cxn>
                <a:cxn ang="0">
                  <a:pos x="1455" y="2473"/>
                </a:cxn>
                <a:cxn ang="0">
                  <a:pos x="1560" y="2426"/>
                </a:cxn>
                <a:cxn ang="0">
                  <a:pos x="1672" y="2371"/>
                </a:cxn>
                <a:cxn ang="0">
                  <a:pos x="1784" y="2307"/>
                </a:cxn>
                <a:cxn ang="0">
                  <a:pos x="1889" y="2235"/>
                </a:cxn>
                <a:cxn ang="0">
                  <a:pos x="1977" y="2157"/>
                </a:cxn>
                <a:cxn ang="0">
                  <a:pos x="2044" y="2073"/>
                </a:cxn>
                <a:cxn ang="0">
                  <a:pos x="2080" y="1983"/>
                </a:cxn>
                <a:cxn ang="0">
                  <a:pos x="1079" y="1985"/>
                </a:cxn>
                <a:cxn ang="0">
                  <a:pos x="1058" y="1988"/>
                </a:cxn>
                <a:cxn ang="0">
                  <a:pos x="1020" y="1993"/>
                </a:cxn>
                <a:cxn ang="0">
                  <a:pos x="970" y="1990"/>
                </a:cxn>
                <a:cxn ang="0">
                  <a:pos x="915" y="1976"/>
                </a:cxn>
                <a:cxn ang="0">
                  <a:pos x="860" y="1943"/>
                </a:cxn>
                <a:cxn ang="0">
                  <a:pos x="810" y="1886"/>
                </a:cxn>
                <a:cxn ang="0">
                  <a:pos x="770" y="1800"/>
                </a:cxn>
                <a:cxn ang="0">
                  <a:pos x="770" y="1636"/>
                </a:cxn>
                <a:cxn ang="0">
                  <a:pos x="765" y="1595"/>
                </a:cxn>
                <a:cxn ang="0">
                  <a:pos x="753" y="1519"/>
                </a:cxn>
                <a:cxn ang="0">
                  <a:pos x="729" y="1417"/>
                </a:cxn>
                <a:cxn ang="0">
                  <a:pos x="693" y="1297"/>
                </a:cxn>
                <a:cxn ang="0">
                  <a:pos x="641" y="1164"/>
                </a:cxn>
                <a:cxn ang="0">
                  <a:pos x="570" y="1029"/>
                </a:cxn>
                <a:cxn ang="0">
                  <a:pos x="477" y="897"/>
                </a:cxn>
                <a:cxn ang="0">
                  <a:pos x="422" y="250"/>
                </a:cxn>
                <a:cxn ang="0">
                  <a:pos x="419" y="238"/>
                </a:cxn>
                <a:cxn ang="0">
                  <a:pos x="407" y="207"/>
                </a:cxn>
                <a:cxn ang="0">
                  <a:pos x="386" y="164"/>
                </a:cxn>
                <a:cxn ang="0">
                  <a:pos x="355" y="114"/>
                </a:cxn>
                <a:cxn ang="0">
                  <a:pos x="317" y="67"/>
                </a:cxn>
                <a:cxn ang="0">
                  <a:pos x="269" y="28"/>
                </a:cxn>
                <a:cxn ang="0">
                  <a:pos x="210" y="4"/>
                </a:cxn>
                <a:cxn ang="0">
                  <a:pos x="141" y="2"/>
                </a:cxn>
                <a:cxn ang="0">
                  <a:pos x="64" y="31"/>
                </a:cxn>
              </a:cxnLst>
              <a:rect l="0" t="0" r="r" b="b"/>
              <a:pathLst>
                <a:path w="2080" h="3405">
                  <a:moveTo>
                    <a:pt x="19" y="57"/>
                  </a:moveTo>
                  <a:lnTo>
                    <a:pt x="36" y="1064"/>
                  </a:lnTo>
                  <a:lnTo>
                    <a:pt x="36" y="1069"/>
                  </a:lnTo>
                  <a:lnTo>
                    <a:pt x="34" y="1086"/>
                  </a:lnTo>
                  <a:lnTo>
                    <a:pt x="34" y="1112"/>
                  </a:lnTo>
                  <a:lnTo>
                    <a:pt x="31" y="1147"/>
                  </a:lnTo>
                  <a:lnTo>
                    <a:pt x="29" y="1190"/>
                  </a:lnTo>
                  <a:lnTo>
                    <a:pt x="26" y="1238"/>
                  </a:lnTo>
                  <a:lnTo>
                    <a:pt x="24" y="1290"/>
                  </a:lnTo>
                  <a:lnTo>
                    <a:pt x="21" y="1347"/>
                  </a:lnTo>
                  <a:lnTo>
                    <a:pt x="15" y="1405"/>
                  </a:lnTo>
                  <a:lnTo>
                    <a:pt x="12" y="1466"/>
                  </a:lnTo>
                  <a:lnTo>
                    <a:pt x="9" y="1526"/>
                  </a:lnTo>
                  <a:lnTo>
                    <a:pt x="3" y="1585"/>
                  </a:lnTo>
                  <a:lnTo>
                    <a:pt x="0" y="1642"/>
                  </a:lnTo>
                  <a:lnTo>
                    <a:pt x="2" y="1647"/>
                  </a:lnTo>
                  <a:lnTo>
                    <a:pt x="5" y="1662"/>
                  </a:lnTo>
                  <a:lnTo>
                    <a:pt x="10" y="1688"/>
                  </a:lnTo>
                  <a:lnTo>
                    <a:pt x="19" y="1721"/>
                  </a:lnTo>
                  <a:lnTo>
                    <a:pt x="31" y="1762"/>
                  </a:lnTo>
                  <a:lnTo>
                    <a:pt x="45" y="1807"/>
                  </a:lnTo>
                  <a:lnTo>
                    <a:pt x="60" y="1859"/>
                  </a:lnTo>
                  <a:lnTo>
                    <a:pt x="81" y="1914"/>
                  </a:lnTo>
                  <a:lnTo>
                    <a:pt x="102" y="1973"/>
                  </a:lnTo>
                  <a:lnTo>
                    <a:pt x="127" y="2033"/>
                  </a:lnTo>
                  <a:lnTo>
                    <a:pt x="157" y="2095"/>
                  </a:lnTo>
                  <a:lnTo>
                    <a:pt x="188" y="2157"/>
                  </a:lnTo>
                  <a:lnTo>
                    <a:pt x="222" y="2216"/>
                  </a:lnTo>
                  <a:lnTo>
                    <a:pt x="260" y="2274"/>
                  </a:lnTo>
                  <a:lnTo>
                    <a:pt x="129" y="3405"/>
                  </a:lnTo>
                  <a:lnTo>
                    <a:pt x="1105" y="3405"/>
                  </a:lnTo>
                  <a:lnTo>
                    <a:pt x="1105" y="3398"/>
                  </a:lnTo>
                  <a:lnTo>
                    <a:pt x="1106" y="3383"/>
                  </a:lnTo>
                  <a:lnTo>
                    <a:pt x="1110" y="3359"/>
                  </a:lnTo>
                  <a:lnTo>
                    <a:pt x="1113" y="3326"/>
                  </a:lnTo>
                  <a:lnTo>
                    <a:pt x="1119" y="3285"/>
                  </a:lnTo>
                  <a:lnTo>
                    <a:pt x="1124" y="3238"/>
                  </a:lnTo>
                  <a:lnTo>
                    <a:pt x="1131" y="3188"/>
                  </a:lnTo>
                  <a:lnTo>
                    <a:pt x="1139" y="3133"/>
                  </a:lnTo>
                  <a:lnTo>
                    <a:pt x="1146" y="3074"/>
                  </a:lnTo>
                  <a:lnTo>
                    <a:pt x="1155" y="3014"/>
                  </a:lnTo>
                  <a:lnTo>
                    <a:pt x="1165" y="2954"/>
                  </a:lnTo>
                  <a:lnTo>
                    <a:pt x="1174" y="2893"/>
                  </a:lnTo>
                  <a:lnTo>
                    <a:pt x="1184" y="2835"/>
                  </a:lnTo>
                  <a:lnTo>
                    <a:pt x="1194" y="2778"/>
                  </a:lnTo>
                  <a:lnTo>
                    <a:pt x="1205" y="2724"/>
                  </a:lnTo>
                  <a:lnTo>
                    <a:pt x="1215" y="2676"/>
                  </a:lnTo>
                  <a:lnTo>
                    <a:pt x="1225" y="2633"/>
                  </a:lnTo>
                  <a:lnTo>
                    <a:pt x="1236" y="2597"/>
                  </a:lnTo>
                  <a:lnTo>
                    <a:pt x="1244" y="2567"/>
                  </a:lnTo>
                  <a:lnTo>
                    <a:pt x="1255" y="2548"/>
                  </a:lnTo>
                  <a:lnTo>
                    <a:pt x="1260" y="2547"/>
                  </a:lnTo>
                  <a:lnTo>
                    <a:pt x="1274" y="2542"/>
                  </a:lnTo>
                  <a:lnTo>
                    <a:pt x="1298" y="2533"/>
                  </a:lnTo>
                  <a:lnTo>
                    <a:pt x="1327" y="2523"/>
                  </a:lnTo>
                  <a:lnTo>
                    <a:pt x="1365" y="2509"/>
                  </a:lnTo>
                  <a:lnTo>
                    <a:pt x="1406" y="2492"/>
                  </a:lnTo>
                  <a:lnTo>
                    <a:pt x="1455" y="2473"/>
                  </a:lnTo>
                  <a:lnTo>
                    <a:pt x="1505" y="2452"/>
                  </a:lnTo>
                  <a:lnTo>
                    <a:pt x="1560" y="2426"/>
                  </a:lnTo>
                  <a:lnTo>
                    <a:pt x="1615" y="2400"/>
                  </a:lnTo>
                  <a:lnTo>
                    <a:pt x="1672" y="2371"/>
                  </a:lnTo>
                  <a:lnTo>
                    <a:pt x="1729" y="2340"/>
                  </a:lnTo>
                  <a:lnTo>
                    <a:pt x="1784" y="2307"/>
                  </a:lnTo>
                  <a:lnTo>
                    <a:pt x="1837" y="2273"/>
                  </a:lnTo>
                  <a:lnTo>
                    <a:pt x="1889" y="2235"/>
                  </a:lnTo>
                  <a:lnTo>
                    <a:pt x="1936" y="2197"/>
                  </a:lnTo>
                  <a:lnTo>
                    <a:pt x="1977" y="2157"/>
                  </a:lnTo>
                  <a:lnTo>
                    <a:pt x="2013" y="2116"/>
                  </a:lnTo>
                  <a:lnTo>
                    <a:pt x="2044" y="2073"/>
                  </a:lnTo>
                  <a:lnTo>
                    <a:pt x="2066" y="2028"/>
                  </a:lnTo>
                  <a:lnTo>
                    <a:pt x="2080" y="1983"/>
                  </a:lnTo>
                  <a:lnTo>
                    <a:pt x="1082" y="1983"/>
                  </a:lnTo>
                  <a:lnTo>
                    <a:pt x="1079" y="1985"/>
                  </a:lnTo>
                  <a:lnTo>
                    <a:pt x="1070" y="1986"/>
                  </a:lnTo>
                  <a:lnTo>
                    <a:pt x="1058" y="1988"/>
                  </a:lnTo>
                  <a:lnTo>
                    <a:pt x="1041" y="1992"/>
                  </a:lnTo>
                  <a:lnTo>
                    <a:pt x="1020" y="1993"/>
                  </a:lnTo>
                  <a:lnTo>
                    <a:pt x="996" y="1993"/>
                  </a:lnTo>
                  <a:lnTo>
                    <a:pt x="970" y="1990"/>
                  </a:lnTo>
                  <a:lnTo>
                    <a:pt x="943" y="1985"/>
                  </a:lnTo>
                  <a:lnTo>
                    <a:pt x="915" y="1976"/>
                  </a:lnTo>
                  <a:lnTo>
                    <a:pt x="888" y="1962"/>
                  </a:lnTo>
                  <a:lnTo>
                    <a:pt x="860" y="1943"/>
                  </a:lnTo>
                  <a:lnTo>
                    <a:pt x="834" y="1917"/>
                  </a:lnTo>
                  <a:lnTo>
                    <a:pt x="810" y="1886"/>
                  </a:lnTo>
                  <a:lnTo>
                    <a:pt x="789" y="1847"/>
                  </a:lnTo>
                  <a:lnTo>
                    <a:pt x="770" y="1800"/>
                  </a:lnTo>
                  <a:lnTo>
                    <a:pt x="770" y="1642"/>
                  </a:lnTo>
                  <a:lnTo>
                    <a:pt x="770" y="1636"/>
                  </a:lnTo>
                  <a:lnTo>
                    <a:pt x="769" y="1619"/>
                  </a:lnTo>
                  <a:lnTo>
                    <a:pt x="765" y="1595"/>
                  </a:lnTo>
                  <a:lnTo>
                    <a:pt x="760" y="1561"/>
                  </a:lnTo>
                  <a:lnTo>
                    <a:pt x="753" y="1519"/>
                  </a:lnTo>
                  <a:lnTo>
                    <a:pt x="743" y="1471"/>
                  </a:lnTo>
                  <a:lnTo>
                    <a:pt x="729" y="1417"/>
                  </a:lnTo>
                  <a:lnTo>
                    <a:pt x="713" y="1359"/>
                  </a:lnTo>
                  <a:lnTo>
                    <a:pt x="693" y="1297"/>
                  </a:lnTo>
                  <a:lnTo>
                    <a:pt x="669" y="1231"/>
                  </a:lnTo>
                  <a:lnTo>
                    <a:pt x="641" y="1164"/>
                  </a:lnTo>
                  <a:lnTo>
                    <a:pt x="608" y="1097"/>
                  </a:lnTo>
                  <a:lnTo>
                    <a:pt x="570" y="1029"/>
                  </a:lnTo>
                  <a:lnTo>
                    <a:pt x="527" y="962"/>
                  </a:lnTo>
                  <a:lnTo>
                    <a:pt x="477" y="897"/>
                  </a:lnTo>
                  <a:lnTo>
                    <a:pt x="422" y="835"/>
                  </a:lnTo>
                  <a:lnTo>
                    <a:pt x="422" y="250"/>
                  </a:lnTo>
                  <a:lnTo>
                    <a:pt x="422" y="247"/>
                  </a:lnTo>
                  <a:lnTo>
                    <a:pt x="419" y="238"/>
                  </a:lnTo>
                  <a:lnTo>
                    <a:pt x="414" y="224"/>
                  </a:lnTo>
                  <a:lnTo>
                    <a:pt x="407" y="207"/>
                  </a:lnTo>
                  <a:lnTo>
                    <a:pt x="396" y="186"/>
                  </a:lnTo>
                  <a:lnTo>
                    <a:pt x="386" y="164"/>
                  </a:lnTo>
                  <a:lnTo>
                    <a:pt x="372" y="140"/>
                  </a:lnTo>
                  <a:lnTo>
                    <a:pt x="355" y="114"/>
                  </a:lnTo>
                  <a:lnTo>
                    <a:pt x="338" y="90"/>
                  </a:lnTo>
                  <a:lnTo>
                    <a:pt x="317" y="67"/>
                  </a:lnTo>
                  <a:lnTo>
                    <a:pt x="295" y="45"/>
                  </a:lnTo>
                  <a:lnTo>
                    <a:pt x="269" y="28"/>
                  </a:lnTo>
                  <a:lnTo>
                    <a:pt x="241" y="14"/>
                  </a:lnTo>
                  <a:lnTo>
                    <a:pt x="210" y="4"/>
                  </a:lnTo>
                  <a:lnTo>
                    <a:pt x="177" y="0"/>
                  </a:lnTo>
                  <a:lnTo>
                    <a:pt x="141" y="2"/>
                  </a:lnTo>
                  <a:lnTo>
                    <a:pt x="103" y="12"/>
                  </a:lnTo>
                  <a:lnTo>
                    <a:pt x="64" y="31"/>
                  </a:lnTo>
                  <a:lnTo>
                    <a:pt x="19" y="57"/>
                  </a:lnTo>
                  <a:close/>
                </a:path>
              </a:pathLst>
            </a:custGeom>
            <a:solidFill>
              <a:srgbClr val="FFD09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6" name="Freeform 130"/>
            <p:cNvSpPr>
              <a:spLocks/>
            </p:cNvSpPr>
            <p:nvPr/>
          </p:nvSpPr>
          <p:spPr bwMode="auto">
            <a:xfrm>
              <a:off x="5183188" y="5285184"/>
              <a:ext cx="398462" cy="298450"/>
            </a:xfrm>
            <a:custGeom>
              <a:avLst/>
              <a:gdLst/>
              <a:ahLst/>
              <a:cxnLst>
                <a:cxn ang="0">
                  <a:pos x="501" y="188"/>
                </a:cxn>
                <a:cxn ang="0">
                  <a:pos x="496" y="231"/>
                </a:cxn>
                <a:cxn ang="0">
                  <a:pos x="482" y="271"/>
                </a:cxn>
                <a:cxn ang="0">
                  <a:pos x="460" y="305"/>
                </a:cxn>
                <a:cxn ang="0">
                  <a:pos x="431" y="335"/>
                </a:cxn>
                <a:cxn ang="0">
                  <a:pos x="396" y="357"/>
                </a:cxn>
                <a:cxn ang="0">
                  <a:pos x="357" y="371"/>
                </a:cxn>
                <a:cxn ang="0">
                  <a:pos x="314" y="376"/>
                </a:cxn>
                <a:cxn ang="0">
                  <a:pos x="188" y="376"/>
                </a:cxn>
                <a:cxn ang="0">
                  <a:pos x="145" y="371"/>
                </a:cxn>
                <a:cxn ang="0">
                  <a:pos x="105" y="357"/>
                </a:cxn>
                <a:cxn ang="0">
                  <a:pos x="71" y="335"/>
                </a:cxn>
                <a:cxn ang="0">
                  <a:pos x="41" y="305"/>
                </a:cxn>
                <a:cxn ang="0">
                  <a:pos x="19" y="271"/>
                </a:cxn>
                <a:cxn ang="0">
                  <a:pos x="5" y="231"/>
                </a:cxn>
                <a:cxn ang="0">
                  <a:pos x="0" y="188"/>
                </a:cxn>
                <a:cxn ang="0">
                  <a:pos x="5" y="145"/>
                </a:cxn>
                <a:cxn ang="0">
                  <a:pos x="19" y="105"/>
                </a:cxn>
                <a:cxn ang="0">
                  <a:pos x="41" y="71"/>
                </a:cxn>
                <a:cxn ang="0">
                  <a:pos x="71" y="41"/>
                </a:cxn>
                <a:cxn ang="0">
                  <a:pos x="105" y="19"/>
                </a:cxn>
                <a:cxn ang="0">
                  <a:pos x="145" y="5"/>
                </a:cxn>
                <a:cxn ang="0">
                  <a:pos x="188" y="0"/>
                </a:cxn>
                <a:cxn ang="0">
                  <a:pos x="314" y="0"/>
                </a:cxn>
                <a:cxn ang="0">
                  <a:pos x="357" y="5"/>
                </a:cxn>
                <a:cxn ang="0">
                  <a:pos x="396" y="19"/>
                </a:cxn>
                <a:cxn ang="0">
                  <a:pos x="431" y="41"/>
                </a:cxn>
                <a:cxn ang="0">
                  <a:pos x="460" y="71"/>
                </a:cxn>
                <a:cxn ang="0">
                  <a:pos x="482" y="105"/>
                </a:cxn>
                <a:cxn ang="0">
                  <a:pos x="496" y="145"/>
                </a:cxn>
                <a:cxn ang="0">
                  <a:pos x="501" y="188"/>
                </a:cxn>
              </a:cxnLst>
              <a:rect l="0" t="0" r="r" b="b"/>
              <a:pathLst>
                <a:path w="501" h="376">
                  <a:moveTo>
                    <a:pt x="501" y="188"/>
                  </a:moveTo>
                  <a:lnTo>
                    <a:pt x="496" y="231"/>
                  </a:lnTo>
                  <a:lnTo>
                    <a:pt x="482" y="271"/>
                  </a:lnTo>
                  <a:lnTo>
                    <a:pt x="460" y="305"/>
                  </a:lnTo>
                  <a:lnTo>
                    <a:pt x="431" y="335"/>
                  </a:lnTo>
                  <a:lnTo>
                    <a:pt x="396" y="357"/>
                  </a:lnTo>
                  <a:lnTo>
                    <a:pt x="357" y="371"/>
                  </a:lnTo>
                  <a:lnTo>
                    <a:pt x="314" y="376"/>
                  </a:lnTo>
                  <a:lnTo>
                    <a:pt x="188" y="376"/>
                  </a:lnTo>
                  <a:lnTo>
                    <a:pt x="145" y="371"/>
                  </a:lnTo>
                  <a:lnTo>
                    <a:pt x="105" y="357"/>
                  </a:lnTo>
                  <a:lnTo>
                    <a:pt x="71" y="335"/>
                  </a:lnTo>
                  <a:lnTo>
                    <a:pt x="41" y="305"/>
                  </a:lnTo>
                  <a:lnTo>
                    <a:pt x="19" y="271"/>
                  </a:lnTo>
                  <a:lnTo>
                    <a:pt x="5" y="231"/>
                  </a:lnTo>
                  <a:lnTo>
                    <a:pt x="0" y="188"/>
                  </a:lnTo>
                  <a:lnTo>
                    <a:pt x="5" y="145"/>
                  </a:lnTo>
                  <a:lnTo>
                    <a:pt x="19" y="105"/>
                  </a:lnTo>
                  <a:lnTo>
                    <a:pt x="41" y="71"/>
                  </a:lnTo>
                  <a:lnTo>
                    <a:pt x="71" y="41"/>
                  </a:lnTo>
                  <a:lnTo>
                    <a:pt x="105" y="19"/>
                  </a:lnTo>
                  <a:lnTo>
                    <a:pt x="145" y="5"/>
                  </a:lnTo>
                  <a:lnTo>
                    <a:pt x="188" y="0"/>
                  </a:lnTo>
                  <a:lnTo>
                    <a:pt x="314" y="0"/>
                  </a:lnTo>
                  <a:lnTo>
                    <a:pt x="357" y="5"/>
                  </a:lnTo>
                  <a:lnTo>
                    <a:pt x="396" y="19"/>
                  </a:lnTo>
                  <a:lnTo>
                    <a:pt x="431" y="41"/>
                  </a:lnTo>
                  <a:lnTo>
                    <a:pt x="460" y="71"/>
                  </a:lnTo>
                  <a:lnTo>
                    <a:pt x="482" y="105"/>
                  </a:lnTo>
                  <a:lnTo>
                    <a:pt x="496" y="145"/>
                  </a:lnTo>
                  <a:lnTo>
                    <a:pt x="501" y="188"/>
                  </a:lnTo>
                  <a:close/>
                </a:path>
              </a:pathLst>
            </a:custGeom>
            <a:solidFill>
              <a:srgbClr val="FFD097"/>
            </a:solidFill>
            <a:ln w="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7" name="Freeform 132"/>
            <p:cNvSpPr>
              <a:spLocks/>
            </p:cNvSpPr>
            <p:nvPr/>
          </p:nvSpPr>
          <p:spPr bwMode="auto">
            <a:xfrm>
              <a:off x="3584575" y="6197996"/>
              <a:ext cx="858838" cy="658813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083" y="95"/>
                </a:cxn>
                <a:cxn ang="0">
                  <a:pos x="1083" y="829"/>
                </a:cxn>
                <a:cxn ang="0">
                  <a:pos x="0" y="829"/>
                </a:cxn>
                <a:cxn ang="0">
                  <a:pos x="95" y="0"/>
                </a:cxn>
              </a:cxnLst>
              <a:rect l="0" t="0" r="r" b="b"/>
              <a:pathLst>
                <a:path w="1083" h="829">
                  <a:moveTo>
                    <a:pt x="95" y="0"/>
                  </a:moveTo>
                  <a:lnTo>
                    <a:pt x="1083" y="95"/>
                  </a:lnTo>
                  <a:lnTo>
                    <a:pt x="1083" y="829"/>
                  </a:lnTo>
                  <a:lnTo>
                    <a:pt x="0" y="82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sp>
          <p:nvSpPr>
            <p:cNvPr id="58" name="Rectangle 136"/>
            <p:cNvSpPr>
              <a:spLocks noChangeArrowheads="1"/>
            </p:cNvSpPr>
            <p:nvPr/>
          </p:nvSpPr>
          <p:spPr bwMode="auto">
            <a:xfrm>
              <a:off x="3500438" y="6466284"/>
              <a:ext cx="1008062" cy="419100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휴먼모음T" pitchFamily="18" charset="-127"/>
                <a:ea typeface="휴먼모음T" pitchFamily="18" charset="-127"/>
              </a:endParaRPr>
            </a:p>
          </p:txBody>
        </p:sp>
        <p:grpSp>
          <p:nvGrpSpPr>
            <p:cNvPr id="59" name="Group 146"/>
            <p:cNvGrpSpPr>
              <a:grpSpLocks/>
            </p:cNvGrpSpPr>
            <p:nvPr/>
          </p:nvGrpSpPr>
          <p:grpSpPr bwMode="auto">
            <a:xfrm flipV="1">
              <a:off x="1115616" y="4581128"/>
              <a:ext cx="2852737" cy="439738"/>
              <a:chOff x="710" y="1750"/>
              <a:chExt cx="1678" cy="277"/>
            </a:xfrm>
          </p:grpSpPr>
          <p:sp>
            <p:nvSpPr>
              <p:cNvPr id="80" name="Line 147"/>
              <p:cNvSpPr>
                <a:spLocks noChangeShapeType="1"/>
              </p:cNvSpPr>
              <p:nvPr/>
            </p:nvSpPr>
            <p:spPr bwMode="auto">
              <a:xfrm>
                <a:off x="710" y="1750"/>
                <a:ext cx="952" cy="0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 type="oval" w="med" len="med"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81" name="Line 148"/>
              <p:cNvSpPr>
                <a:spLocks noChangeShapeType="1"/>
              </p:cNvSpPr>
              <p:nvPr/>
            </p:nvSpPr>
            <p:spPr bwMode="auto">
              <a:xfrm>
                <a:off x="1655" y="1750"/>
                <a:ext cx="733" cy="277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grpSp>
          <p:nvGrpSpPr>
            <p:cNvPr id="60" name="Group 145"/>
            <p:cNvGrpSpPr>
              <a:grpSpLocks/>
            </p:cNvGrpSpPr>
            <p:nvPr/>
          </p:nvGrpSpPr>
          <p:grpSpPr bwMode="auto">
            <a:xfrm>
              <a:off x="1044212" y="3429000"/>
              <a:ext cx="2924140" cy="515938"/>
              <a:chOff x="668" y="1750"/>
              <a:chExt cx="1720" cy="325"/>
            </a:xfrm>
          </p:grpSpPr>
          <p:sp>
            <p:nvSpPr>
              <p:cNvPr id="78" name="Line 142"/>
              <p:cNvSpPr>
                <a:spLocks noChangeShapeType="1"/>
              </p:cNvSpPr>
              <p:nvPr/>
            </p:nvSpPr>
            <p:spPr bwMode="auto">
              <a:xfrm flipV="1">
                <a:off x="668" y="1750"/>
                <a:ext cx="994" cy="0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 type="oval" w="med" len="med"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79" name="Line 144"/>
              <p:cNvSpPr>
                <a:spLocks noChangeShapeType="1"/>
              </p:cNvSpPr>
              <p:nvPr/>
            </p:nvSpPr>
            <p:spPr bwMode="auto">
              <a:xfrm>
                <a:off x="1655" y="1750"/>
                <a:ext cx="733" cy="325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grpSp>
          <p:nvGrpSpPr>
            <p:cNvPr id="61" name="Group 152"/>
            <p:cNvGrpSpPr>
              <a:grpSpLocks/>
            </p:cNvGrpSpPr>
            <p:nvPr/>
          </p:nvGrpSpPr>
          <p:grpSpPr bwMode="auto">
            <a:xfrm flipH="1" flipV="1">
              <a:off x="5148064" y="4581128"/>
              <a:ext cx="2822575" cy="439738"/>
              <a:chOff x="710" y="1750"/>
              <a:chExt cx="1678" cy="277"/>
            </a:xfrm>
          </p:grpSpPr>
          <p:sp>
            <p:nvSpPr>
              <p:cNvPr id="76" name="Line 153"/>
              <p:cNvSpPr>
                <a:spLocks noChangeShapeType="1"/>
              </p:cNvSpPr>
              <p:nvPr/>
            </p:nvSpPr>
            <p:spPr bwMode="auto">
              <a:xfrm>
                <a:off x="710" y="1750"/>
                <a:ext cx="952" cy="0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 type="oval" w="med" len="med"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77" name="Line 154"/>
              <p:cNvSpPr>
                <a:spLocks noChangeShapeType="1"/>
              </p:cNvSpPr>
              <p:nvPr/>
            </p:nvSpPr>
            <p:spPr bwMode="auto">
              <a:xfrm>
                <a:off x="1655" y="1750"/>
                <a:ext cx="733" cy="277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grpSp>
          <p:nvGrpSpPr>
            <p:cNvPr id="62" name="Group 155"/>
            <p:cNvGrpSpPr>
              <a:grpSpLocks/>
            </p:cNvGrpSpPr>
            <p:nvPr/>
          </p:nvGrpSpPr>
          <p:grpSpPr bwMode="auto">
            <a:xfrm flipH="1">
              <a:off x="5148064" y="3429000"/>
              <a:ext cx="2822575" cy="439738"/>
              <a:chOff x="710" y="1750"/>
              <a:chExt cx="1678" cy="277"/>
            </a:xfrm>
          </p:grpSpPr>
          <p:sp>
            <p:nvSpPr>
              <p:cNvPr id="74" name="Line 156"/>
              <p:cNvSpPr>
                <a:spLocks noChangeShapeType="1"/>
              </p:cNvSpPr>
              <p:nvPr/>
            </p:nvSpPr>
            <p:spPr bwMode="auto">
              <a:xfrm>
                <a:off x="710" y="1750"/>
                <a:ext cx="952" cy="0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 type="oval" w="med" len="med"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75" name="Line 157"/>
              <p:cNvSpPr>
                <a:spLocks noChangeShapeType="1"/>
              </p:cNvSpPr>
              <p:nvPr/>
            </p:nvSpPr>
            <p:spPr bwMode="auto">
              <a:xfrm>
                <a:off x="1655" y="1750"/>
                <a:ext cx="733" cy="277"/>
              </a:xfrm>
              <a:prstGeom prst="line">
                <a:avLst/>
              </a:prstGeom>
              <a:noFill/>
              <a:ln w="1905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ko-KR" altLang="en-US"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sp>
          <p:nvSpPr>
            <p:cNvPr id="67" name="Rectangle 304"/>
            <p:cNvSpPr>
              <a:spLocks noChangeArrowheads="1"/>
            </p:cNvSpPr>
            <p:nvPr/>
          </p:nvSpPr>
          <p:spPr bwMode="auto">
            <a:xfrm>
              <a:off x="1043608" y="4661134"/>
              <a:ext cx="1330967" cy="3898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ko-KR" altLang="en-US" dirty="0" err="1">
                  <a:solidFill>
                    <a:schemeClr val="tx2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인스타그램</a:t>
              </a:r>
              <a:endParaRPr lang="en-US" altLang="ko-KR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68" name="Rectangle 304"/>
            <p:cNvSpPr>
              <a:spLocks noChangeArrowheads="1"/>
            </p:cNvSpPr>
            <p:nvPr/>
          </p:nvSpPr>
          <p:spPr bwMode="auto">
            <a:xfrm>
              <a:off x="6984268" y="3062288"/>
              <a:ext cx="1152128" cy="3898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ko-KR" altLang="en-US" dirty="0" err="1">
                  <a:solidFill>
                    <a:schemeClr val="tx2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블로그</a:t>
              </a:r>
              <a:endParaRPr lang="en-US" altLang="ko-KR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69" name="Rectangle 304"/>
            <p:cNvSpPr>
              <a:spLocks noChangeArrowheads="1"/>
            </p:cNvSpPr>
            <p:nvPr/>
          </p:nvSpPr>
          <p:spPr bwMode="auto">
            <a:xfrm>
              <a:off x="6570097" y="4380600"/>
              <a:ext cx="1440160" cy="6821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 err="1" smtClean="0">
                  <a:solidFill>
                    <a:schemeClr val="tx2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카카오톡</a:t>
              </a:r>
              <a:r>
                <a:rPr lang="ko-KR" altLang="en-US" dirty="0" smtClean="0">
                  <a:solidFill>
                    <a:schemeClr val="tx2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endParaRPr lang="en-US" altLang="ko-KR" dirty="0" smtClean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pPr algn="ctr"/>
              <a:r>
                <a:rPr lang="ko-KR" altLang="en-US" dirty="0" smtClean="0">
                  <a:solidFill>
                    <a:schemeClr val="tx2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플러스 친구</a:t>
              </a:r>
              <a:endParaRPr lang="en-US" altLang="ko-KR" dirty="0">
                <a:solidFill>
                  <a:schemeClr val="tx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70" name="Rectangle 304"/>
            <p:cNvSpPr>
              <a:spLocks noChangeArrowheads="1"/>
            </p:cNvSpPr>
            <p:nvPr/>
          </p:nvSpPr>
          <p:spPr bwMode="auto">
            <a:xfrm>
              <a:off x="672542" y="5286771"/>
              <a:ext cx="2808846" cy="8770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http://</a:t>
              </a:r>
              <a:r>
                <a:rPr lang="en-US" altLang="ko-KR" sz="16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www.instagram.com/</a:t>
              </a:r>
              <a:r>
                <a:rPr lang="en-US" altLang="ko-KR" sz="1600" b="1" dirty="0" smtClean="0">
                  <a:solidFill>
                    <a:srgbClr val="FD774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koreahaccp</a:t>
              </a:r>
              <a:endParaRPr lang="en-US" altLang="ko-KR" sz="1600" b="1" dirty="0" smtClean="0">
                <a:solidFill>
                  <a:srgbClr val="FD774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  <a:p>
              <a:endParaRPr lang="en-US" altLang="ko-KR" sz="1600" b="1" dirty="0">
                <a:solidFill>
                  <a:srgbClr val="FD774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71" name="Rectangle 304"/>
            <p:cNvSpPr>
              <a:spLocks noChangeArrowheads="1"/>
            </p:cNvSpPr>
            <p:nvPr/>
          </p:nvSpPr>
          <p:spPr bwMode="auto">
            <a:xfrm>
              <a:off x="6186938" y="5229200"/>
              <a:ext cx="2206479" cy="6171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ko-KR" altLang="en-US" sz="1600" b="1" dirty="0" err="1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친구찾기</a:t>
              </a:r>
              <a:r>
                <a:rPr lang="ko-KR" altLang="en-US" sz="1600" b="1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en-US" altLang="ko-KR" sz="1600" b="1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-&gt; </a:t>
              </a:r>
            </a:p>
            <a:p>
              <a:r>
                <a:rPr lang="en-US" altLang="ko-KR" sz="1600" b="1" dirty="0" smtClean="0">
                  <a:solidFill>
                    <a:srgbClr val="FD774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‘HACCP </a:t>
              </a:r>
              <a:r>
                <a:rPr lang="ko-KR" altLang="en-US" sz="1600" b="1" dirty="0" smtClean="0">
                  <a:solidFill>
                    <a:srgbClr val="FD774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심사</a:t>
              </a:r>
              <a:r>
                <a:rPr lang="en-US" altLang="ko-KR" sz="1600" b="1" dirty="0" smtClean="0">
                  <a:solidFill>
                    <a:srgbClr val="FD774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’</a:t>
              </a:r>
              <a:r>
                <a:rPr lang="ko-KR" altLang="en-US" sz="1600" b="1" dirty="0" smtClean="0">
                  <a:solidFill>
                    <a:srgbClr val="FD774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 </a:t>
              </a:r>
              <a:r>
                <a:rPr lang="ko-KR" altLang="en-US" sz="1600" b="1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검색</a:t>
              </a:r>
              <a:endParaRPr lang="en-US" altLang="ko-KR" sz="1600" b="1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  <p:sp>
          <p:nvSpPr>
            <p:cNvPr id="72" name="Rectangle 304"/>
            <p:cNvSpPr>
              <a:spLocks noChangeArrowheads="1"/>
            </p:cNvSpPr>
            <p:nvPr/>
          </p:nvSpPr>
          <p:spPr bwMode="auto">
            <a:xfrm>
              <a:off x="6120172" y="3636343"/>
              <a:ext cx="2340012" cy="6171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http://blog.naver.com/ </a:t>
              </a:r>
              <a:r>
                <a:rPr lang="en-US" altLang="ko-KR" sz="1600" b="1" dirty="0" err="1">
                  <a:solidFill>
                    <a:srgbClr val="FD7741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hellohaccp</a:t>
              </a:r>
              <a:endParaRPr lang="en-US" altLang="ko-KR" sz="1600" b="1" dirty="0">
                <a:solidFill>
                  <a:srgbClr val="FD774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0" b="6050"/>
          <a:stretch/>
        </p:blipFill>
        <p:spPr bwMode="auto">
          <a:xfrm>
            <a:off x="3908074" y="3371538"/>
            <a:ext cx="713733" cy="7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539" y="3444350"/>
            <a:ext cx="561975" cy="55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4021311"/>
            <a:ext cx="612775" cy="639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4" y="4050937"/>
            <a:ext cx="585424" cy="5746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" name="그룹 62"/>
          <p:cNvGrpSpPr/>
          <p:nvPr/>
        </p:nvGrpSpPr>
        <p:grpSpPr>
          <a:xfrm>
            <a:off x="3679" y="0"/>
            <a:ext cx="7232617" cy="717640"/>
            <a:chOff x="3679" y="0"/>
            <a:chExt cx="8586614" cy="717640"/>
          </a:xfrm>
        </p:grpSpPr>
        <p:sp>
          <p:nvSpPr>
            <p:cNvPr id="64" name="직사각형 63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79" y="0"/>
              <a:ext cx="8534505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20594" y="74768"/>
              <a:ext cx="7869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식품∙축산물 업체를 위한 홍보채널</a:t>
              </a: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69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5"/>
          <p:cNvGrpSpPr/>
          <p:nvPr/>
        </p:nvGrpSpPr>
        <p:grpSpPr>
          <a:xfrm>
            <a:off x="954508" y="2997032"/>
            <a:ext cx="7213700" cy="720000"/>
            <a:chOff x="1835696" y="2501688"/>
            <a:chExt cx="7213700" cy="720000"/>
          </a:xfrm>
        </p:grpSpPr>
        <p:sp>
          <p:nvSpPr>
            <p:cNvPr id="17" name="직사각형 16"/>
            <p:cNvSpPr/>
            <p:nvPr/>
          </p:nvSpPr>
          <p:spPr>
            <a:xfrm>
              <a:off x="1835696" y="2501688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 smtClean="0">
                  <a:latin typeface="HY헤드라인M" pitchFamily="18" charset="-127"/>
                  <a:ea typeface="HY헤드라인M" pitchFamily="18" charset="-127"/>
                </a:rPr>
                <a:t>2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571234" y="2527008"/>
              <a:ext cx="64781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맞춤형 </a:t>
              </a:r>
              <a:r>
                <a:rPr lang="en-US" altLang="ko-KR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HACCP </a:t>
              </a:r>
              <a:r>
                <a:rPr lang="ko-KR" altLang="en-US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기술지원</a:t>
              </a:r>
              <a:endParaRPr lang="ko-KR" altLang="en-US" sz="3600" b="1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5210" y="6169738"/>
            <a:ext cx="2359078" cy="49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123092864" descr="EMB00001c380e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168588"/>
            <a:ext cx="2376264" cy="50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원형 9"/>
          <p:cNvSpPr/>
          <p:nvPr/>
        </p:nvSpPr>
        <p:spPr>
          <a:xfrm>
            <a:off x="5868144" y="-1179512"/>
            <a:ext cx="6949280" cy="8136904"/>
          </a:xfrm>
          <a:prstGeom prst="pie">
            <a:avLst>
              <a:gd name="adj1" fmla="val 10248912"/>
              <a:gd name="adj2" fmla="val 15675138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1" name="Picture 2" descr="과학기술정보통신부 심볼마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98089" flipH="1">
            <a:off x="6846087" y="-55033"/>
            <a:ext cx="3238500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580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395536" y="162880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10X10" pitchFamily="50" charset="-127"/>
                <a:ea typeface="10X10" pitchFamily="50" charset="-127"/>
              </a:rPr>
              <a:t>○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정보와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인증원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소식을 </a:t>
            </a:r>
            <a:r>
              <a:rPr lang="ko-KR" altLang="en-US" u="sng" dirty="0" smtClean="0">
                <a:solidFill>
                  <a:srgbClr val="0070C0"/>
                </a:solidFill>
                <a:latin typeface="10X10" pitchFamily="50" charset="-127"/>
                <a:ea typeface="10X10" pitchFamily="50" charset="-127"/>
              </a:rPr>
              <a:t>실시간으로 확인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할 수 있습니다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!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3783" y="1095127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□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z="2000" dirty="0" err="1" smtClean="0">
                <a:latin typeface="10X10" pitchFamily="50" charset="-127"/>
                <a:ea typeface="10X10" pitchFamily="50" charset="-127"/>
              </a:rPr>
              <a:t>인증원은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6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개의 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SNS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채널을 통해 다양한 정보를 제공합니다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!</a:t>
            </a:r>
            <a:endParaRPr lang="ko-KR" altLang="en-US" sz="2000" dirty="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33" name="Picture 8" descr="C:\Users\윤보람\Desktop\홍보전략팀 (내업무)\170213 (시안) 이벤트 스킨변경(윈컴PR)\(JPG 파일) HACCP  마크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52320" y="260648"/>
            <a:ext cx="1296349" cy="1232867"/>
          </a:xfrm>
          <a:prstGeom prst="rect">
            <a:avLst/>
          </a:prstGeom>
          <a:noFill/>
        </p:spPr>
      </p:pic>
      <p:cxnSp>
        <p:nvCxnSpPr>
          <p:cNvPr id="3" name="직선 연결선 2"/>
          <p:cNvCxnSpPr/>
          <p:nvPr/>
        </p:nvCxnSpPr>
        <p:spPr>
          <a:xfrm>
            <a:off x="4396251" y="2276872"/>
            <a:ext cx="0" cy="45811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/>
          <p:cNvCxnSpPr/>
          <p:nvPr/>
        </p:nvCxnSpPr>
        <p:spPr>
          <a:xfrm flipV="1">
            <a:off x="230794" y="4371030"/>
            <a:ext cx="8676472" cy="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304"/>
          <p:cNvSpPr>
            <a:spLocks noChangeArrowheads="1"/>
          </p:cNvSpPr>
          <p:nvPr/>
        </p:nvSpPr>
        <p:spPr bwMode="auto">
          <a:xfrm>
            <a:off x="1720574" y="2259156"/>
            <a:ext cx="93610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kumimoji="0" lang="ko-KR" altLang="en-US" dirty="0" err="1" smtClean="0">
                <a:solidFill>
                  <a:schemeClr val="tx2"/>
                </a:solidFill>
                <a:latin typeface="10X10" pitchFamily="50" charset="-127"/>
                <a:ea typeface="10X10" pitchFamily="50" charset="-127"/>
              </a:rPr>
              <a:t>유튜브</a:t>
            </a:r>
            <a:endParaRPr kumimoji="0" lang="en-US" altLang="ko-KR" dirty="0">
              <a:solidFill>
                <a:schemeClr val="tx2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73" name="Rectangle 304"/>
          <p:cNvSpPr>
            <a:spLocks noChangeArrowheads="1"/>
          </p:cNvSpPr>
          <p:nvPr/>
        </p:nvSpPr>
        <p:spPr bwMode="auto">
          <a:xfrm>
            <a:off x="6444208" y="2259156"/>
            <a:ext cx="115212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dirty="0" err="1">
                <a:solidFill>
                  <a:schemeClr val="tx2"/>
                </a:solidFill>
                <a:latin typeface="10X10" pitchFamily="50" charset="-127"/>
                <a:ea typeface="10X10" pitchFamily="50" charset="-127"/>
              </a:rPr>
              <a:t>블로그</a:t>
            </a:r>
            <a:endParaRPr lang="en-US" altLang="ko-KR" dirty="0">
              <a:solidFill>
                <a:schemeClr val="tx2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90" name="Rectangle 304"/>
          <p:cNvSpPr>
            <a:spLocks noChangeArrowheads="1"/>
          </p:cNvSpPr>
          <p:nvPr/>
        </p:nvSpPr>
        <p:spPr bwMode="auto">
          <a:xfrm>
            <a:off x="1440833" y="4427820"/>
            <a:ext cx="133096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ko-KR" altLang="en-US" dirty="0" err="1">
                <a:solidFill>
                  <a:schemeClr val="tx2"/>
                </a:solidFill>
                <a:latin typeface="10X10" pitchFamily="50" charset="-127"/>
                <a:ea typeface="10X10" pitchFamily="50" charset="-127"/>
              </a:rPr>
              <a:t>인스타그램</a:t>
            </a:r>
            <a:endParaRPr lang="en-US" altLang="ko-KR" dirty="0">
              <a:solidFill>
                <a:schemeClr val="tx2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91" name="Rectangle 304"/>
          <p:cNvSpPr>
            <a:spLocks noChangeArrowheads="1"/>
          </p:cNvSpPr>
          <p:nvPr/>
        </p:nvSpPr>
        <p:spPr bwMode="auto">
          <a:xfrm>
            <a:off x="5580112" y="4408589"/>
            <a:ext cx="252028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ko-KR" altLang="en-US" dirty="0" err="1" smtClean="0">
                <a:solidFill>
                  <a:schemeClr val="tx2"/>
                </a:solidFill>
                <a:latin typeface="10X10" pitchFamily="50" charset="-127"/>
                <a:ea typeface="10X10" pitchFamily="50" charset="-127"/>
              </a:rPr>
              <a:t>카카오톡</a:t>
            </a:r>
            <a:r>
              <a:rPr lang="ko-KR" altLang="en-US" dirty="0" smtClean="0">
                <a:solidFill>
                  <a:schemeClr val="tx2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>
                <a:solidFill>
                  <a:schemeClr val="tx2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dirty="0" smtClean="0">
                <a:solidFill>
                  <a:schemeClr val="tx2"/>
                </a:solidFill>
                <a:latin typeface="10X10" pitchFamily="50" charset="-127"/>
                <a:ea typeface="10X10" pitchFamily="50" charset="-127"/>
              </a:rPr>
              <a:t>플러스 친구</a:t>
            </a:r>
            <a:endParaRPr lang="en-US" altLang="ko-KR" dirty="0">
              <a:solidFill>
                <a:schemeClr val="tx2"/>
              </a:solidFill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7" y="2758421"/>
            <a:ext cx="2088000" cy="137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83046" y="2643709"/>
            <a:ext cx="23859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각종 설명회 영상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교육용 영상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</a:t>
            </a:r>
            <a:r>
              <a:rPr lang="en-US" altLang="ko-KR" spc="-15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홍보 영상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기관 소개 영상 등</a:t>
            </a:r>
            <a:endParaRPr lang="ko-KR" altLang="en-US" spc="-150" dirty="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28" y="2739046"/>
            <a:ext cx="1959322" cy="149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6547360" y="2605197"/>
            <a:ext cx="23859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기관 소식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식품안전 정보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</a:t>
            </a:r>
            <a:r>
              <a:rPr lang="en-US" altLang="ko-KR" spc="-15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카드뉴스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이벤트 실시 등</a:t>
            </a:r>
            <a:endParaRPr lang="ko-KR" altLang="en-US" spc="-150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6701" y="2739046"/>
            <a:ext cx="2087999" cy="1486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4529628" y="2701064"/>
            <a:ext cx="1978918" cy="1548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직사각형 94"/>
          <p:cNvSpPr/>
          <p:nvPr/>
        </p:nvSpPr>
        <p:spPr>
          <a:xfrm>
            <a:off x="106701" y="5038716"/>
            <a:ext cx="2087999" cy="1486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7" y="5087330"/>
            <a:ext cx="1980299" cy="13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extBox 95"/>
          <p:cNvSpPr txBox="1"/>
          <p:nvPr/>
        </p:nvSpPr>
        <p:spPr>
          <a:xfrm>
            <a:off x="2216086" y="4904867"/>
            <a:ext cx="23859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각종 설명회 영상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교육용 영상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</a:t>
            </a:r>
            <a:r>
              <a:rPr lang="en-US" altLang="ko-KR" spc="-15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홍보 영상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기관 소개 영상 등</a:t>
            </a:r>
            <a:endParaRPr lang="ko-KR" altLang="en-US" spc="-150" dirty="0"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4572000" y="5038716"/>
            <a:ext cx="2087999" cy="14866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TextBox 97"/>
          <p:cNvSpPr txBox="1"/>
          <p:nvPr/>
        </p:nvSpPr>
        <p:spPr>
          <a:xfrm>
            <a:off x="6659999" y="4894834"/>
            <a:ext cx="23859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고시 개정사항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각종 공지사항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설명회 등 안내</a:t>
            </a:r>
            <a:endParaRPr lang="en-US" altLang="ko-KR" spc="-150" dirty="0" smtClean="0">
              <a:latin typeface="10X10" pitchFamily="50" charset="-127"/>
              <a:ea typeface="10X10" pitchFamily="50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pc="-150" dirty="0" smtClean="0">
                <a:latin typeface="10X10" pitchFamily="50" charset="-127"/>
                <a:ea typeface="10X10" pitchFamily="50" charset="-127"/>
              </a:rPr>
              <a:t>식품안전 정보 등</a:t>
            </a:r>
            <a:endParaRPr lang="ko-KR" altLang="en-US" spc="-150" dirty="0">
              <a:latin typeface="10X10" pitchFamily="50" charset="-127"/>
              <a:ea typeface="10X10" pitchFamily="50" charset="-127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010" y="5091729"/>
            <a:ext cx="1896685" cy="14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그룹 23"/>
          <p:cNvGrpSpPr/>
          <p:nvPr/>
        </p:nvGrpSpPr>
        <p:grpSpPr>
          <a:xfrm>
            <a:off x="3679" y="0"/>
            <a:ext cx="7232617" cy="717640"/>
            <a:chOff x="3679" y="0"/>
            <a:chExt cx="8586614" cy="717640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79" y="0"/>
              <a:ext cx="8534505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20594" y="74768"/>
              <a:ext cx="7869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식품∙축산물 업체를 위한 홍보채널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44686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70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5"/>
          <p:cNvGrpSpPr/>
          <p:nvPr/>
        </p:nvGrpSpPr>
        <p:grpSpPr>
          <a:xfrm>
            <a:off x="954508" y="2997032"/>
            <a:ext cx="7213700" cy="720000"/>
            <a:chOff x="1835696" y="2501688"/>
            <a:chExt cx="7213700" cy="720000"/>
          </a:xfrm>
        </p:grpSpPr>
        <p:sp>
          <p:nvSpPr>
            <p:cNvPr id="17" name="직사각형 16"/>
            <p:cNvSpPr/>
            <p:nvPr/>
          </p:nvSpPr>
          <p:spPr>
            <a:xfrm>
              <a:off x="1835696" y="2501688"/>
              <a:ext cx="720080" cy="720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000" dirty="0">
                  <a:latin typeface="HY헤드라인M" pitchFamily="18" charset="-127"/>
                  <a:ea typeface="HY헤드라인M" pitchFamily="18" charset="-127"/>
                </a:rPr>
                <a:t>7</a:t>
              </a:r>
              <a:endParaRPr lang="ko-KR" altLang="en-US" sz="4000" dirty="0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2571234" y="2527008"/>
              <a:ext cx="64781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ko-KR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 </a:t>
              </a:r>
              <a:r>
                <a:rPr lang="ko-KR" altLang="en-US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스마트 </a:t>
              </a:r>
              <a:r>
                <a:rPr lang="en-US" altLang="ko-KR" sz="3600" b="1" dirty="0" smtClean="0">
                  <a:solidFill>
                    <a:srgbClr val="002060"/>
                  </a:solidFill>
                  <a:latin typeface="HY헤드라인M" pitchFamily="18" charset="-127"/>
                  <a:ea typeface="HY헤드라인M" pitchFamily="18" charset="-127"/>
                </a:rPr>
                <a:t>HACCP</a:t>
              </a:r>
              <a:endParaRPr lang="en-US" altLang="ko-KR" sz="3600" b="1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5210" y="6169738"/>
            <a:ext cx="2359078" cy="49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_x123092864" descr="EMB00001c380e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168588"/>
            <a:ext cx="2376264" cy="50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원형 9"/>
          <p:cNvSpPr/>
          <p:nvPr/>
        </p:nvSpPr>
        <p:spPr>
          <a:xfrm>
            <a:off x="5868144" y="-1179512"/>
            <a:ext cx="6949280" cy="8136904"/>
          </a:xfrm>
          <a:prstGeom prst="pie">
            <a:avLst>
              <a:gd name="adj1" fmla="val 10248912"/>
              <a:gd name="adj2" fmla="val 15675138"/>
            </a:avLst>
          </a:prstGeom>
          <a:solidFill>
            <a:schemeClr val="bg1">
              <a:lumMod val="9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1" name="Picture 2" descr="과학기술정보통신부 심볼마크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98089" flipH="1">
            <a:off x="6846087" y="-55033"/>
            <a:ext cx="3238500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870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680" y="0"/>
            <a:ext cx="4712335" cy="717640"/>
            <a:chOff x="3680" y="0"/>
            <a:chExt cx="5936473" cy="717640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7235" y="74768"/>
              <a:ext cx="51029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스마트 </a:t>
              </a:r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그룹 17"/>
          <p:cNvGrpSpPr/>
          <p:nvPr/>
        </p:nvGrpSpPr>
        <p:grpSpPr>
          <a:xfrm>
            <a:off x="107504" y="4365104"/>
            <a:ext cx="8928992" cy="2232248"/>
            <a:chOff x="179512" y="4145335"/>
            <a:chExt cx="8928992" cy="2232248"/>
          </a:xfrm>
        </p:grpSpPr>
        <p:sp>
          <p:nvSpPr>
            <p:cNvPr id="19" name="직사각형 18"/>
            <p:cNvSpPr/>
            <p:nvPr/>
          </p:nvSpPr>
          <p:spPr>
            <a:xfrm>
              <a:off x="323528" y="4145335"/>
              <a:ext cx="8784976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lnSpc>
                  <a:spcPct val="150000"/>
                </a:lnSpc>
              </a:pPr>
              <a:r>
                <a:rPr lang="ko-KR" altLang="en-US" sz="2000" dirty="0">
                  <a:latin typeface="휴먼모음T" pitchFamily="18" charset="-127"/>
                  <a:ea typeface="휴먼모음T" pitchFamily="18" charset="-127"/>
                </a:rPr>
                <a:t>□ </a:t>
              </a:r>
              <a:r>
                <a:rPr lang="ko-KR" altLang="en-US" sz="2000" dirty="0" smtClean="0">
                  <a:latin typeface="휴먼모음T" pitchFamily="18" charset="-127"/>
                  <a:ea typeface="휴먼모음T" pitchFamily="18" charset="-127"/>
                </a:rPr>
                <a:t>스마</a:t>
              </a:r>
              <a:r>
                <a:rPr lang="ko-KR" altLang="en-US" sz="2000" dirty="0">
                  <a:latin typeface="휴먼모음T" pitchFamily="18" charset="-127"/>
                  <a:ea typeface="휴먼모음T" pitchFamily="18" charset="-127"/>
                </a:rPr>
                <a:t>트</a:t>
              </a:r>
              <a:r>
                <a:rPr lang="en-US" altLang="ko-KR" sz="2000" dirty="0" smtClean="0">
                  <a:latin typeface="휴먼모음T" pitchFamily="18" charset="-127"/>
                  <a:ea typeface="휴먼모음T" pitchFamily="18" charset="-127"/>
                </a:rPr>
                <a:t> </a:t>
              </a:r>
              <a:r>
                <a:rPr lang="en-US" altLang="ko-KR" sz="2000" spc="-150" dirty="0" smtClean="0">
                  <a:latin typeface="휴먼모음T" pitchFamily="18" charset="-127"/>
                  <a:ea typeface="휴먼모음T" pitchFamily="18" charset="-127"/>
                </a:rPr>
                <a:t>HACCP</a:t>
              </a:r>
              <a:r>
                <a:rPr lang="ko-KR" altLang="en-US" sz="2000" spc="-150" dirty="0" smtClean="0">
                  <a:latin typeface="휴먼모음T" pitchFamily="18" charset="-127"/>
                  <a:ea typeface="휴먼모음T" pitchFamily="18" charset="-127"/>
                </a:rPr>
                <a:t>의 개념</a:t>
              </a: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243508" y="4869161"/>
              <a:ext cx="8720980" cy="10081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altLang="ko-KR" sz="800" b="1" dirty="0">
                <a:latin typeface="+mj-ea"/>
                <a:ea typeface="+mj-ea"/>
              </a:endParaRPr>
            </a:p>
            <a:p>
              <a:pPr marL="285750" indent="-285750">
                <a:lnSpc>
                  <a:spcPts val="2500"/>
                </a:lnSpc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ko-KR" sz="1400" b="1" dirty="0">
                  <a:solidFill>
                    <a:srgbClr val="C00000"/>
                  </a:solidFill>
                  <a:latin typeface="+mj-ea"/>
                  <a:ea typeface="+mj-ea"/>
                </a:rPr>
                <a:t>CCP </a:t>
              </a:r>
              <a:r>
                <a:rPr lang="ko-KR" altLang="en-US" sz="14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모니터링 방식을 자동화</a:t>
              </a:r>
              <a:r>
                <a:rPr lang="ko-KR" altLang="en-US" sz="1400" b="1" dirty="0" smtClean="0">
                  <a:solidFill>
                    <a:schemeClr val="tx1"/>
                  </a:solidFill>
                  <a:latin typeface="+mj-ea"/>
                  <a:ea typeface="+mj-ea"/>
                </a:rPr>
                <a:t>하고</a:t>
              </a:r>
              <a:r>
                <a:rPr lang="en-US" altLang="ko-KR" sz="1400" b="1" dirty="0" smtClean="0">
                  <a:solidFill>
                    <a:schemeClr val="tx1"/>
                  </a:solidFill>
                  <a:latin typeface="+mj-ea"/>
                  <a:ea typeface="+mj-ea"/>
                </a:rPr>
                <a:t>,</a:t>
              </a:r>
              <a:r>
                <a:rPr lang="en-US" altLang="ko-KR" sz="1400" b="1" dirty="0" smtClean="0">
                  <a:solidFill>
                    <a:srgbClr val="FF0000"/>
                  </a:solidFill>
                  <a:latin typeface="+mj-ea"/>
                  <a:ea typeface="+mj-ea"/>
                </a:rPr>
                <a:t> </a:t>
              </a:r>
              <a:r>
                <a:rPr lang="ko-KR" altLang="en-US" sz="14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데이터 기록관리를 전산화</a:t>
              </a:r>
              <a:r>
                <a:rPr lang="ko-KR" altLang="en-US" sz="1400" b="1" dirty="0" smtClean="0">
                  <a:solidFill>
                    <a:schemeClr val="tx1"/>
                  </a:solidFill>
                  <a:latin typeface="+mj-ea"/>
                  <a:ea typeface="+mj-ea"/>
                </a:rPr>
                <a:t>하여 </a:t>
              </a:r>
              <a:r>
                <a:rPr lang="en-US" altLang="ko-KR" sz="16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HACCP</a:t>
              </a:r>
              <a:r>
                <a:rPr lang="ko-KR" altLang="en-US" sz="16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기록관리의 신뢰성 확보</a:t>
              </a:r>
              <a:endParaRPr lang="en-US" altLang="ko-KR" sz="1600" b="1" dirty="0">
                <a:solidFill>
                  <a:srgbClr val="C00000"/>
                </a:solidFill>
                <a:latin typeface="+mj-ea"/>
                <a:ea typeface="+mj-ea"/>
              </a:endParaRPr>
            </a:p>
            <a:p>
              <a:pPr marL="285750" indent="-285750">
                <a:lnSpc>
                  <a:spcPts val="2500"/>
                </a:lnSpc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ko-KR" altLang="en-US" sz="1400" b="1" dirty="0">
                  <a:latin typeface="+mj-ea"/>
                  <a:ea typeface="+mj-ea"/>
                </a:rPr>
                <a:t>실시간 모니터링</a:t>
              </a:r>
              <a:r>
                <a:rPr lang="en-US" altLang="ko-KR" sz="1400" b="1" dirty="0">
                  <a:latin typeface="+mj-ea"/>
                  <a:ea typeface="+mj-ea"/>
                </a:rPr>
                <a:t>, </a:t>
              </a:r>
              <a:r>
                <a:rPr lang="ko-KR" altLang="en-US" sz="1400" b="1" dirty="0">
                  <a:latin typeface="+mj-ea"/>
                  <a:ea typeface="+mj-ea"/>
                </a:rPr>
                <a:t>전산 기록일지 자동작성 포함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9512" y="4581128"/>
              <a:ext cx="5589214" cy="4741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72000" tIns="44450" rIns="36000" bIns="44450" anchor="t" anchorCtr="0">
              <a:no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marL="171450" indent="-171450">
                <a:lnSpc>
                  <a:spcPct val="200000"/>
                </a:lnSpc>
                <a:buBlip>
                  <a:blip r:embed="rId4"/>
                </a:buBlip>
                <a:defRPr/>
              </a:pPr>
              <a:r>
                <a:rPr lang="en-US" altLang="ko-KR" sz="1400" b="1" dirty="0" smtClean="0">
                  <a:solidFill>
                    <a:srgbClr val="C00000"/>
                  </a:solidFill>
                  <a:latin typeface="+mn-ea"/>
                </a:rPr>
                <a:t>(</a:t>
              </a:r>
              <a:r>
                <a:rPr lang="ko-KR" altLang="en-US" sz="1400" b="1" dirty="0" smtClean="0">
                  <a:solidFill>
                    <a:srgbClr val="C00000"/>
                  </a:solidFill>
                  <a:latin typeface="+mn-ea"/>
                </a:rPr>
                <a:t>핵심사항</a:t>
              </a:r>
              <a:r>
                <a:rPr lang="en-US" altLang="ko-KR" sz="1400" b="1" dirty="0" smtClean="0">
                  <a:solidFill>
                    <a:srgbClr val="C00000"/>
                  </a:solidFill>
                  <a:latin typeface="+mn-ea"/>
                </a:rPr>
                <a:t>)</a:t>
              </a:r>
              <a:r>
                <a:rPr lang="en-US" altLang="ko-KR" sz="1400" b="1" dirty="0" smtClean="0">
                  <a:solidFill>
                    <a:srgbClr val="0505A4"/>
                  </a:solidFill>
                  <a:latin typeface="+mn-ea"/>
                </a:rPr>
                <a:t> </a:t>
              </a:r>
              <a:r>
                <a:rPr lang="ko-KR" altLang="en-US" sz="1400" b="1" dirty="0" err="1" smtClean="0">
                  <a:latin typeface="+mn-ea"/>
                </a:rPr>
                <a:t>중요관리점</a:t>
              </a:r>
              <a:r>
                <a:rPr lang="ko-KR" altLang="en-US" sz="1400" b="1" dirty="0" smtClean="0">
                  <a:latin typeface="+mn-ea"/>
                </a:rPr>
                <a:t> 모니터링 자동 기록관리</a:t>
              </a:r>
              <a:endParaRPr lang="en-US" altLang="ko-KR" sz="1400" b="1" spc="-100" dirty="0">
                <a:latin typeface="+mn-e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6024" y="5877272"/>
              <a:ext cx="8604448" cy="5003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72000" tIns="44450" rIns="36000" bIns="44450" anchor="t" anchorCtr="0">
              <a:no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marL="171450" indent="-171450">
                <a:lnSpc>
                  <a:spcPct val="150000"/>
                </a:lnSpc>
                <a:buBlip>
                  <a:blip r:embed="rId4"/>
                </a:buBlip>
                <a:defRPr/>
              </a:pPr>
              <a:r>
                <a:rPr lang="en-US" altLang="ko-KR" sz="1400" b="1" spc="-50" dirty="0" smtClean="0">
                  <a:latin typeface="+mn-ea"/>
                </a:rPr>
                <a:t>HACCP </a:t>
              </a:r>
              <a:r>
                <a:rPr lang="ko-KR" altLang="en-US" sz="1400" b="1" spc="-50" dirty="0" smtClean="0">
                  <a:latin typeface="+mn-ea"/>
                </a:rPr>
                <a:t>운영 관련 각종 기록을 </a:t>
              </a:r>
              <a:r>
                <a:rPr lang="ko-KR" altLang="en-US" sz="1400" b="1" spc="-50" dirty="0" smtClean="0">
                  <a:solidFill>
                    <a:srgbClr val="C00000"/>
                  </a:solidFill>
                  <a:latin typeface="+mn-ea"/>
                </a:rPr>
                <a:t>자동화</a:t>
              </a:r>
              <a:r>
                <a:rPr lang="ko-KR" altLang="en-US" sz="1400" b="1" spc="-50" dirty="0" smtClean="0">
                  <a:solidFill>
                    <a:srgbClr val="C00000"/>
                  </a:solidFill>
                  <a:latin typeface="Calibri"/>
                  <a:cs typeface="Calibri"/>
                </a:rPr>
                <a:t>∙</a:t>
              </a:r>
              <a:r>
                <a:rPr lang="ko-KR" altLang="en-US" sz="1400" b="1" spc="-50" dirty="0" smtClean="0">
                  <a:solidFill>
                    <a:srgbClr val="C00000"/>
                  </a:solidFill>
                  <a:latin typeface="+mn-ea"/>
                </a:rPr>
                <a:t>전산화</a:t>
              </a:r>
              <a:r>
                <a:rPr lang="ko-KR" altLang="en-US" sz="1400" b="1" spc="-50" dirty="0" smtClean="0">
                  <a:latin typeface="+mn-ea"/>
                </a:rPr>
                <a:t>하여</a:t>
              </a:r>
              <a:r>
                <a:rPr lang="ko-KR" altLang="en-US" sz="1400" b="1" spc="-50" dirty="0" smtClean="0">
                  <a:solidFill>
                    <a:srgbClr val="C00000"/>
                  </a:solidFill>
                  <a:latin typeface="+mn-ea"/>
                </a:rPr>
                <a:t> 데이터의 분석</a:t>
              </a:r>
              <a:r>
                <a:rPr lang="ko-KR" altLang="en-US" sz="1400" b="1" spc="-50" dirty="0" smtClean="0">
                  <a:solidFill>
                    <a:srgbClr val="C00000"/>
                  </a:solidFill>
                  <a:latin typeface="Calibri"/>
                  <a:cs typeface="Calibri"/>
                </a:rPr>
                <a:t>∙</a:t>
              </a:r>
              <a:r>
                <a:rPr lang="ko-KR" altLang="en-US" sz="1400" b="1" spc="-50" dirty="0" smtClean="0">
                  <a:solidFill>
                    <a:srgbClr val="C00000"/>
                  </a:solidFill>
                  <a:latin typeface="+mn-ea"/>
                </a:rPr>
                <a:t>활용 및 생산관리</a:t>
              </a:r>
              <a:r>
                <a:rPr lang="en-US" altLang="ko-KR" sz="1400" b="1" spc="-50" dirty="0" smtClean="0">
                  <a:solidFill>
                    <a:srgbClr val="C00000"/>
                  </a:solidFill>
                  <a:latin typeface="+mn-ea"/>
                </a:rPr>
                <a:t>, </a:t>
              </a:r>
              <a:r>
                <a:rPr lang="ko-KR" altLang="en-US" sz="1400" b="1" spc="-50" dirty="0" smtClean="0">
                  <a:solidFill>
                    <a:srgbClr val="C00000"/>
                  </a:solidFill>
                  <a:latin typeface="+mn-ea"/>
                </a:rPr>
                <a:t>입출고 관리</a:t>
              </a:r>
              <a:r>
                <a:rPr lang="ko-KR" altLang="en-US" sz="1400" b="1" spc="-50" dirty="0" smtClean="0">
                  <a:latin typeface="+mn-ea"/>
                </a:rPr>
                <a:t>까지 확장</a:t>
              </a:r>
              <a:endParaRPr lang="en-US" altLang="ko-KR" sz="1400" b="1" spc="-50" dirty="0">
                <a:latin typeface="+mn-ea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107504" y="764704"/>
            <a:ext cx="8898532" cy="3426447"/>
            <a:chOff x="179512" y="836712"/>
            <a:chExt cx="8898532" cy="3426447"/>
          </a:xfrm>
        </p:grpSpPr>
        <p:sp>
          <p:nvSpPr>
            <p:cNvPr id="24" name="직사각형 23"/>
            <p:cNvSpPr/>
            <p:nvPr/>
          </p:nvSpPr>
          <p:spPr>
            <a:xfrm>
              <a:off x="293068" y="836712"/>
              <a:ext cx="8784976" cy="5091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atinLnBrk="0">
                <a:lnSpc>
                  <a:spcPct val="150000"/>
                </a:lnSpc>
              </a:pPr>
              <a:r>
                <a:rPr lang="ko-KR" altLang="en-US" sz="2000" dirty="0">
                  <a:latin typeface="휴먼모음T" pitchFamily="18" charset="-127"/>
                  <a:ea typeface="휴먼모음T" pitchFamily="18" charset="-127"/>
                </a:rPr>
                <a:t>□ </a:t>
              </a:r>
              <a:r>
                <a:rPr lang="ko-KR" altLang="en-US" sz="2000" dirty="0" smtClean="0">
                  <a:latin typeface="휴먼모음T" pitchFamily="18" charset="-127"/>
                  <a:ea typeface="휴먼모음T" pitchFamily="18" charset="-127"/>
                </a:rPr>
                <a:t>추진배경</a:t>
              </a:r>
              <a:endParaRPr lang="ko-KR" altLang="en-US" sz="2000" spc="-150" dirty="0" smtClean="0">
                <a:latin typeface="휴먼모음T" pitchFamily="18" charset="-127"/>
                <a:ea typeface="휴먼모음T" pitchFamily="18" charset="-127"/>
              </a:endParaRPr>
            </a:p>
          </p:txBody>
        </p:sp>
        <p:grpSp>
          <p:nvGrpSpPr>
            <p:cNvPr id="25" name="그룹 24"/>
            <p:cNvGrpSpPr/>
            <p:nvPr/>
          </p:nvGrpSpPr>
          <p:grpSpPr>
            <a:xfrm>
              <a:off x="755576" y="1439116"/>
              <a:ext cx="7560840" cy="2277916"/>
              <a:chOff x="755576" y="1511124"/>
              <a:chExt cx="7560840" cy="2277916"/>
            </a:xfrm>
          </p:grpSpPr>
          <p:grpSp>
            <p:nvGrpSpPr>
              <p:cNvPr id="27" name="그룹 26"/>
              <p:cNvGrpSpPr/>
              <p:nvPr/>
            </p:nvGrpSpPr>
            <p:grpSpPr>
              <a:xfrm>
                <a:off x="774007" y="1511124"/>
                <a:ext cx="7542409" cy="2277916"/>
                <a:chOff x="1638103" y="1985243"/>
                <a:chExt cx="5867794" cy="2887514"/>
              </a:xfrm>
            </p:grpSpPr>
            <p:sp>
              <p:nvSpPr>
                <p:cNvPr id="33" name="양쪽 모서리가 둥근 사각형 32"/>
                <p:cNvSpPr/>
                <p:nvPr/>
              </p:nvSpPr>
              <p:spPr>
                <a:xfrm>
                  <a:off x="1638103" y="1985243"/>
                  <a:ext cx="2705020" cy="2019240"/>
                </a:xfrm>
                <a:prstGeom prst="round2SameRect">
                  <a:avLst>
                    <a:gd name="adj1" fmla="val 8000"/>
                    <a:gd name="adj2" fmla="val 0"/>
                  </a:avLst>
                </a:prstGeom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grpSp>
              <p:nvGrpSpPr>
                <p:cNvPr id="34" name="그룹 33"/>
                <p:cNvGrpSpPr/>
                <p:nvPr/>
              </p:nvGrpSpPr>
              <p:grpSpPr>
                <a:xfrm>
                  <a:off x="1638103" y="4004484"/>
                  <a:ext cx="2705020" cy="868273"/>
                  <a:chOff x="2502" y="2499283"/>
                  <a:chExt cx="2705020" cy="868273"/>
                </a:xfrm>
              </p:grpSpPr>
              <p:sp>
                <p:nvSpPr>
                  <p:cNvPr id="39" name="직사각형 38"/>
                  <p:cNvSpPr/>
                  <p:nvPr/>
                </p:nvSpPr>
                <p:spPr>
                  <a:xfrm>
                    <a:off x="2502" y="2499283"/>
                    <a:ext cx="2705020" cy="868273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accent2">
                      <a:hueOff val="0"/>
                      <a:satOff val="0"/>
                      <a:lumOff val="0"/>
                      <a:alphaOff val="0"/>
                    </a:schemeClr>
                  </a:fillRef>
                  <a:effectRef idx="0">
                    <a:schemeClr val="accent2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40" name="직사각형 39"/>
                  <p:cNvSpPr/>
                  <p:nvPr/>
                </p:nvSpPr>
                <p:spPr>
                  <a:xfrm>
                    <a:off x="2502" y="2499283"/>
                    <a:ext cx="1904943" cy="868273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52400" tIns="0" rIns="50800" bIns="0" numCol="1" spcCol="1270" anchor="ctr" anchorCtr="0">
                    <a:noAutofit/>
                  </a:bodyPr>
                  <a:lstStyle/>
                  <a:p>
                    <a:pPr lvl="0" algn="l" defTabSz="1778000" latinLnBrk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ko-KR" altLang="en-US" sz="4000" kern="1200"/>
                  </a:p>
                </p:txBody>
              </p:sp>
            </p:grpSp>
            <p:sp>
              <p:nvSpPr>
                <p:cNvPr id="35" name="양쪽 모서리가 둥근 사각형 34"/>
                <p:cNvSpPr/>
                <p:nvPr/>
              </p:nvSpPr>
              <p:spPr>
                <a:xfrm>
                  <a:off x="4800877" y="1985243"/>
                  <a:ext cx="2705020" cy="2019240"/>
                </a:xfrm>
                <a:prstGeom prst="round2SameRect">
                  <a:avLst>
                    <a:gd name="adj1" fmla="val 8000"/>
                    <a:gd name="adj2" fmla="val 0"/>
                  </a:avLst>
                </a:prstGeom>
              </p:spPr>
              <p:style>
                <a:lnRef idx="2">
                  <a:schemeClr val="accent2">
                    <a:hueOff val="4681519"/>
                    <a:satOff val="-5839"/>
                    <a:lumOff val="1373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grpSp>
              <p:nvGrpSpPr>
                <p:cNvPr id="36" name="그룹 35"/>
                <p:cNvGrpSpPr/>
                <p:nvPr/>
              </p:nvGrpSpPr>
              <p:grpSpPr>
                <a:xfrm>
                  <a:off x="4800877" y="4004484"/>
                  <a:ext cx="2705020" cy="868273"/>
                  <a:chOff x="3165276" y="2499283"/>
                  <a:chExt cx="2705020" cy="868273"/>
                </a:xfrm>
              </p:grpSpPr>
              <p:sp>
                <p:nvSpPr>
                  <p:cNvPr id="37" name="직사각형 36"/>
                  <p:cNvSpPr/>
                  <p:nvPr/>
                </p:nvSpPr>
                <p:spPr>
                  <a:xfrm>
                    <a:off x="3165276" y="2499283"/>
                    <a:ext cx="2705020" cy="868273"/>
                  </a:xfrm>
                  <a:prstGeom prst="rect">
                    <a:avLst/>
                  </a:prstGeom>
                </p:spPr>
                <p:style>
                  <a:lnRef idx="2">
                    <a:schemeClr val="accent2">
                      <a:hueOff val="4681519"/>
                      <a:satOff val="-5839"/>
                      <a:lumOff val="1373"/>
                      <a:alphaOff val="0"/>
                    </a:schemeClr>
                  </a:lnRef>
                  <a:fillRef idx="1">
                    <a:schemeClr val="accent2">
                      <a:hueOff val="4681519"/>
                      <a:satOff val="-5839"/>
                      <a:lumOff val="1373"/>
                      <a:alphaOff val="0"/>
                    </a:schemeClr>
                  </a:fillRef>
                  <a:effectRef idx="0">
                    <a:schemeClr val="accent2">
                      <a:hueOff val="4681519"/>
                      <a:satOff val="-5839"/>
                      <a:lumOff val="1373"/>
                      <a:alphaOff val="0"/>
                    </a:schemeClr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38" name="직사각형 37"/>
                  <p:cNvSpPr/>
                  <p:nvPr/>
                </p:nvSpPr>
                <p:spPr>
                  <a:xfrm>
                    <a:off x="3165276" y="2499283"/>
                    <a:ext cx="1904943" cy="868273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152400" tIns="0" rIns="50800" bIns="0" numCol="1" spcCol="1270" anchor="ctr" anchorCtr="0">
                    <a:noAutofit/>
                  </a:bodyPr>
                  <a:lstStyle/>
                  <a:p>
                    <a:pPr lvl="0" algn="l" defTabSz="1778000" latinLnBrk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endParaRPr lang="ko-KR" altLang="en-US" sz="4000" kern="1200"/>
                  </a:p>
                </p:txBody>
              </p:sp>
            </p:grpSp>
          </p:grpSp>
          <p:sp>
            <p:nvSpPr>
              <p:cNvPr id="28" name="직사각형 27"/>
              <p:cNvSpPr/>
              <p:nvPr/>
            </p:nvSpPr>
            <p:spPr>
              <a:xfrm>
                <a:off x="755576" y="3146805"/>
                <a:ext cx="338437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ko-KR" altLang="en-US" sz="1400" b="1" dirty="0">
                    <a:latin typeface="+mj-ea"/>
                  </a:rPr>
                  <a:t>소비자의 식품안전에 대한 불안감 </a:t>
                </a:r>
                <a:endParaRPr lang="en-US" altLang="ko-KR" sz="1400" b="1" dirty="0" smtClean="0">
                  <a:latin typeface="+mj-ea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ko-KR" altLang="en-US" sz="1400" b="1" dirty="0" smtClean="0">
                    <a:latin typeface="+mj-ea"/>
                  </a:rPr>
                  <a:t>지속 </a:t>
                </a:r>
                <a:r>
                  <a:rPr lang="ko-KR" altLang="en-US" sz="1400" b="1" dirty="0">
                    <a:latin typeface="+mj-ea"/>
                  </a:rPr>
                  <a:t>및 </a:t>
                </a:r>
                <a:r>
                  <a:rPr lang="en-US" altLang="ko-KR" sz="1600" b="1" dirty="0">
                    <a:solidFill>
                      <a:schemeClr val="bg1"/>
                    </a:solidFill>
                    <a:latin typeface="+mj-ea"/>
                  </a:rPr>
                  <a:t>HACCP </a:t>
                </a:r>
                <a:r>
                  <a:rPr lang="ko-KR" altLang="en-US" sz="1600" b="1" dirty="0">
                    <a:solidFill>
                      <a:schemeClr val="bg1"/>
                    </a:solidFill>
                    <a:latin typeface="+mj-ea"/>
                  </a:rPr>
                  <a:t>관리강화 요구 확대</a:t>
                </a:r>
              </a:p>
            </p:txBody>
          </p:sp>
          <p:pic>
            <p:nvPicPr>
              <p:cNvPr id="29" name="Picture 3" descr="C:\Users\HACCP\Desktop\새 폴더\케이크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4204" y="1933153"/>
                <a:ext cx="1813740" cy="110358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C:\Users\HACCP\Desktop\새 폴더\계란.jp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4446" y="1678291"/>
                <a:ext cx="1611330" cy="8104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788024" y="3098897"/>
                <a:ext cx="3528392" cy="4741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72000" tIns="44450" rIns="36000" bIns="44450" anchor="t" anchorCtr="0">
                <a:noAutofit/>
                <a:scene3d>
                  <a:camera prst="orthographicFront"/>
                  <a:lightRig rig="threePt" dir="t"/>
                </a:scene3d>
                <a:sp3d extrusionH="57150">
                  <a:bevelT w="69850" h="38100" prst="cross"/>
                </a:sp3d>
              </a:bodyPr>
              <a:lstStyle/>
              <a:p>
                <a:pPr algn="ctr">
                  <a:lnSpc>
                    <a:spcPts val="2400"/>
                  </a:lnSpc>
                  <a:defRPr/>
                </a:pPr>
                <a:r>
                  <a:rPr lang="ko-KR" altLang="en-US" sz="1400" b="1" dirty="0">
                    <a:latin typeface="+mn-ea"/>
                  </a:rPr>
                  <a:t>제조업의</a:t>
                </a:r>
                <a:r>
                  <a:rPr lang="ko-KR" altLang="en-US" sz="1400" b="1" dirty="0">
                    <a:solidFill>
                      <a:srgbClr val="C00000"/>
                    </a:solidFill>
                    <a:latin typeface="+mn-ea"/>
                  </a:rPr>
                  <a:t> </a:t>
                </a:r>
                <a:r>
                  <a:rPr lang="en-US" altLang="ko-KR" sz="1400" b="1" dirty="0" err="1">
                    <a:solidFill>
                      <a:schemeClr val="bg1"/>
                    </a:solidFill>
                    <a:latin typeface="+mn-ea"/>
                  </a:rPr>
                  <a:t>IoT</a:t>
                </a:r>
                <a:r>
                  <a:rPr lang="en-US" altLang="ko-KR" sz="1400" b="1" dirty="0">
                    <a:solidFill>
                      <a:schemeClr val="bg1"/>
                    </a:solidFill>
                    <a:latin typeface="+mn-ea"/>
                  </a:rPr>
                  <a:t>, CPS</a:t>
                </a:r>
                <a:r>
                  <a:rPr lang="ko-KR" altLang="en-US" sz="1400" b="1" dirty="0">
                    <a:solidFill>
                      <a:schemeClr val="bg1"/>
                    </a:solidFill>
                    <a:latin typeface="+mn-ea"/>
                  </a:rPr>
                  <a:t>를 기반</a:t>
                </a:r>
                <a:r>
                  <a:rPr lang="ko-KR" altLang="en-US" sz="1400" b="1" dirty="0">
                    <a:latin typeface="+mn-ea"/>
                  </a:rPr>
                  <a:t>으로</a:t>
                </a:r>
                <a:r>
                  <a:rPr lang="ko-KR" altLang="en-US" sz="1400" b="1" dirty="0">
                    <a:solidFill>
                      <a:srgbClr val="C00000"/>
                    </a:solidFill>
                    <a:latin typeface="+mn-ea"/>
                  </a:rPr>
                  <a:t> </a:t>
                </a:r>
                <a:r>
                  <a:rPr lang="ko-KR" altLang="en-US" sz="1400" b="1" dirty="0">
                    <a:solidFill>
                      <a:schemeClr val="bg1"/>
                    </a:solidFill>
                    <a:latin typeface="+mn-ea"/>
                  </a:rPr>
                  <a:t>제조 </a:t>
                </a:r>
                <a:endParaRPr lang="en-US" altLang="ko-KR" sz="1400" b="1" dirty="0" smtClean="0">
                  <a:solidFill>
                    <a:schemeClr val="bg1"/>
                  </a:solidFill>
                  <a:latin typeface="+mn-ea"/>
                </a:endParaRPr>
              </a:p>
              <a:p>
                <a:pPr algn="ctr">
                  <a:lnSpc>
                    <a:spcPts val="2400"/>
                  </a:lnSpc>
                  <a:defRPr/>
                </a:pPr>
                <a:r>
                  <a:rPr lang="ko-KR" altLang="en-US" sz="1400" b="1" dirty="0" smtClean="0">
                    <a:solidFill>
                      <a:schemeClr val="bg1"/>
                    </a:solidFill>
                    <a:latin typeface="+mn-ea"/>
                  </a:rPr>
                  <a:t>전 </a:t>
                </a:r>
                <a:r>
                  <a:rPr lang="ko-KR" altLang="en-US" sz="1400" b="1" dirty="0">
                    <a:solidFill>
                      <a:schemeClr val="bg1"/>
                    </a:solidFill>
                    <a:latin typeface="+mn-ea"/>
                  </a:rPr>
                  <a:t>단계</a:t>
                </a:r>
                <a:r>
                  <a:rPr lang="ko-KR" altLang="en-US" sz="1400" b="1" dirty="0">
                    <a:latin typeface="+mn-ea"/>
                  </a:rPr>
                  <a:t>가</a:t>
                </a:r>
                <a:r>
                  <a:rPr lang="ko-KR" altLang="en-US" sz="1400" b="1" dirty="0">
                    <a:solidFill>
                      <a:srgbClr val="C00000"/>
                    </a:solidFill>
                    <a:latin typeface="+mn-ea"/>
                  </a:rPr>
                  <a:t> </a:t>
                </a:r>
                <a:r>
                  <a:rPr lang="ko-KR" altLang="en-US" sz="1600" b="1" dirty="0">
                    <a:solidFill>
                      <a:schemeClr val="bg1"/>
                    </a:solidFill>
                    <a:latin typeface="+mn-ea"/>
                  </a:rPr>
                  <a:t>자동화</a:t>
                </a:r>
                <a:r>
                  <a:rPr lang="en-US" altLang="ko-KR" sz="1600" b="1" dirty="0">
                    <a:solidFill>
                      <a:schemeClr val="bg1"/>
                    </a:solidFill>
                    <a:latin typeface="+mn-ea"/>
                  </a:rPr>
                  <a:t>·</a:t>
                </a:r>
                <a:r>
                  <a:rPr lang="ko-KR" altLang="en-US" sz="1600" b="1" dirty="0">
                    <a:solidFill>
                      <a:schemeClr val="bg1"/>
                    </a:solidFill>
                    <a:latin typeface="+mn-ea"/>
                  </a:rPr>
                  <a:t>디지털화 </a:t>
                </a:r>
                <a:r>
                  <a:rPr lang="ko-KR" altLang="en-US" sz="1600" b="1" dirty="0">
                    <a:latin typeface="+mn-ea"/>
                  </a:rPr>
                  <a:t>추세</a:t>
                </a:r>
                <a:endParaRPr lang="ko-KR" altLang="en-US" sz="1400" b="1" dirty="0">
                  <a:latin typeface="+mn-ea"/>
                </a:endParaRPr>
              </a:p>
            </p:txBody>
          </p:sp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0849" y="1594892"/>
                <a:ext cx="3387467" cy="1452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79512" y="3789040"/>
              <a:ext cx="8784976" cy="4741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72000" tIns="44450" rIns="36000" bIns="44450" anchor="t" anchorCtr="0">
              <a:no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marL="171450" indent="-171450">
                <a:lnSpc>
                  <a:spcPct val="200000"/>
                </a:lnSpc>
                <a:buBlip>
                  <a:blip r:embed="rId4"/>
                </a:buBlip>
                <a:defRPr/>
              </a:pPr>
              <a:r>
                <a:rPr lang="en-US" altLang="ko-KR" sz="1400" b="1" dirty="0">
                  <a:latin typeface="+mn-ea"/>
                </a:rPr>
                <a:t>4</a:t>
              </a:r>
              <a:r>
                <a:rPr lang="ko-KR" altLang="en-US" sz="1400" b="1" dirty="0">
                  <a:latin typeface="+mn-ea"/>
                </a:rPr>
                <a:t>차 산업혁명에 따른 </a:t>
              </a:r>
              <a:r>
                <a:rPr lang="ko-KR" altLang="en-US" sz="1400" b="1" dirty="0" smtClean="0">
                  <a:latin typeface="+mn-ea"/>
                </a:rPr>
                <a:t>기술을 </a:t>
              </a:r>
              <a:r>
                <a:rPr lang="ko-KR" altLang="en-US" sz="1400" b="1" dirty="0">
                  <a:latin typeface="+mn-ea"/>
                </a:rPr>
                <a:t>적용한</a:t>
              </a:r>
              <a:r>
                <a:rPr lang="ko-KR" altLang="en-US" sz="1400" b="1" dirty="0">
                  <a:solidFill>
                    <a:srgbClr val="C00000"/>
                  </a:solidFill>
                  <a:latin typeface="+mn-ea"/>
                </a:rPr>
                <a:t> </a:t>
              </a:r>
              <a:r>
                <a:rPr lang="ko-KR" altLang="en-US" sz="1600" b="1" dirty="0">
                  <a:solidFill>
                    <a:srgbClr val="C00000"/>
                  </a:solidFill>
                  <a:latin typeface="+mn-ea"/>
                </a:rPr>
                <a:t>「스마트 </a:t>
              </a:r>
              <a:r>
                <a:rPr lang="en-US" altLang="ko-KR" sz="1600" b="1" dirty="0">
                  <a:solidFill>
                    <a:srgbClr val="C00000"/>
                  </a:solidFill>
                  <a:latin typeface="+mn-ea"/>
                </a:rPr>
                <a:t>HACCP</a:t>
              </a:r>
              <a:r>
                <a:rPr lang="ko-KR" altLang="en-US" sz="1600" b="1" dirty="0">
                  <a:solidFill>
                    <a:srgbClr val="C00000"/>
                  </a:solidFill>
                  <a:latin typeface="+mn-ea"/>
                </a:rPr>
                <a:t>」</a:t>
              </a:r>
              <a:r>
                <a:rPr lang="ko-KR" altLang="en-US" sz="1400" b="1" dirty="0">
                  <a:solidFill>
                    <a:srgbClr val="C00000"/>
                  </a:solidFill>
                  <a:latin typeface="+mn-ea"/>
                </a:rPr>
                <a:t> </a:t>
              </a:r>
              <a:r>
                <a:rPr lang="ko-KR" altLang="en-US" sz="1400" b="1" dirty="0" smtClean="0">
                  <a:solidFill>
                    <a:srgbClr val="C00000"/>
                  </a:solidFill>
                  <a:latin typeface="+mn-ea"/>
                </a:rPr>
                <a:t>도입</a:t>
              </a:r>
              <a:r>
                <a:rPr lang="ko-KR" altLang="en-US" sz="1400" b="1" dirty="0" smtClean="0">
                  <a:latin typeface="+mn-ea"/>
                </a:rPr>
                <a:t>으로</a:t>
              </a:r>
              <a:r>
                <a:rPr lang="ko-KR" altLang="en-US" sz="1400" b="1" dirty="0" smtClean="0">
                  <a:solidFill>
                    <a:srgbClr val="C00000"/>
                  </a:solidFill>
                  <a:latin typeface="+mn-ea"/>
                </a:rPr>
                <a:t> </a:t>
              </a:r>
              <a:r>
                <a:rPr lang="ko-KR" altLang="en-US" sz="1600" b="1" dirty="0" smtClean="0">
                  <a:solidFill>
                    <a:srgbClr val="C00000"/>
                  </a:solidFill>
                  <a:latin typeface="+mn-ea"/>
                </a:rPr>
                <a:t>식품안전사고에 대한 선제적 대응 </a:t>
              </a:r>
              <a:endParaRPr lang="en-US" altLang="ko-KR" sz="1400" b="1" spc="-100" dirty="0">
                <a:latin typeface="+mn-ea"/>
              </a:endParaRPr>
            </a:p>
          </p:txBody>
        </p:sp>
      </p:grpSp>
      <p:sp>
        <p:nvSpPr>
          <p:cNvPr id="41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72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3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직사각형 70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grpSp>
        <p:nvGrpSpPr>
          <p:cNvPr id="72" name="그룹 71"/>
          <p:cNvGrpSpPr/>
          <p:nvPr/>
        </p:nvGrpSpPr>
        <p:grpSpPr>
          <a:xfrm>
            <a:off x="3680" y="0"/>
            <a:ext cx="4856352" cy="717640"/>
            <a:chOff x="3680" y="0"/>
            <a:chExt cx="6117900" cy="717640"/>
          </a:xfrm>
        </p:grpSpPr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49916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스마트 </a:t>
              </a:r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직사각형 75"/>
          <p:cNvSpPr/>
          <p:nvPr/>
        </p:nvSpPr>
        <p:spPr>
          <a:xfrm>
            <a:off x="323528" y="858778"/>
            <a:ext cx="87849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□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스마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트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구축 지원사업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 </a:t>
            </a:r>
            <a:endParaRPr lang="ko-KR" altLang="en-US" sz="2000" spc="-150" dirty="0" smtClean="0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07504" y="1412776"/>
            <a:ext cx="8987839" cy="38584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72000" tIns="44450" rIns="36000" bIns="44450" anchor="t" anchorCtr="0">
            <a:no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171450" indent="-171450">
              <a:lnSpc>
                <a:spcPct val="150000"/>
              </a:lnSpc>
              <a:buBlip>
                <a:blip r:embed="rId4"/>
              </a:buBlip>
              <a:defRPr/>
            </a:pPr>
            <a:r>
              <a:rPr lang="ko-KR" altLang="en-US" sz="1400" b="1" dirty="0">
                <a:solidFill>
                  <a:srgbClr val="C00000"/>
                </a:solidFill>
                <a:latin typeface="+mn-ea"/>
              </a:rPr>
              <a:t>지원목적 </a:t>
            </a:r>
            <a:r>
              <a:rPr lang="en-US" altLang="ko-KR" sz="1400" b="1" dirty="0">
                <a:solidFill>
                  <a:srgbClr val="0505A4"/>
                </a:solidFill>
                <a:latin typeface="+mn-ea"/>
              </a:rPr>
              <a:t>: </a:t>
            </a:r>
            <a:r>
              <a:rPr lang="ko-KR" altLang="en-US" sz="1400" b="1" dirty="0">
                <a:latin typeface="+mn-ea"/>
              </a:rPr>
              <a:t>식품업체의 제조 현장에 적합한</a:t>
            </a:r>
            <a:r>
              <a:rPr lang="ko-KR" altLang="en-US" sz="1400" b="1" dirty="0">
                <a:solidFill>
                  <a:srgbClr val="0505A4"/>
                </a:solidFill>
                <a:latin typeface="+mn-ea"/>
              </a:rPr>
              <a:t> </a:t>
            </a:r>
            <a:r>
              <a:rPr lang="ko-KR" altLang="en-US" sz="1400" b="1" spc="-100" dirty="0">
                <a:latin typeface="+mn-ea"/>
              </a:rPr>
              <a:t>사물인터넷</a:t>
            </a:r>
            <a:r>
              <a:rPr lang="en-US" altLang="ko-KR" sz="1400" b="1" spc="-100" dirty="0">
                <a:latin typeface="+mn-ea"/>
              </a:rPr>
              <a:t>(</a:t>
            </a:r>
            <a:r>
              <a:rPr lang="en-US" altLang="ko-KR" sz="1400" b="1" spc="-100" dirty="0" err="1">
                <a:latin typeface="+mn-ea"/>
              </a:rPr>
              <a:t>IoT</a:t>
            </a:r>
            <a:r>
              <a:rPr lang="en-US" altLang="ko-KR" sz="1400" b="1" spc="-100" dirty="0">
                <a:latin typeface="+mn-ea"/>
              </a:rPr>
              <a:t>) </a:t>
            </a:r>
            <a:r>
              <a:rPr lang="ko-KR" altLang="en-US" sz="1400" b="1" spc="-100" dirty="0">
                <a:latin typeface="+mn-ea"/>
              </a:rPr>
              <a:t>기반 </a:t>
            </a:r>
            <a:r>
              <a:rPr lang="en-US" altLang="ko-KR" sz="1400" b="1" spc="-100" dirty="0">
                <a:latin typeface="+mn-ea"/>
              </a:rPr>
              <a:t>HACCP </a:t>
            </a:r>
            <a:r>
              <a:rPr lang="ko-KR" altLang="en-US" sz="1400" b="1" spc="-100" dirty="0">
                <a:latin typeface="+mn-ea"/>
              </a:rPr>
              <a:t>운영</a:t>
            </a:r>
            <a:r>
              <a:rPr lang="en-US" altLang="ko-KR" sz="1400" b="1" spc="-100" dirty="0">
                <a:latin typeface="+mn-ea"/>
              </a:rPr>
              <a:t>․</a:t>
            </a:r>
            <a:r>
              <a:rPr lang="ko-KR" altLang="en-US" sz="1400" b="1" spc="-100" dirty="0">
                <a:latin typeface="+mn-ea"/>
              </a:rPr>
              <a:t>관리</a:t>
            </a:r>
            <a:r>
              <a:rPr lang="en-US" altLang="ko-KR" sz="1400" b="1" spc="-100" dirty="0">
                <a:latin typeface="+mn-ea"/>
              </a:rPr>
              <a:t>(</a:t>
            </a:r>
            <a:r>
              <a:rPr lang="ko-KR" altLang="en-US" sz="1400" b="1" spc="-100" dirty="0" err="1">
                <a:latin typeface="+mn-ea"/>
              </a:rPr>
              <a:t>중요관리점</a:t>
            </a:r>
            <a:r>
              <a:rPr lang="en-US" altLang="ko-KR" sz="1400" b="1" spc="-100" dirty="0">
                <a:latin typeface="+mn-ea"/>
              </a:rPr>
              <a:t>, </a:t>
            </a:r>
            <a:r>
              <a:rPr lang="ko-KR" altLang="en-US" sz="1400" b="1" spc="-100" dirty="0">
                <a:latin typeface="+mn-ea"/>
              </a:rPr>
              <a:t>기록일지 등</a:t>
            </a:r>
            <a:r>
              <a:rPr lang="en-US" altLang="ko-KR" sz="1400" b="1" spc="-100" dirty="0">
                <a:latin typeface="+mn-ea"/>
              </a:rPr>
              <a:t>)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 b="1" spc="-100" dirty="0">
                <a:latin typeface="+mn-ea"/>
              </a:rPr>
              <a:t>                      </a:t>
            </a:r>
            <a:r>
              <a:rPr lang="ko-KR" altLang="en-US" sz="1400" b="1" spc="-100" dirty="0">
                <a:latin typeface="+mn-ea"/>
              </a:rPr>
              <a:t>자동화 시스템 구현</a:t>
            </a:r>
            <a:r>
              <a:rPr lang="ko-KR" altLang="en-US" sz="1400" b="1" spc="-50" dirty="0">
                <a:latin typeface="+mn-ea"/>
              </a:rPr>
              <a:t> 및 스마트 </a:t>
            </a:r>
            <a:r>
              <a:rPr lang="en-US" altLang="ko-KR" sz="1400" b="1" spc="-50" dirty="0">
                <a:latin typeface="+mn-ea"/>
              </a:rPr>
              <a:t>HACCP </a:t>
            </a:r>
            <a:r>
              <a:rPr lang="ko-KR" altLang="en-US" sz="1400" b="1" spc="-50" dirty="0">
                <a:latin typeface="+mn-ea"/>
              </a:rPr>
              <a:t>플랫폼을 구축 </a:t>
            </a:r>
            <a:r>
              <a:rPr lang="en-US" altLang="ko-KR" sz="1400" b="1" spc="-50" dirty="0">
                <a:latin typeface="+mn-ea"/>
              </a:rPr>
              <a:t>․ </a:t>
            </a:r>
            <a:r>
              <a:rPr lang="ko-KR" altLang="en-US" sz="1400" b="1" spc="-50" dirty="0" smtClean="0">
                <a:latin typeface="+mn-ea"/>
              </a:rPr>
              <a:t>보급</a:t>
            </a:r>
            <a:endParaRPr lang="en-US" altLang="ko-KR" sz="600" b="1" dirty="0" smtClean="0">
              <a:latin typeface="+mn-ea"/>
            </a:endParaRPr>
          </a:p>
          <a:p>
            <a:pPr marL="171450" indent="-171450" latinLnBrk="0">
              <a:lnSpc>
                <a:spcPct val="200000"/>
              </a:lnSpc>
              <a:buBlip>
                <a:blip r:embed="rId4"/>
              </a:buBlip>
              <a:defRPr/>
            </a:pPr>
            <a:r>
              <a:rPr lang="ko-KR" altLang="en-US" sz="1400" b="1" dirty="0" smtClean="0">
                <a:solidFill>
                  <a:srgbClr val="C00000"/>
                </a:solidFill>
                <a:latin typeface="+mn-ea"/>
              </a:rPr>
              <a:t>신청대상</a:t>
            </a:r>
            <a:r>
              <a:rPr lang="ko-KR" altLang="en-US" sz="1400" b="1" dirty="0" smtClean="0">
                <a:solidFill>
                  <a:srgbClr val="0505A4"/>
                </a:solidFill>
                <a:latin typeface="+mn-ea"/>
              </a:rPr>
              <a:t> </a:t>
            </a:r>
            <a:r>
              <a:rPr lang="en-US" altLang="ko-KR" sz="1400" b="1" dirty="0" smtClean="0">
                <a:solidFill>
                  <a:srgbClr val="0505A4"/>
                </a:solidFill>
                <a:latin typeface="+mn-ea"/>
              </a:rPr>
              <a:t>: </a:t>
            </a:r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식품 및 축산물 제조가공업체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(HACCP </a:t>
            </a:r>
            <a:r>
              <a:rPr lang="ko-KR" altLang="en-US" sz="1400" b="1" dirty="0" smtClean="0">
                <a:solidFill>
                  <a:srgbClr val="FF0000"/>
                </a:solidFill>
                <a:latin typeface="+mn-ea"/>
              </a:rPr>
              <a:t>인증여부 무관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)</a:t>
            </a:r>
            <a:r>
              <a:rPr lang="en-US" altLang="ko-KR" sz="1400" b="1" dirty="0" smtClean="0">
                <a:latin typeface="+mn-ea"/>
              </a:rPr>
              <a:t>,</a:t>
            </a:r>
            <a:r>
              <a:rPr lang="en-US" altLang="ko-KR" sz="14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*</a:t>
            </a:r>
            <a:r>
              <a:rPr lang="ko-KR" altLang="en-US" sz="1200" b="1" dirty="0" err="1" smtClean="0">
                <a:latin typeface="+mn-ea"/>
              </a:rPr>
              <a:t>중기부</a:t>
            </a:r>
            <a:r>
              <a:rPr lang="ko-KR" altLang="en-US" sz="1200" b="1" dirty="0" smtClean="0">
                <a:latin typeface="+mn-ea"/>
              </a:rPr>
              <a:t> 지원사업 기 참여 업체도 신청 가능</a:t>
            </a:r>
            <a:r>
              <a:rPr lang="en-US" altLang="ko-KR" sz="1200" b="1" dirty="0" smtClean="0">
                <a:latin typeface="+mn-ea"/>
              </a:rPr>
              <a:t> </a:t>
            </a:r>
          </a:p>
          <a:p>
            <a:pPr marL="171450" indent="-171450" latinLnBrk="0">
              <a:lnSpc>
                <a:spcPct val="200000"/>
              </a:lnSpc>
              <a:buBlip>
                <a:blip r:embed="rId4"/>
              </a:buBlip>
              <a:defRPr/>
            </a:pPr>
            <a:r>
              <a:rPr lang="ko-KR" altLang="en-US" sz="1400" b="1" kern="0" spc="-40" dirty="0" smtClean="0">
                <a:solidFill>
                  <a:srgbClr val="C00000"/>
                </a:solidFill>
                <a:latin typeface="+mn-ea"/>
              </a:rPr>
              <a:t>지원조건</a:t>
            </a:r>
            <a:r>
              <a:rPr lang="ko-KR" altLang="en-US" sz="1400" b="1" kern="0" spc="-40" dirty="0" smtClean="0">
                <a:solidFill>
                  <a:srgbClr val="000099"/>
                </a:solidFill>
                <a:latin typeface="+mn-ea"/>
              </a:rPr>
              <a:t> </a:t>
            </a:r>
            <a:r>
              <a:rPr lang="en-US" altLang="ko-KR" sz="1400" b="1" kern="0" spc="-40" dirty="0">
                <a:latin typeface="+mn-ea"/>
              </a:rPr>
              <a:t>:</a:t>
            </a:r>
            <a:r>
              <a:rPr lang="ko-KR" altLang="en-US" sz="1400" b="1" dirty="0">
                <a:latin typeface="+mn-ea"/>
              </a:rPr>
              <a:t> 기업당 총 사업비의 </a:t>
            </a:r>
            <a:r>
              <a:rPr lang="en-US" altLang="ko-KR" sz="1400" b="1" dirty="0">
                <a:latin typeface="+mn-ea"/>
              </a:rPr>
              <a:t>50%, </a:t>
            </a:r>
            <a:r>
              <a:rPr lang="ko-KR" altLang="en-US" sz="1400" b="1" dirty="0">
                <a:latin typeface="+mn-ea"/>
              </a:rPr>
              <a:t>최대 </a:t>
            </a:r>
            <a:r>
              <a:rPr lang="en-US" altLang="ko-KR" sz="1400" b="1" dirty="0">
                <a:latin typeface="+mn-ea"/>
              </a:rPr>
              <a:t>1</a:t>
            </a:r>
            <a:r>
              <a:rPr lang="ko-KR" altLang="en-US" sz="1400" b="1" dirty="0" err="1">
                <a:latin typeface="+mn-ea"/>
              </a:rPr>
              <a:t>억원</a:t>
            </a:r>
            <a:r>
              <a:rPr lang="ko-KR" altLang="en-US" sz="1400" b="1" dirty="0">
                <a:latin typeface="+mn-ea"/>
              </a:rPr>
              <a:t> </a:t>
            </a:r>
            <a:r>
              <a:rPr lang="ko-KR" altLang="en-US" sz="1400" b="1" dirty="0" smtClean="0">
                <a:latin typeface="+mn-ea"/>
              </a:rPr>
              <a:t>지원</a:t>
            </a:r>
            <a:r>
              <a:rPr lang="en-US" altLang="ko-KR" sz="1200" b="1" dirty="0" smtClean="0">
                <a:latin typeface="+mn-ea"/>
              </a:rPr>
              <a:t>(</a:t>
            </a:r>
            <a:r>
              <a:rPr lang="ko-KR" altLang="en-US" sz="1200" b="1" dirty="0" smtClean="0">
                <a:latin typeface="+mn-ea"/>
              </a:rPr>
              <a:t>고도화 사업의 경우 최대 </a:t>
            </a:r>
            <a:r>
              <a:rPr lang="en-US" altLang="ko-KR" sz="1200" b="1" dirty="0" smtClean="0">
                <a:latin typeface="+mn-ea"/>
              </a:rPr>
              <a:t>1.5</a:t>
            </a:r>
            <a:r>
              <a:rPr lang="ko-KR" altLang="en-US" sz="1200" b="1" dirty="0" smtClean="0">
                <a:latin typeface="+mn-ea"/>
              </a:rPr>
              <a:t>억 지원 가능</a:t>
            </a:r>
            <a:r>
              <a:rPr lang="en-US" altLang="ko-KR" sz="1200" b="1" dirty="0" smtClean="0">
                <a:latin typeface="+mn-ea"/>
              </a:rPr>
              <a:t>)</a:t>
            </a:r>
            <a:endParaRPr lang="en-US" altLang="ko-KR" sz="700" b="1" dirty="0" smtClean="0">
              <a:solidFill>
                <a:srgbClr val="FF0000"/>
              </a:solidFill>
              <a:latin typeface="+mn-ea"/>
            </a:endParaRPr>
          </a:p>
          <a:p>
            <a:pPr marL="171450" indent="-171450">
              <a:lnSpc>
                <a:spcPct val="200000"/>
              </a:lnSpc>
              <a:buBlip>
                <a:blip r:embed="rId4"/>
              </a:buBlip>
              <a:defRPr/>
            </a:pPr>
            <a:r>
              <a:rPr lang="ko-KR" altLang="en-US" sz="1400" b="1" dirty="0" smtClean="0">
                <a:solidFill>
                  <a:srgbClr val="C00000"/>
                </a:solidFill>
                <a:latin typeface="+mn-ea"/>
              </a:rPr>
              <a:t>신청기간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: ‘20. 1. 15.(</a:t>
            </a:r>
            <a:r>
              <a:rPr lang="ko-KR" altLang="en-US" sz="1400" b="1" dirty="0" smtClean="0">
                <a:latin typeface="+mn-ea"/>
              </a:rPr>
              <a:t>수</a:t>
            </a:r>
            <a:r>
              <a:rPr lang="en-US" altLang="ko-KR" sz="1400" b="1" dirty="0" smtClean="0">
                <a:latin typeface="+mn-ea"/>
              </a:rPr>
              <a:t>) ~ 1.31.(</a:t>
            </a:r>
            <a:r>
              <a:rPr lang="ko-KR" altLang="en-US" sz="1400" b="1" dirty="0" smtClean="0">
                <a:latin typeface="+mn-ea"/>
              </a:rPr>
              <a:t>금</a:t>
            </a:r>
            <a:r>
              <a:rPr lang="en-US" altLang="ko-KR" sz="1400" b="1" dirty="0" smtClean="0">
                <a:latin typeface="+mn-ea"/>
              </a:rPr>
              <a:t>), *</a:t>
            </a:r>
            <a:r>
              <a:rPr lang="ko-KR" altLang="en-US" sz="1200" b="1" dirty="0" smtClean="0">
                <a:latin typeface="+mn-ea"/>
              </a:rPr>
              <a:t>신청업체가 많을 경우 </a:t>
            </a:r>
            <a:r>
              <a:rPr lang="ko-KR" altLang="en-US" sz="1200" b="1" dirty="0" err="1" smtClean="0">
                <a:latin typeface="+mn-ea"/>
              </a:rPr>
              <a:t>중기부와</a:t>
            </a:r>
            <a:r>
              <a:rPr lang="ko-KR" altLang="en-US" sz="1200" b="1" dirty="0" smtClean="0">
                <a:latin typeface="+mn-ea"/>
              </a:rPr>
              <a:t> 협의하여 추가공고 검토</a:t>
            </a:r>
            <a:endParaRPr lang="en-US" altLang="ko-KR" sz="1200" b="1" dirty="0" smtClean="0">
              <a:latin typeface="+mn-ea"/>
            </a:endParaRPr>
          </a:p>
          <a:p>
            <a:pPr marL="171450" lvl="0" indent="-171450">
              <a:lnSpc>
                <a:spcPct val="200000"/>
              </a:lnSpc>
              <a:buBlip>
                <a:blip r:embed="rId4"/>
              </a:buBlip>
              <a:defRPr/>
            </a:pPr>
            <a:r>
              <a:rPr lang="ko-KR" altLang="en-US" sz="1400" b="1" dirty="0" smtClean="0">
                <a:solidFill>
                  <a:srgbClr val="C00000"/>
                </a:solidFill>
                <a:latin typeface="맑은 고딕"/>
              </a:rPr>
              <a:t>사업기간</a:t>
            </a:r>
            <a:r>
              <a:rPr lang="ko-KR" altLang="en-US" sz="1400" b="1" dirty="0" smtClean="0">
                <a:solidFill>
                  <a:srgbClr val="000099"/>
                </a:solidFill>
                <a:latin typeface="맑은 고딕"/>
              </a:rPr>
              <a:t> </a:t>
            </a:r>
            <a:r>
              <a:rPr lang="en-US" altLang="ko-KR" sz="1400" b="1" dirty="0">
                <a:solidFill>
                  <a:prstClr val="black"/>
                </a:solidFill>
                <a:latin typeface="맑은 고딕"/>
              </a:rPr>
              <a:t>: 6</a:t>
            </a:r>
            <a:r>
              <a:rPr lang="ko-KR" altLang="en-US" sz="1400" b="1" dirty="0">
                <a:solidFill>
                  <a:prstClr val="black"/>
                </a:solidFill>
                <a:latin typeface="맑은 고딕"/>
              </a:rPr>
              <a:t>개월</a:t>
            </a:r>
            <a:r>
              <a:rPr lang="en-US" altLang="ko-KR" sz="1400" b="1" dirty="0">
                <a:solidFill>
                  <a:prstClr val="black"/>
                </a:solidFill>
                <a:latin typeface="맑은 고딕"/>
              </a:rPr>
              <a:t>(</a:t>
            </a:r>
            <a:r>
              <a:rPr lang="ko-KR" altLang="en-US" sz="1400" b="1" dirty="0">
                <a:solidFill>
                  <a:prstClr val="black"/>
                </a:solidFill>
                <a:latin typeface="맑은 고딕"/>
              </a:rPr>
              <a:t>연장신청을 통해 최대 </a:t>
            </a:r>
            <a:r>
              <a:rPr lang="en-US" altLang="ko-KR" sz="1400" b="1" dirty="0">
                <a:solidFill>
                  <a:prstClr val="black"/>
                </a:solidFill>
                <a:latin typeface="맑은 고딕"/>
              </a:rPr>
              <a:t>3</a:t>
            </a:r>
            <a:r>
              <a:rPr lang="ko-KR" altLang="en-US" sz="1400" b="1" dirty="0">
                <a:solidFill>
                  <a:prstClr val="black"/>
                </a:solidFill>
                <a:latin typeface="맑은 고딕"/>
              </a:rPr>
              <a:t>개월 연장가능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/>
              </a:rPr>
              <a:t>)</a:t>
            </a:r>
          </a:p>
          <a:p>
            <a:pPr marL="171450" indent="-171450" latinLnBrk="0">
              <a:lnSpc>
                <a:spcPct val="200000"/>
              </a:lnSpc>
              <a:buBlip>
                <a:blip r:embed="rId4"/>
              </a:buBlip>
              <a:defRPr/>
            </a:pPr>
            <a:r>
              <a:rPr lang="ko-KR" altLang="en-US" sz="1400" b="1" dirty="0" smtClean="0">
                <a:solidFill>
                  <a:srgbClr val="C00000"/>
                </a:solidFill>
                <a:latin typeface="+mn-ea"/>
              </a:rPr>
              <a:t>신청방법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: </a:t>
            </a:r>
            <a:r>
              <a:rPr lang="ko-KR" altLang="en-US" sz="1400" b="1" dirty="0" err="1" smtClean="0">
                <a:latin typeface="+mn-ea"/>
              </a:rPr>
              <a:t>인증원</a:t>
            </a:r>
            <a:r>
              <a:rPr lang="ko-KR" altLang="en-US" sz="1400" b="1" dirty="0" smtClean="0">
                <a:latin typeface="+mn-ea"/>
              </a:rPr>
              <a:t> 홈페이지에서 신청서를</a:t>
            </a:r>
            <a:r>
              <a:rPr lang="en-US" altLang="ko-KR" sz="1400" b="1" dirty="0" smtClean="0">
                <a:latin typeface="+mn-ea"/>
              </a:rPr>
              <a:t>  </a:t>
            </a:r>
            <a:r>
              <a:rPr lang="ko-KR" altLang="en-US" sz="1400" b="1" dirty="0" smtClean="0">
                <a:latin typeface="+mn-ea"/>
              </a:rPr>
              <a:t>다운로드 후 </a:t>
            </a:r>
            <a:r>
              <a:rPr lang="ko-KR" altLang="en-US" sz="1400" b="1" dirty="0" err="1" smtClean="0">
                <a:latin typeface="+mn-ea"/>
              </a:rPr>
              <a:t>이메일</a:t>
            </a:r>
            <a:r>
              <a:rPr lang="ko-KR" altLang="en-US" sz="1400" b="1" dirty="0" smtClean="0">
                <a:latin typeface="+mn-ea"/>
              </a:rPr>
              <a:t> 접수</a:t>
            </a:r>
            <a:r>
              <a:rPr lang="en-US" altLang="ko-KR" sz="1400" b="1" dirty="0" smtClean="0">
                <a:latin typeface="+mn-ea"/>
              </a:rPr>
              <a:t>(smart@haccp.or.kr)</a:t>
            </a:r>
            <a:endParaRPr lang="en-US" altLang="ko-KR" sz="1400" b="1" dirty="0">
              <a:latin typeface="+mn-ea"/>
            </a:endParaRPr>
          </a:p>
        </p:txBody>
      </p:sp>
      <p:grpSp>
        <p:nvGrpSpPr>
          <p:cNvPr id="144" name="그룹 143"/>
          <p:cNvGrpSpPr/>
          <p:nvPr/>
        </p:nvGrpSpPr>
        <p:grpSpPr>
          <a:xfrm>
            <a:off x="145764" y="4437112"/>
            <a:ext cx="8962740" cy="2251439"/>
            <a:chOff x="35496" y="1532084"/>
            <a:chExt cx="8962740" cy="2251439"/>
          </a:xfrm>
        </p:grpSpPr>
        <p:grpSp>
          <p:nvGrpSpPr>
            <p:cNvPr id="145" name="그룹 144"/>
            <p:cNvGrpSpPr/>
            <p:nvPr/>
          </p:nvGrpSpPr>
          <p:grpSpPr>
            <a:xfrm>
              <a:off x="35496" y="1534952"/>
              <a:ext cx="1691887" cy="495870"/>
              <a:chOff x="643018" y="1654975"/>
              <a:chExt cx="1840248" cy="794928"/>
            </a:xfrm>
          </p:grpSpPr>
          <p:grpSp>
            <p:nvGrpSpPr>
              <p:cNvPr id="206" name="그룹 205"/>
              <p:cNvGrpSpPr/>
              <p:nvPr/>
            </p:nvGrpSpPr>
            <p:grpSpPr>
              <a:xfrm>
                <a:off x="643018" y="1654975"/>
                <a:ext cx="1762058" cy="794928"/>
                <a:chOff x="1934" y="1729895"/>
                <a:chExt cx="1914767" cy="942875"/>
              </a:xfrm>
            </p:grpSpPr>
            <p:sp>
              <p:nvSpPr>
                <p:cNvPr id="208" name="갈매기형 수장 207"/>
                <p:cNvSpPr/>
                <p:nvPr/>
              </p:nvSpPr>
              <p:spPr>
                <a:xfrm>
                  <a:off x="1934" y="1729895"/>
                  <a:ext cx="1914767" cy="942875"/>
                </a:xfrm>
                <a:prstGeom prst="chevron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9" name="갈매기형 수장 4"/>
                <p:cNvSpPr/>
                <p:nvPr/>
              </p:nvSpPr>
              <p:spPr>
                <a:xfrm>
                  <a:off x="473372" y="1729895"/>
                  <a:ext cx="1414314" cy="94287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6015" tIns="38672" rIns="38672" bIns="38672" numCol="1" spcCol="1270" anchor="ctr" anchorCtr="0">
                  <a:noAutofit/>
                </a:bodyPr>
                <a:lstStyle/>
                <a:p>
                  <a:pPr lvl="0" algn="ctr" defTabSz="12890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ko-KR" altLang="en-US" sz="2000" kern="1200"/>
                </a:p>
              </p:txBody>
            </p:sp>
          </p:grpSp>
          <p:sp>
            <p:nvSpPr>
              <p:cNvPr id="207" name="TextBox 206"/>
              <p:cNvSpPr txBox="1"/>
              <p:nvPr/>
            </p:nvSpPr>
            <p:spPr>
              <a:xfrm>
                <a:off x="799663" y="1654975"/>
                <a:ext cx="1683603" cy="79492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참여업체 접수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6" name="그룹 145"/>
            <p:cNvGrpSpPr/>
            <p:nvPr/>
          </p:nvGrpSpPr>
          <p:grpSpPr>
            <a:xfrm>
              <a:off x="1403649" y="1532084"/>
              <a:ext cx="1624803" cy="495870"/>
              <a:chOff x="643019" y="1654975"/>
              <a:chExt cx="1767282" cy="794928"/>
            </a:xfrm>
          </p:grpSpPr>
          <p:sp>
            <p:nvSpPr>
              <p:cNvPr id="204" name="갈매기형 수장 203"/>
              <p:cNvSpPr/>
              <p:nvPr/>
            </p:nvSpPr>
            <p:spPr>
              <a:xfrm>
                <a:off x="643019" y="1654975"/>
                <a:ext cx="1762058" cy="794928"/>
              </a:xfrm>
              <a:prstGeom prst="chevron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5" name="TextBox 204"/>
              <p:cNvSpPr txBox="1"/>
              <p:nvPr/>
            </p:nvSpPr>
            <p:spPr>
              <a:xfrm>
                <a:off x="799663" y="1654975"/>
                <a:ext cx="1610638" cy="79492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사업계획서 작성 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>
              <a:off x="83080" y="2030822"/>
              <a:ext cx="1320570" cy="7232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85725" indent="-8572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ko-KR" sz="900" dirty="0" smtClean="0"/>
                <a:t>(</a:t>
              </a:r>
              <a:r>
                <a:rPr lang="ko-KR" altLang="en-US" sz="900" dirty="0" smtClean="0"/>
                <a:t>공급기업</a:t>
              </a:r>
              <a:r>
                <a:rPr lang="en-US" altLang="ko-KR" sz="900" dirty="0" smtClean="0"/>
                <a:t>) </a:t>
              </a:r>
              <a:r>
                <a:rPr lang="ko-KR" altLang="en-US" sz="900" dirty="0" smtClean="0"/>
                <a:t>업체 모집  및 컨소시엄 구성</a:t>
              </a:r>
              <a:endParaRPr lang="en-US" altLang="ko-KR" sz="900" dirty="0" smtClean="0"/>
            </a:p>
            <a:p>
              <a:pPr marL="85725" indent="-8572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ko-KR" sz="900" dirty="0"/>
                <a:t>(</a:t>
              </a:r>
              <a:r>
                <a:rPr lang="ko-KR" altLang="en-US" sz="900" dirty="0" err="1"/>
                <a:t>인증원</a:t>
              </a:r>
              <a:r>
                <a:rPr lang="en-US" altLang="ko-KR" sz="900" dirty="0"/>
                <a:t>) </a:t>
              </a:r>
              <a:r>
                <a:rPr lang="ko-KR" altLang="en-US" sz="900" dirty="0"/>
                <a:t>신청업체 접수</a:t>
              </a:r>
              <a:r>
                <a:rPr lang="en-US" altLang="ko-KR" sz="900" dirty="0"/>
                <a:t>, </a:t>
              </a:r>
              <a:r>
                <a:rPr lang="ko-KR" altLang="en-US" sz="900" dirty="0"/>
                <a:t>공급기업 </a:t>
              </a:r>
              <a:r>
                <a:rPr lang="ko-KR" altLang="en-US" sz="900" dirty="0" smtClean="0"/>
                <a:t>소개</a:t>
              </a:r>
              <a:endParaRPr lang="en-US" altLang="ko-KR" sz="900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431657" y="2050257"/>
              <a:ext cx="1340143" cy="7232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85725" indent="-85725">
                <a:buFont typeface="Arial" pitchFamily="34" charset="0"/>
                <a:buChar char="•"/>
              </a:pPr>
              <a:r>
                <a:rPr lang="en-US" altLang="ko-KR" sz="900" dirty="0" smtClean="0"/>
                <a:t>(</a:t>
              </a:r>
              <a:r>
                <a:rPr lang="ko-KR" altLang="en-US" sz="900" dirty="0" smtClean="0"/>
                <a:t>공급기업</a:t>
              </a:r>
              <a:r>
                <a:rPr lang="en-US" altLang="ko-KR" sz="900" dirty="0" smtClean="0"/>
                <a:t>) </a:t>
              </a:r>
              <a:r>
                <a:rPr lang="ko-KR" altLang="en-US" sz="900" dirty="0" smtClean="0"/>
                <a:t>업체별 사업계획서 작성</a:t>
              </a:r>
              <a:endParaRPr lang="en-US" altLang="ko-KR" sz="900" dirty="0" smtClean="0"/>
            </a:p>
            <a:p>
              <a:pPr marL="85725" indent="-8572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ko-KR" sz="900" dirty="0" smtClean="0"/>
                <a:t>(</a:t>
              </a:r>
              <a:r>
                <a:rPr lang="ko-KR" altLang="en-US" sz="900" dirty="0" err="1"/>
                <a:t>인증원</a:t>
              </a:r>
              <a:r>
                <a:rPr lang="en-US" altLang="ko-KR" sz="900" dirty="0"/>
                <a:t>) </a:t>
              </a:r>
              <a:r>
                <a:rPr lang="ko-KR" altLang="en-US" sz="900" dirty="0" smtClean="0"/>
                <a:t>컨소시엄 구성 및 계획서 검토</a:t>
              </a:r>
              <a:endParaRPr lang="en-US" altLang="ko-KR" sz="900" dirty="0"/>
            </a:p>
          </p:txBody>
        </p:sp>
        <p:sp>
          <p:nvSpPr>
            <p:cNvPr id="149" name="갈매기형 수장 148"/>
            <p:cNvSpPr/>
            <p:nvPr/>
          </p:nvSpPr>
          <p:spPr>
            <a:xfrm>
              <a:off x="2771800" y="1537842"/>
              <a:ext cx="1620000" cy="495870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0" name="갈매기형 수장 4"/>
            <p:cNvSpPr/>
            <p:nvPr/>
          </p:nvSpPr>
          <p:spPr>
            <a:xfrm>
              <a:off x="4129176" y="1537842"/>
              <a:ext cx="1196587" cy="4958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6015" tIns="38672" rIns="38672" bIns="38672" numCol="1" spcCol="1270" anchor="ctr" anchorCtr="0">
              <a:noAutofit/>
            </a:bodyPr>
            <a:lstStyle/>
            <a:p>
              <a:pPr lvl="0" algn="ctr" defTabSz="12890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ko-KR" altLang="en-US" sz="2000" kern="120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2896549" y="1537842"/>
              <a:ext cx="1459427" cy="495870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</a:rPr>
                <a:t>과제등록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800375" y="2054900"/>
              <a:ext cx="132880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5725" indent="-8572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ko-KR" sz="900" dirty="0" smtClean="0"/>
                <a:t>(</a:t>
              </a:r>
              <a:r>
                <a:rPr lang="ko-KR" altLang="en-US" sz="900" dirty="0" err="1"/>
                <a:t>인증원</a:t>
              </a:r>
              <a:r>
                <a:rPr lang="en-US" altLang="ko-KR" sz="900" dirty="0"/>
                <a:t>) </a:t>
              </a:r>
              <a:r>
                <a:rPr lang="ko-KR" altLang="en-US" sz="900" dirty="0" smtClean="0"/>
                <a:t>스마트공장 사업관리시스템     사업계획서 제출</a:t>
              </a:r>
              <a:endParaRPr lang="en-US" altLang="ko-KR" sz="900" dirty="0"/>
            </a:p>
          </p:txBody>
        </p:sp>
        <p:grpSp>
          <p:nvGrpSpPr>
            <p:cNvPr id="153" name="그룹 152"/>
            <p:cNvGrpSpPr/>
            <p:nvPr/>
          </p:nvGrpSpPr>
          <p:grpSpPr>
            <a:xfrm>
              <a:off x="4139953" y="1543600"/>
              <a:ext cx="1620001" cy="495870"/>
              <a:chOff x="643019" y="1654975"/>
              <a:chExt cx="1762059" cy="794928"/>
            </a:xfrm>
          </p:grpSpPr>
          <p:grpSp>
            <p:nvGrpSpPr>
              <p:cNvPr id="200" name="그룹 199"/>
              <p:cNvGrpSpPr/>
              <p:nvPr/>
            </p:nvGrpSpPr>
            <p:grpSpPr>
              <a:xfrm>
                <a:off x="643019" y="1654975"/>
                <a:ext cx="1762059" cy="794928"/>
                <a:chOff x="1935" y="1729895"/>
                <a:chExt cx="1914768" cy="942875"/>
              </a:xfrm>
            </p:grpSpPr>
            <p:sp>
              <p:nvSpPr>
                <p:cNvPr id="202" name="갈매기형 수장 201"/>
                <p:cNvSpPr/>
                <p:nvPr/>
              </p:nvSpPr>
              <p:spPr>
                <a:xfrm>
                  <a:off x="1935" y="1729895"/>
                  <a:ext cx="1914768" cy="942875"/>
                </a:xfrm>
                <a:prstGeom prst="chevron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3" name="갈매기형 수장 4"/>
                <p:cNvSpPr/>
                <p:nvPr/>
              </p:nvSpPr>
              <p:spPr>
                <a:xfrm>
                  <a:off x="473372" y="1729895"/>
                  <a:ext cx="1414314" cy="94287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6015" tIns="38672" rIns="38672" bIns="38672" numCol="1" spcCol="1270" anchor="ctr" anchorCtr="0">
                  <a:noAutofit/>
                </a:bodyPr>
                <a:lstStyle/>
                <a:p>
                  <a:pPr lvl="0" algn="ctr" defTabSz="12890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ko-KR" altLang="en-US" sz="2000" kern="1200"/>
                </a:p>
              </p:txBody>
            </p:sp>
          </p:grpSp>
          <p:sp>
            <p:nvSpPr>
              <p:cNvPr id="201" name="TextBox 200"/>
              <p:cNvSpPr txBox="1"/>
              <p:nvPr/>
            </p:nvSpPr>
            <p:spPr>
              <a:xfrm>
                <a:off x="676010" y="1654975"/>
                <a:ext cx="1702364" cy="79492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업체별 등록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4" name="그룹 153"/>
            <p:cNvGrpSpPr/>
            <p:nvPr/>
          </p:nvGrpSpPr>
          <p:grpSpPr>
            <a:xfrm>
              <a:off x="5508104" y="1540710"/>
              <a:ext cx="1620001" cy="495870"/>
              <a:chOff x="643018" y="1654975"/>
              <a:chExt cx="2136487" cy="794928"/>
            </a:xfrm>
          </p:grpSpPr>
          <p:grpSp>
            <p:nvGrpSpPr>
              <p:cNvPr id="196" name="그룹 195"/>
              <p:cNvGrpSpPr/>
              <p:nvPr/>
            </p:nvGrpSpPr>
            <p:grpSpPr>
              <a:xfrm>
                <a:off x="643018" y="1654975"/>
                <a:ext cx="2136487" cy="794928"/>
                <a:chOff x="1934" y="1729895"/>
                <a:chExt cx="2321648" cy="942875"/>
              </a:xfrm>
            </p:grpSpPr>
            <p:sp>
              <p:nvSpPr>
                <p:cNvPr id="198" name="갈매기형 수장 197"/>
                <p:cNvSpPr/>
                <p:nvPr/>
              </p:nvSpPr>
              <p:spPr>
                <a:xfrm>
                  <a:off x="1934" y="1729895"/>
                  <a:ext cx="2321648" cy="942875"/>
                </a:xfrm>
                <a:prstGeom prst="chevron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99" name="갈매기형 수장 4"/>
                <p:cNvSpPr/>
                <p:nvPr/>
              </p:nvSpPr>
              <p:spPr>
                <a:xfrm>
                  <a:off x="473372" y="1729895"/>
                  <a:ext cx="1414314" cy="94287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6015" tIns="38672" rIns="38672" bIns="38672" numCol="1" spcCol="1270" anchor="ctr" anchorCtr="0">
                  <a:noAutofit/>
                </a:bodyPr>
                <a:lstStyle/>
                <a:p>
                  <a:pPr lvl="0" algn="ctr" defTabSz="12890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ko-KR" altLang="en-US" sz="2000" kern="1200"/>
                </a:p>
              </p:txBody>
            </p:sp>
          </p:grpSp>
          <p:sp>
            <p:nvSpPr>
              <p:cNvPr id="197" name="TextBox 196"/>
              <p:cNvSpPr txBox="1"/>
              <p:nvPr/>
            </p:nvSpPr>
            <p:spPr>
              <a:xfrm>
                <a:off x="789738" y="1654975"/>
                <a:ext cx="1942520" cy="79492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사업신청 접수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5" name="TextBox 154"/>
            <p:cNvSpPr txBox="1"/>
            <p:nvPr/>
          </p:nvSpPr>
          <p:spPr>
            <a:xfrm>
              <a:off x="5580112" y="2057282"/>
              <a:ext cx="129614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85725" indent="-8572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ko-KR" sz="900" dirty="0" smtClean="0"/>
                <a:t>(</a:t>
              </a:r>
              <a:r>
                <a:rPr lang="ko-KR" altLang="en-US" sz="900" dirty="0" err="1" smtClean="0"/>
                <a:t>인증원</a:t>
              </a:r>
              <a:r>
                <a:rPr lang="en-US" altLang="ko-KR" sz="900" dirty="0" smtClean="0"/>
                <a:t>) </a:t>
              </a:r>
              <a:r>
                <a:rPr lang="ko-KR" altLang="en-US" sz="900" dirty="0" smtClean="0"/>
                <a:t>각 지역별</a:t>
              </a:r>
              <a:r>
                <a:rPr lang="en-US" altLang="ko-KR" sz="900" dirty="0"/>
                <a:t> </a:t>
              </a:r>
              <a:r>
                <a:rPr lang="en-US" altLang="ko-KR" sz="900" dirty="0" smtClean="0"/>
                <a:t>   </a:t>
              </a:r>
              <a:r>
                <a:rPr lang="ko-KR" altLang="en-US" sz="900" dirty="0" smtClean="0"/>
                <a:t>평가위원 선정</a:t>
              </a:r>
              <a:endParaRPr lang="en-US" altLang="ko-KR" sz="900" dirty="0"/>
            </a:p>
          </p:txBody>
        </p:sp>
        <p:grpSp>
          <p:nvGrpSpPr>
            <p:cNvPr id="156" name="그룹 155"/>
            <p:cNvGrpSpPr/>
            <p:nvPr/>
          </p:nvGrpSpPr>
          <p:grpSpPr>
            <a:xfrm>
              <a:off x="6860564" y="1547777"/>
              <a:ext cx="1620000" cy="495870"/>
              <a:chOff x="643018" y="1654975"/>
              <a:chExt cx="1762057" cy="794928"/>
            </a:xfrm>
          </p:grpSpPr>
          <p:grpSp>
            <p:nvGrpSpPr>
              <p:cNvPr id="192" name="그룹 191"/>
              <p:cNvGrpSpPr/>
              <p:nvPr/>
            </p:nvGrpSpPr>
            <p:grpSpPr>
              <a:xfrm>
                <a:off x="643018" y="1654975"/>
                <a:ext cx="1762057" cy="794928"/>
                <a:chOff x="1934" y="1729895"/>
                <a:chExt cx="1914766" cy="942875"/>
              </a:xfrm>
            </p:grpSpPr>
            <p:sp>
              <p:nvSpPr>
                <p:cNvPr id="194" name="갈매기형 수장 193"/>
                <p:cNvSpPr/>
                <p:nvPr/>
              </p:nvSpPr>
              <p:spPr>
                <a:xfrm>
                  <a:off x="1934" y="1729895"/>
                  <a:ext cx="1914766" cy="942875"/>
                </a:xfrm>
                <a:prstGeom prst="chevron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95" name="갈매기형 수장 4"/>
                <p:cNvSpPr/>
                <p:nvPr/>
              </p:nvSpPr>
              <p:spPr>
                <a:xfrm>
                  <a:off x="473372" y="1729895"/>
                  <a:ext cx="1414314" cy="94287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6015" tIns="38672" rIns="38672" bIns="38672" numCol="1" spcCol="1270" anchor="ctr" anchorCtr="0">
                  <a:noAutofit/>
                </a:bodyPr>
                <a:lstStyle/>
                <a:p>
                  <a:pPr lvl="0" algn="ctr" defTabSz="12890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ko-KR" altLang="en-US" sz="2000" kern="1200"/>
                </a:p>
              </p:txBody>
            </p:sp>
          </p:grpSp>
          <p:sp>
            <p:nvSpPr>
              <p:cNvPr id="193" name="TextBox 192"/>
              <p:cNvSpPr txBox="1"/>
              <p:nvPr/>
            </p:nvSpPr>
            <p:spPr>
              <a:xfrm>
                <a:off x="851416" y="1654975"/>
                <a:ext cx="1453439" cy="79492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현장평가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7" name="그룹 156"/>
            <p:cNvGrpSpPr/>
            <p:nvPr/>
          </p:nvGrpSpPr>
          <p:grpSpPr>
            <a:xfrm>
              <a:off x="1290902" y="2784954"/>
              <a:ext cx="1994312" cy="495871"/>
              <a:chOff x="520385" y="1654975"/>
              <a:chExt cx="2169194" cy="794931"/>
            </a:xfrm>
          </p:grpSpPr>
          <p:grpSp>
            <p:nvGrpSpPr>
              <p:cNvPr id="188" name="그룹 187"/>
              <p:cNvGrpSpPr/>
              <p:nvPr/>
            </p:nvGrpSpPr>
            <p:grpSpPr>
              <a:xfrm>
                <a:off x="643018" y="1654975"/>
                <a:ext cx="1762058" cy="794928"/>
                <a:chOff x="1934" y="1729895"/>
                <a:chExt cx="1914767" cy="942875"/>
              </a:xfrm>
            </p:grpSpPr>
            <p:sp>
              <p:nvSpPr>
                <p:cNvPr id="190" name="갈매기형 수장 189"/>
                <p:cNvSpPr/>
                <p:nvPr/>
              </p:nvSpPr>
              <p:spPr>
                <a:xfrm>
                  <a:off x="1934" y="1729895"/>
                  <a:ext cx="1914767" cy="942875"/>
                </a:xfrm>
                <a:prstGeom prst="chevron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91" name="갈매기형 수장 4"/>
                <p:cNvSpPr/>
                <p:nvPr/>
              </p:nvSpPr>
              <p:spPr>
                <a:xfrm>
                  <a:off x="473372" y="1729895"/>
                  <a:ext cx="1414314" cy="94287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6015" tIns="38672" rIns="38672" bIns="38672" numCol="1" spcCol="1270" anchor="ctr" anchorCtr="0">
                  <a:noAutofit/>
                </a:bodyPr>
                <a:lstStyle/>
                <a:p>
                  <a:pPr lvl="0" algn="ctr" defTabSz="12890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ko-KR" altLang="en-US" sz="2000" kern="1200"/>
                </a:p>
              </p:txBody>
            </p:sp>
          </p:grpSp>
          <p:sp>
            <p:nvSpPr>
              <p:cNvPr id="189" name="TextBox 188"/>
              <p:cNvSpPr txBox="1"/>
              <p:nvPr/>
            </p:nvSpPr>
            <p:spPr>
              <a:xfrm>
                <a:off x="520385" y="1654978"/>
                <a:ext cx="2169194" cy="79492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협약체결 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/</a:t>
                </a:r>
              </a:p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사업착수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8" name="그룹 157"/>
            <p:cNvGrpSpPr/>
            <p:nvPr/>
          </p:nvGrpSpPr>
          <p:grpSpPr>
            <a:xfrm>
              <a:off x="4067945" y="2780928"/>
              <a:ext cx="1440000" cy="495870"/>
              <a:chOff x="643018" y="1654975"/>
              <a:chExt cx="2362542" cy="794928"/>
            </a:xfrm>
          </p:grpSpPr>
          <p:grpSp>
            <p:nvGrpSpPr>
              <p:cNvPr id="184" name="그룹 183"/>
              <p:cNvGrpSpPr/>
              <p:nvPr/>
            </p:nvGrpSpPr>
            <p:grpSpPr>
              <a:xfrm>
                <a:off x="643018" y="1654975"/>
                <a:ext cx="2362542" cy="794928"/>
                <a:chOff x="1934" y="1729895"/>
                <a:chExt cx="2567295" cy="942875"/>
              </a:xfrm>
            </p:grpSpPr>
            <p:sp>
              <p:nvSpPr>
                <p:cNvPr id="186" name="갈매기형 수장 185"/>
                <p:cNvSpPr/>
                <p:nvPr/>
              </p:nvSpPr>
              <p:spPr>
                <a:xfrm>
                  <a:off x="1934" y="1729895"/>
                  <a:ext cx="2567295" cy="942875"/>
                </a:xfrm>
                <a:prstGeom prst="chevron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7" name="갈매기형 수장 4"/>
                <p:cNvSpPr/>
                <p:nvPr/>
              </p:nvSpPr>
              <p:spPr>
                <a:xfrm>
                  <a:off x="473372" y="1729895"/>
                  <a:ext cx="1414314" cy="94287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6015" tIns="38672" rIns="38672" bIns="38672" numCol="1" spcCol="1270" anchor="ctr" anchorCtr="0">
                  <a:noAutofit/>
                </a:bodyPr>
                <a:lstStyle/>
                <a:p>
                  <a:pPr lvl="0" algn="ctr" defTabSz="12890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ko-KR" altLang="en-US" sz="2000" kern="1200"/>
                </a:p>
              </p:txBody>
            </p:sp>
          </p:grpSp>
          <p:sp>
            <p:nvSpPr>
              <p:cNvPr id="185" name="TextBox 184"/>
              <p:cNvSpPr txBox="1"/>
              <p:nvPr/>
            </p:nvSpPr>
            <p:spPr>
              <a:xfrm>
                <a:off x="1085940" y="1654975"/>
                <a:ext cx="1683600" cy="79492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중간평가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9" name="그룹 158"/>
            <p:cNvGrpSpPr/>
            <p:nvPr/>
          </p:nvGrpSpPr>
          <p:grpSpPr>
            <a:xfrm>
              <a:off x="63266" y="2784956"/>
              <a:ext cx="1664118" cy="495870"/>
              <a:chOff x="643019" y="1654975"/>
              <a:chExt cx="1810045" cy="794928"/>
            </a:xfrm>
          </p:grpSpPr>
          <p:grpSp>
            <p:nvGrpSpPr>
              <p:cNvPr id="180" name="그룹 179"/>
              <p:cNvGrpSpPr/>
              <p:nvPr/>
            </p:nvGrpSpPr>
            <p:grpSpPr>
              <a:xfrm>
                <a:off x="643019" y="1654975"/>
                <a:ext cx="1762059" cy="794928"/>
                <a:chOff x="1935" y="1729895"/>
                <a:chExt cx="1914770" cy="942875"/>
              </a:xfrm>
            </p:grpSpPr>
            <p:sp>
              <p:nvSpPr>
                <p:cNvPr id="182" name="갈매기형 수장 181"/>
                <p:cNvSpPr/>
                <p:nvPr/>
              </p:nvSpPr>
              <p:spPr>
                <a:xfrm>
                  <a:off x="1935" y="1729895"/>
                  <a:ext cx="1914770" cy="942875"/>
                </a:xfrm>
                <a:prstGeom prst="chevron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83" name="갈매기형 수장 4"/>
                <p:cNvSpPr/>
                <p:nvPr/>
              </p:nvSpPr>
              <p:spPr>
                <a:xfrm>
                  <a:off x="473372" y="1729895"/>
                  <a:ext cx="1414314" cy="94287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6015" tIns="38672" rIns="38672" bIns="38672" numCol="1" spcCol="1270" anchor="ctr" anchorCtr="0">
                  <a:noAutofit/>
                </a:bodyPr>
                <a:lstStyle/>
                <a:p>
                  <a:pPr lvl="0" algn="ctr" defTabSz="12890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ko-KR" altLang="en-US" sz="2000" kern="1200"/>
                </a:p>
              </p:txBody>
            </p:sp>
          </p:grpSp>
          <p:sp>
            <p:nvSpPr>
              <p:cNvPr id="181" name="TextBox 180"/>
              <p:cNvSpPr txBox="1"/>
              <p:nvPr/>
            </p:nvSpPr>
            <p:spPr>
              <a:xfrm>
                <a:off x="694774" y="1654975"/>
                <a:ext cx="1758290" cy="79492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지원업체 </a:t>
                </a:r>
                <a:r>
                  <a:rPr lang="ko-KR" altLang="en-US" sz="1200" b="1" dirty="0">
                    <a:solidFill>
                      <a:schemeClr val="bg1"/>
                    </a:solidFill>
                  </a:rPr>
                  <a:t>선정</a:t>
                </a:r>
                <a:endParaRPr lang="en-US" altLang="ko-KR" sz="1050" b="1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altLang="ko-KR" sz="1000" b="1" dirty="0">
                    <a:solidFill>
                      <a:schemeClr val="bg1"/>
                    </a:solidFill>
                  </a:rPr>
                  <a:t>(</a:t>
                </a:r>
                <a:r>
                  <a:rPr lang="ko-KR" altLang="en-US" sz="1000" b="1" dirty="0">
                    <a:solidFill>
                      <a:schemeClr val="bg1"/>
                    </a:solidFill>
                  </a:rPr>
                  <a:t>원가계산 포함</a:t>
                </a:r>
                <a:r>
                  <a:rPr lang="en-US" altLang="ko-KR" sz="1000" b="1" dirty="0">
                    <a:solidFill>
                      <a:schemeClr val="bg1"/>
                    </a:solidFill>
                  </a:rPr>
                  <a:t>)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0" name="TextBox 159"/>
            <p:cNvSpPr txBox="1"/>
            <p:nvPr/>
          </p:nvSpPr>
          <p:spPr>
            <a:xfrm>
              <a:off x="6890895" y="2040781"/>
              <a:ext cx="1353513" cy="5078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85725" indent="-8572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ko-KR" altLang="en-US" sz="900" dirty="0"/>
                <a:t>현장평가는 </a:t>
              </a:r>
              <a:r>
                <a:rPr lang="ko-KR" altLang="en-US" sz="900" dirty="0" smtClean="0"/>
                <a:t>스마트공장 전문가 </a:t>
              </a:r>
              <a:r>
                <a:rPr lang="en-US" altLang="ko-KR" sz="900" dirty="0"/>
                <a:t>1</a:t>
              </a:r>
              <a:r>
                <a:rPr lang="ko-KR" altLang="en-US" sz="900" dirty="0"/>
                <a:t>인</a:t>
              </a:r>
              <a:r>
                <a:rPr lang="en-US" altLang="ko-KR" sz="900" dirty="0"/>
                <a:t>, HACCP </a:t>
              </a:r>
              <a:r>
                <a:rPr lang="en-US" altLang="ko-KR" sz="900" dirty="0" smtClean="0"/>
                <a:t>    </a:t>
              </a:r>
              <a:r>
                <a:rPr lang="ko-KR" altLang="en-US" sz="900" dirty="0" smtClean="0"/>
                <a:t>전문가 </a:t>
              </a:r>
              <a:r>
                <a:rPr lang="en-US" altLang="ko-KR" sz="900" dirty="0"/>
                <a:t>1</a:t>
              </a:r>
              <a:r>
                <a:rPr lang="ko-KR" altLang="en-US" sz="900" dirty="0"/>
                <a:t>인으로 구성</a:t>
              </a:r>
            </a:p>
          </p:txBody>
        </p:sp>
        <p:sp>
          <p:nvSpPr>
            <p:cNvPr id="161" name="직사각형 160"/>
            <p:cNvSpPr/>
            <p:nvPr/>
          </p:nvSpPr>
          <p:spPr>
            <a:xfrm>
              <a:off x="91646" y="3285617"/>
              <a:ext cx="1340012" cy="369332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85725" lvl="0" indent="-8572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ko-KR" altLang="en-US" sz="900" dirty="0" err="1" smtClean="0">
                  <a:solidFill>
                    <a:prstClr val="black"/>
                  </a:solidFill>
                </a:rPr>
                <a:t>인증원에서</a:t>
              </a:r>
              <a:r>
                <a:rPr lang="ko-KR" altLang="en-US" sz="900" dirty="0" smtClean="0">
                  <a:solidFill>
                    <a:prstClr val="black"/>
                  </a:solidFill>
                </a:rPr>
                <a:t> 평가위원회 개최 및 운영 총괄 </a:t>
              </a:r>
              <a:r>
                <a:rPr lang="ko-KR" altLang="en-US" sz="900" dirty="0">
                  <a:solidFill>
                    <a:prstClr val="black"/>
                  </a:solidFill>
                </a:rPr>
                <a:t>관리</a:t>
              </a:r>
              <a:endParaRPr lang="en-US" altLang="ko-KR" sz="900" dirty="0">
                <a:solidFill>
                  <a:prstClr val="black"/>
                </a:solidFill>
              </a:endParaRPr>
            </a:p>
          </p:txBody>
        </p:sp>
        <p:grpSp>
          <p:nvGrpSpPr>
            <p:cNvPr id="162" name="그룹 161"/>
            <p:cNvGrpSpPr/>
            <p:nvPr/>
          </p:nvGrpSpPr>
          <p:grpSpPr>
            <a:xfrm>
              <a:off x="2699793" y="2779282"/>
              <a:ext cx="1663937" cy="1004241"/>
              <a:chOff x="5917981" y="3689872"/>
              <a:chExt cx="1663937" cy="1004241"/>
            </a:xfrm>
          </p:grpSpPr>
          <p:sp>
            <p:nvSpPr>
              <p:cNvPr id="177" name="갈매기형 수장 176"/>
              <p:cNvSpPr/>
              <p:nvPr/>
            </p:nvSpPr>
            <p:spPr>
              <a:xfrm>
                <a:off x="5961918" y="3689872"/>
                <a:ext cx="1620000" cy="495870"/>
              </a:xfrm>
              <a:prstGeom prst="chevron">
                <a:avLst/>
              </a:pr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8" name="TextBox 177"/>
              <p:cNvSpPr txBox="1"/>
              <p:nvPr/>
            </p:nvSpPr>
            <p:spPr>
              <a:xfrm>
                <a:off x="5917981" y="3699461"/>
                <a:ext cx="1656184" cy="49587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스마트</a:t>
                </a:r>
                <a:r>
                  <a:rPr lang="en-US" altLang="ko-KR" sz="1200" b="1" dirty="0" smtClean="0">
                    <a:solidFill>
                      <a:schemeClr val="bg1"/>
                    </a:solidFill>
                  </a:rPr>
                  <a:t>HACCP </a:t>
                </a:r>
              </a:p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기술지원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6042232" y="4186282"/>
                <a:ext cx="1305132" cy="507831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marL="85725" indent="-85725"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altLang="ko-KR" sz="900" dirty="0" smtClean="0"/>
                  <a:t>(</a:t>
                </a:r>
                <a:r>
                  <a:rPr lang="ko-KR" altLang="en-US" sz="900" dirty="0" err="1"/>
                  <a:t>인증원</a:t>
                </a:r>
                <a:r>
                  <a:rPr lang="en-US" altLang="ko-KR" sz="900" dirty="0"/>
                  <a:t>) </a:t>
                </a:r>
                <a:r>
                  <a:rPr lang="en-US" altLang="ko-KR" sz="900" dirty="0" smtClean="0"/>
                  <a:t>CCP</a:t>
                </a:r>
                <a:r>
                  <a:rPr lang="ko-KR" altLang="en-US" sz="900" dirty="0" smtClean="0"/>
                  <a:t>별 스마트 </a:t>
                </a:r>
                <a:r>
                  <a:rPr lang="en-US" altLang="ko-KR" sz="900" dirty="0" smtClean="0"/>
                  <a:t>HACCP </a:t>
                </a:r>
                <a:r>
                  <a:rPr lang="ko-KR" altLang="en-US" sz="900" dirty="0" smtClean="0"/>
                  <a:t>적용 및 구축  기술지원</a:t>
                </a:r>
                <a:endParaRPr lang="en-US" altLang="ko-KR" sz="900" dirty="0"/>
              </a:p>
            </p:txBody>
          </p:sp>
        </p:grpSp>
        <p:grpSp>
          <p:nvGrpSpPr>
            <p:cNvPr id="163" name="그룹 162"/>
            <p:cNvGrpSpPr/>
            <p:nvPr/>
          </p:nvGrpSpPr>
          <p:grpSpPr>
            <a:xfrm>
              <a:off x="5220072" y="2779525"/>
              <a:ext cx="1440000" cy="510990"/>
              <a:chOff x="5961916" y="3689872"/>
              <a:chExt cx="1440000" cy="510990"/>
            </a:xfrm>
          </p:grpSpPr>
          <p:sp>
            <p:nvSpPr>
              <p:cNvPr id="175" name="갈매기형 수장 174"/>
              <p:cNvSpPr/>
              <p:nvPr/>
            </p:nvSpPr>
            <p:spPr>
              <a:xfrm>
                <a:off x="5961916" y="3689872"/>
                <a:ext cx="1440000" cy="495870"/>
              </a:xfrm>
              <a:prstGeom prst="chevron">
                <a:avLst/>
              </a:pr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6" name="TextBox 175"/>
              <p:cNvSpPr txBox="1"/>
              <p:nvPr/>
            </p:nvSpPr>
            <p:spPr>
              <a:xfrm>
                <a:off x="6042299" y="3704992"/>
                <a:ext cx="1215761" cy="49587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최종평가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4" name="TextBox 163"/>
            <p:cNvSpPr txBox="1"/>
            <p:nvPr/>
          </p:nvSpPr>
          <p:spPr>
            <a:xfrm>
              <a:off x="4191923" y="2057282"/>
              <a:ext cx="1388189" cy="5078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85725" indent="-85725">
                <a:spcBef>
                  <a:spcPts val="600"/>
                </a:spcBef>
                <a:buFont typeface="Arial" pitchFamily="34" charset="0"/>
                <a:buChar char="•"/>
              </a:pPr>
              <a:r>
                <a:rPr lang="en-US" altLang="ko-KR" sz="900" dirty="0" smtClean="0"/>
                <a:t>(</a:t>
              </a:r>
              <a:r>
                <a:rPr lang="ko-KR" altLang="en-US" sz="900" dirty="0" smtClean="0"/>
                <a:t>공급기업</a:t>
              </a:r>
              <a:r>
                <a:rPr lang="en-US" altLang="ko-KR" sz="900" dirty="0" smtClean="0"/>
                <a:t>) </a:t>
              </a:r>
              <a:r>
                <a:rPr lang="ko-KR" altLang="en-US" sz="900" dirty="0" smtClean="0"/>
                <a:t>스마트공장   사업관리시스템 도입    기업별 사업신청서 등록</a:t>
              </a:r>
              <a:endParaRPr lang="en-US" altLang="ko-KR" sz="600" spc="-70" dirty="0"/>
            </a:p>
          </p:txBody>
        </p:sp>
        <p:grpSp>
          <p:nvGrpSpPr>
            <p:cNvPr id="165" name="그룹 164"/>
            <p:cNvGrpSpPr/>
            <p:nvPr/>
          </p:nvGrpSpPr>
          <p:grpSpPr>
            <a:xfrm>
              <a:off x="6372200" y="2780928"/>
              <a:ext cx="1440000" cy="495870"/>
              <a:chOff x="643018" y="1654975"/>
              <a:chExt cx="2362542" cy="794928"/>
            </a:xfrm>
          </p:grpSpPr>
          <p:grpSp>
            <p:nvGrpSpPr>
              <p:cNvPr id="171" name="그룹 170"/>
              <p:cNvGrpSpPr/>
              <p:nvPr/>
            </p:nvGrpSpPr>
            <p:grpSpPr>
              <a:xfrm>
                <a:off x="643018" y="1654975"/>
                <a:ext cx="2362542" cy="794928"/>
                <a:chOff x="1934" y="1729895"/>
                <a:chExt cx="2567295" cy="942875"/>
              </a:xfrm>
            </p:grpSpPr>
            <p:sp>
              <p:nvSpPr>
                <p:cNvPr id="173" name="갈매기형 수장 172"/>
                <p:cNvSpPr/>
                <p:nvPr/>
              </p:nvSpPr>
              <p:spPr>
                <a:xfrm>
                  <a:off x="1934" y="1729895"/>
                  <a:ext cx="2567295" cy="942875"/>
                </a:xfrm>
                <a:prstGeom prst="chevron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4" name="갈매기형 수장 4"/>
                <p:cNvSpPr/>
                <p:nvPr/>
              </p:nvSpPr>
              <p:spPr>
                <a:xfrm>
                  <a:off x="473372" y="1729895"/>
                  <a:ext cx="1414314" cy="94287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6015" tIns="38672" rIns="38672" bIns="38672" numCol="1" spcCol="1270" anchor="ctr" anchorCtr="0">
                  <a:noAutofit/>
                </a:bodyPr>
                <a:lstStyle/>
                <a:p>
                  <a:pPr lvl="0" algn="ctr" defTabSz="12890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ko-KR" altLang="en-US" sz="2000" kern="1200"/>
                </a:p>
              </p:txBody>
            </p:sp>
          </p:grpSp>
          <p:sp>
            <p:nvSpPr>
              <p:cNvPr id="172" name="TextBox 171"/>
              <p:cNvSpPr txBox="1"/>
              <p:nvPr/>
            </p:nvSpPr>
            <p:spPr>
              <a:xfrm>
                <a:off x="1085940" y="1654975"/>
                <a:ext cx="1683600" cy="79492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최종감리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6" name="그룹 165"/>
            <p:cNvGrpSpPr/>
            <p:nvPr/>
          </p:nvGrpSpPr>
          <p:grpSpPr>
            <a:xfrm>
              <a:off x="7558236" y="2780928"/>
              <a:ext cx="1440000" cy="495870"/>
              <a:chOff x="643018" y="1654975"/>
              <a:chExt cx="2362542" cy="794928"/>
            </a:xfrm>
          </p:grpSpPr>
          <p:grpSp>
            <p:nvGrpSpPr>
              <p:cNvPr id="167" name="그룹 166"/>
              <p:cNvGrpSpPr/>
              <p:nvPr/>
            </p:nvGrpSpPr>
            <p:grpSpPr>
              <a:xfrm>
                <a:off x="643018" y="1654975"/>
                <a:ext cx="2362542" cy="794928"/>
                <a:chOff x="1934" y="1729895"/>
                <a:chExt cx="2567295" cy="942875"/>
              </a:xfrm>
            </p:grpSpPr>
            <p:sp>
              <p:nvSpPr>
                <p:cNvPr id="169" name="갈매기형 수장 168"/>
                <p:cNvSpPr/>
                <p:nvPr/>
              </p:nvSpPr>
              <p:spPr>
                <a:xfrm>
                  <a:off x="1934" y="1729895"/>
                  <a:ext cx="2567295" cy="942875"/>
                </a:xfrm>
                <a:prstGeom prst="chevron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0" name="갈매기형 수장 4"/>
                <p:cNvSpPr/>
                <p:nvPr/>
              </p:nvSpPr>
              <p:spPr>
                <a:xfrm>
                  <a:off x="473372" y="1729895"/>
                  <a:ext cx="1414314" cy="94287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16015" tIns="38672" rIns="38672" bIns="38672" numCol="1" spcCol="1270" anchor="ctr" anchorCtr="0">
                  <a:noAutofit/>
                </a:bodyPr>
                <a:lstStyle/>
                <a:p>
                  <a:pPr lvl="0" algn="ctr" defTabSz="1289050" latinLnBrk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ko-KR" altLang="en-US" sz="2000" kern="1200"/>
                </a:p>
              </p:txBody>
            </p:sp>
          </p:grpSp>
          <p:sp>
            <p:nvSpPr>
              <p:cNvPr id="168" name="TextBox 167"/>
              <p:cNvSpPr txBox="1"/>
              <p:nvPr/>
            </p:nvSpPr>
            <p:spPr>
              <a:xfrm>
                <a:off x="1085940" y="1654975"/>
                <a:ext cx="1683600" cy="794928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ko-KR" altLang="en-US" sz="1200" b="1" dirty="0" smtClean="0">
                    <a:solidFill>
                      <a:schemeClr val="bg1"/>
                    </a:solidFill>
                  </a:rPr>
                  <a:t>사업완료</a:t>
                </a:r>
                <a:endParaRPr lang="ko-KR" altLang="en-US" sz="12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0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73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grpSp>
        <p:nvGrpSpPr>
          <p:cNvPr id="27" name="그룹 26"/>
          <p:cNvGrpSpPr/>
          <p:nvPr/>
        </p:nvGrpSpPr>
        <p:grpSpPr>
          <a:xfrm>
            <a:off x="3680" y="0"/>
            <a:ext cx="4856352" cy="717640"/>
            <a:chOff x="3680" y="0"/>
            <a:chExt cx="6117900" cy="717640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49916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스마트 </a:t>
              </a:r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직사각형 52"/>
          <p:cNvSpPr/>
          <p:nvPr/>
        </p:nvSpPr>
        <p:spPr>
          <a:xfrm>
            <a:off x="315888" y="764704"/>
            <a:ext cx="87849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□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스마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트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심사 관련 우대조치 </a:t>
            </a:r>
            <a:r>
              <a:rPr lang="en-US" altLang="ko-KR" sz="16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spc="-150" dirty="0" err="1" smtClean="0">
                <a:latin typeface="휴먼모음T" pitchFamily="18" charset="-127"/>
                <a:ea typeface="휴먼모음T" pitchFamily="18" charset="-127"/>
              </a:rPr>
              <a:t>검토중</a:t>
            </a:r>
            <a:r>
              <a:rPr lang="en-US" altLang="ko-KR" sz="1600" spc="-15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600" spc="-150" dirty="0" smtClean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xmlns="" id="{2A7A9F9B-417D-4220-BC98-E98AAB93826C}"/>
              </a:ext>
            </a:extLst>
          </p:cNvPr>
          <p:cNvGrpSpPr/>
          <p:nvPr/>
        </p:nvGrpSpPr>
        <p:grpSpPr>
          <a:xfrm>
            <a:off x="395536" y="3114546"/>
            <a:ext cx="8317824" cy="452814"/>
            <a:chOff x="552384" y="1508014"/>
            <a:chExt cx="8317824" cy="452814"/>
          </a:xfrm>
        </p:grpSpPr>
        <p:sp>
          <p:nvSpPr>
            <p:cNvPr id="55" name="사각형: 둥근 모서리 29">
              <a:extLst>
                <a:ext uri="{FF2B5EF4-FFF2-40B4-BE49-F238E27FC236}">
                  <a16:creationId xmlns:a16="http://schemas.microsoft.com/office/drawing/2014/main" xmlns="" id="{43CA3402-F847-4EA1-A0AD-B51F3A023361}"/>
                </a:ext>
              </a:extLst>
            </p:cNvPr>
            <p:cNvSpPr/>
            <p:nvPr/>
          </p:nvSpPr>
          <p:spPr>
            <a:xfrm>
              <a:off x="643044" y="1508014"/>
              <a:ext cx="8227164" cy="45281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xmlns="" id="{61BC5127-E0BE-4F57-B71C-859551469909}"/>
                </a:ext>
              </a:extLst>
            </p:cNvPr>
            <p:cNvSpPr/>
            <p:nvPr/>
          </p:nvSpPr>
          <p:spPr>
            <a:xfrm>
              <a:off x="552384" y="1644604"/>
              <a:ext cx="144000" cy="144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70DC0C91-A5C9-442C-90EC-1A728C0662A1}"/>
              </a:ext>
            </a:extLst>
          </p:cNvPr>
          <p:cNvGrpSpPr/>
          <p:nvPr/>
        </p:nvGrpSpPr>
        <p:grpSpPr>
          <a:xfrm>
            <a:off x="395536" y="1412776"/>
            <a:ext cx="8317824" cy="452814"/>
            <a:chOff x="552384" y="1508014"/>
            <a:chExt cx="8317824" cy="452814"/>
          </a:xfrm>
        </p:grpSpPr>
        <p:sp>
          <p:nvSpPr>
            <p:cNvPr id="58" name="사각형: 둥근 모서리 26">
              <a:extLst>
                <a:ext uri="{FF2B5EF4-FFF2-40B4-BE49-F238E27FC236}">
                  <a16:creationId xmlns:a16="http://schemas.microsoft.com/office/drawing/2014/main" xmlns="" id="{BFE5FE3C-A959-4925-A246-0E0E61249432}"/>
                </a:ext>
              </a:extLst>
            </p:cNvPr>
            <p:cNvSpPr/>
            <p:nvPr/>
          </p:nvSpPr>
          <p:spPr>
            <a:xfrm>
              <a:off x="643044" y="1508014"/>
              <a:ext cx="8227164" cy="45281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xmlns="" id="{6997C123-8712-426E-A6C9-53945BDBE163}"/>
                </a:ext>
              </a:extLst>
            </p:cNvPr>
            <p:cNvSpPr/>
            <p:nvPr/>
          </p:nvSpPr>
          <p:spPr>
            <a:xfrm>
              <a:off x="552384" y="1644604"/>
              <a:ext cx="144000" cy="144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</p:grpSp>
      <p:sp>
        <p:nvSpPr>
          <p:cNvPr id="60" name="TextBox 6">
            <a:extLst>
              <a:ext uri="{FF2B5EF4-FFF2-40B4-BE49-F238E27FC236}">
                <a16:creationId xmlns:a16="http://schemas.microsoft.com/office/drawing/2014/main" xmlns="" id="{2DDB24D7-BAED-4CAE-8739-293D0445D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34" y="1482039"/>
            <a:ext cx="78096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fontAlgn="base" latinLnBrk="1"/>
            <a:r>
              <a:rPr lang="ko-KR" altLang="en-US" sz="1400" b="1" dirty="0">
                <a:latin typeface="+mn-ea"/>
                <a:ea typeface="+mn-ea"/>
              </a:rPr>
              <a:t>스마트 </a:t>
            </a:r>
            <a:r>
              <a:rPr lang="en-US" altLang="ko-KR" sz="1400" b="1" dirty="0">
                <a:latin typeface="+mn-ea"/>
                <a:ea typeface="+mn-ea"/>
              </a:rPr>
              <a:t>HACCP </a:t>
            </a:r>
            <a:r>
              <a:rPr lang="ko-KR" altLang="en-US" sz="1400" b="1" dirty="0">
                <a:latin typeface="+mn-ea"/>
                <a:ea typeface="+mn-ea"/>
              </a:rPr>
              <a:t>인증업체 정기 조사</a:t>
            </a:r>
            <a:r>
              <a:rPr lang="en-US" altLang="ko-KR" sz="1400" b="1" dirty="0">
                <a:latin typeface="맑은 고딕"/>
                <a:ea typeface="맑은 고딕"/>
              </a:rPr>
              <a:t>·</a:t>
            </a:r>
            <a:r>
              <a:rPr lang="ko-KR" altLang="en-US" sz="1400" b="1" dirty="0">
                <a:latin typeface="맑은 고딕"/>
                <a:ea typeface="맑은 고딕"/>
              </a:rPr>
              <a:t>평가 면제</a:t>
            </a:r>
            <a:endParaRPr lang="ko-KR" altLang="en-US" sz="1400" b="1" dirty="0">
              <a:latin typeface="+mn-ea"/>
              <a:ea typeface="+mn-ea"/>
            </a:endParaRPr>
          </a:p>
        </p:txBody>
      </p:sp>
      <p:graphicFrame>
        <p:nvGraphicFramePr>
          <p:cNvPr id="61" name="표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976783"/>
              </p:ext>
            </p:extLst>
          </p:nvPr>
        </p:nvGraphicFramePr>
        <p:xfrm>
          <a:off x="1187624" y="1988841"/>
          <a:ext cx="6940433" cy="900888"/>
        </p:xfrm>
        <a:graphic>
          <a:graphicData uri="http://schemas.openxmlformats.org/drawingml/2006/table">
            <a:tbl>
              <a:tblPr/>
              <a:tblGrid>
                <a:gridCol w="30107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04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192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639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현 재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3200" b="1" kern="0" spc="-20" dirty="0">
                          <a:solidFill>
                            <a:srgbClr val="1C3D62"/>
                          </a:solidFill>
                          <a:latin typeface="+mn-ea"/>
                          <a:ea typeface="+mn-ea"/>
                        </a:rPr>
                        <a:t>▶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향후</a:t>
                      </a:r>
                      <a:r>
                        <a:rPr lang="en-US" altLang="ko-KR" sz="14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 </a:t>
                      </a:r>
                      <a:r>
                        <a:rPr lang="ko-KR" altLang="en-US" sz="1400" b="1" kern="0" spc="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우대조치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53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" b="1" kern="0" spc="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-20" dirty="0">
                        <a:solidFill>
                          <a:srgbClr val="1C3D62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00" b="1" kern="0" spc="-3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9168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2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800" b="1" kern="0" spc="-20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매년 </a:t>
                      </a:r>
                      <a:r>
                        <a:rPr lang="en-US" altLang="ko-KR" sz="1800" b="1" kern="0" spc="-20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800" b="1" kern="0" spc="-20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회</a:t>
                      </a:r>
                      <a:r>
                        <a:rPr lang="en-US" altLang="ko-KR" sz="1800" b="1" kern="0" spc="-20" baseline="0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800" b="1" kern="0" spc="-20" baseline="0" dirty="0">
                          <a:solidFill>
                            <a:srgbClr val="C00000"/>
                          </a:solidFill>
                          <a:latin typeface="+mn-ea"/>
                          <a:ea typeface="+mn-ea"/>
                        </a:rPr>
                        <a:t>불시 평가</a:t>
                      </a:r>
                      <a:endParaRPr lang="ko-KR" altLang="en-US" sz="1400" b="1" kern="0" spc="-20" dirty="0">
                        <a:solidFill>
                          <a:srgbClr val="C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b="1" kern="0" spc="-20" dirty="0">
                        <a:solidFill>
                          <a:srgbClr val="1C3D62"/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3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45110" marR="0" indent="-245110" algn="ctr" defTabSz="914400" rtl="0" eaLnBrk="1" fontAlgn="base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800" b="1" kern="0" spc="-2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정기 조사</a:t>
                      </a:r>
                      <a:r>
                        <a:rPr lang="en-US" altLang="ko-KR" sz="1800" b="1" kern="0" spc="-2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·</a:t>
                      </a:r>
                      <a:r>
                        <a:rPr lang="ko-KR" altLang="en-US" sz="1800" b="1" kern="0" spc="-2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맑은 고딕"/>
                          <a:ea typeface="+mn-ea"/>
                        </a:rPr>
                        <a:t>평가 면제</a:t>
                      </a:r>
                      <a:endParaRPr lang="ko-KR" altLang="en-US" sz="1800" b="1" kern="0" spc="-2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EDA55B66-828B-4F49-BC57-6CF13E0EF5D6}"/>
              </a:ext>
            </a:extLst>
          </p:cNvPr>
          <p:cNvSpPr txBox="1"/>
          <p:nvPr/>
        </p:nvSpPr>
        <p:spPr>
          <a:xfrm>
            <a:off x="636156" y="3539043"/>
            <a:ext cx="8965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Tx/>
              <a:buChar char="-"/>
            </a:pPr>
            <a:r>
              <a:rPr lang="en-US" altLang="ko-KR" sz="1400" dirty="0">
                <a:latin typeface="+mj-ea"/>
                <a:ea typeface="+mj-ea"/>
              </a:rPr>
              <a:t> HACCP </a:t>
            </a:r>
            <a:r>
              <a:rPr lang="ko-KR" altLang="en-US" sz="1400" dirty="0">
                <a:latin typeface="+mj-ea"/>
                <a:ea typeface="+mj-ea"/>
              </a:rPr>
              <a:t>심사 시</a:t>
            </a:r>
            <a:r>
              <a:rPr lang="en-US" altLang="ko-KR" sz="1400" dirty="0">
                <a:latin typeface="+mj-ea"/>
                <a:ea typeface="+mj-ea"/>
              </a:rPr>
              <a:t>, CCP </a:t>
            </a:r>
            <a:r>
              <a:rPr lang="ko-KR" altLang="en-US" sz="1400" dirty="0">
                <a:latin typeface="+mj-ea"/>
                <a:ea typeface="+mj-ea"/>
              </a:rPr>
              <a:t>모니터링 일지 </a:t>
            </a:r>
            <a:r>
              <a:rPr lang="ko-KR" altLang="en-US" sz="1400" b="1" dirty="0">
                <a:latin typeface="+mj-ea"/>
                <a:ea typeface="+mj-ea"/>
              </a:rPr>
              <a:t>등</a:t>
            </a:r>
            <a:r>
              <a:rPr lang="en-US" altLang="ko-KR" sz="1400" b="1" dirty="0">
                <a:latin typeface="+mj-ea"/>
                <a:ea typeface="+mj-ea"/>
              </a:rPr>
              <a:t> </a:t>
            </a:r>
            <a:r>
              <a:rPr lang="ko-KR" altLang="en-US" sz="1400" b="1" dirty="0">
                <a:latin typeface="+mj-ea"/>
                <a:ea typeface="+mj-ea"/>
              </a:rPr>
              <a:t>전산으로 작성</a:t>
            </a:r>
            <a:r>
              <a:rPr lang="en-US" altLang="ko-KR" sz="1400" b="1" dirty="0">
                <a:latin typeface="+mj-ea"/>
                <a:ea typeface="+mj-ea"/>
              </a:rPr>
              <a:t>·</a:t>
            </a:r>
            <a:r>
              <a:rPr lang="ko-KR" altLang="en-US" sz="1400" b="1" dirty="0">
                <a:latin typeface="+mj-ea"/>
                <a:ea typeface="+mj-ea"/>
              </a:rPr>
              <a:t>운영되는 일지 인정</a:t>
            </a:r>
            <a:endParaRPr lang="en-US" altLang="ko-KR" sz="1400" b="1" dirty="0">
              <a:latin typeface="+mj-ea"/>
              <a:ea typeface="+mj-ea"/>
            </a:endParaRPr>
          </a:p>
          <a:p>
            <a:pPr>
              <a:lnSpc>
                <a:spcPct val="200000"/>
              </a:lnSpc>
              <a:buFontTx/>
              <a:buChar char="-"/>
            </a:pPr>
            <a:r>
              <a:rPr lang="en-US" altLang="ko-KR" sz="1400" dirty="0">
                <a:latin typeface="+mj-ea"/>
                <a:ea typeface="+mj-ea"/>
              </a:rPr>
              <a:t> </a:t>
            </a:r>
            <a:r>
              <a:rPr lang="ko-KR" altLang="en-US" sz="1400" dirty="0">
                <a:latin typeface="+mj-ea"/>
                <a:ea typeface="+mj-ea"/>
              </a:rPr>
              <a:t>전산에서 담당</a:t>
            </a:r>
            <a:r>
              <a:rPr lang="en-US" altLang="ko-KR" sz="1400" dirty="0">
                <a:latin typeface="+mj-ea"/>
                <a:ea typeface="+mj-ea"/>
              </a:rPr>
              <a:t>/</a:t>
            </a:r>
            <a:r>
              <a:rPr lang="ko-KR" altLang="en-US" sz="1400" dirty="0" err="1">
                <a:latin typeface="+mj-ea"/>
                <a:ea typeface="+mj-ea"/>
              </a:rPr>
              <a:t>확인자</a:t>
            </a:r>
            <a:r>
              <a:rPr lang="ko-KR" altLang="en-US" sz="1400" dirty="0">
                <a:latin typeface="+mj-ea"/>
                <a:ea typeface="+mj-ea"/>
              </a:rPr>
              <a:t> 결재가 가능한 시스템의 경우</a:t>
            </a:r>
            <a:r>
              <a:rPr lang="en-US" altLang="ko-KR" sz="1400" b="1" dirty="0">
                <a:latin typeface="+mj-ea"/>
                <a:ea typeface="+mj-ea"/>
              </a:rPr>
              <a:t>,</a:t>
            </a:r>
            <a:r>
              <a:rPr lang="ko-KR" altLang="en-US" sz="1400" b="1" dirty="0">
                <a:latin typeface="+mj-ea"/>
                <a:ea typeface="+mj-ea"/>
              </a:rPr>
              <a:t> 종이문서로 출력 </a:t>
            </a:r>
            <a:r>
              <a:rPr lang="ko-KR" altLang="en-US" sz="1400" b="1" dirty="0" smtClean="0">
                <a:latin typeface="+mj-ea"/>
                <a:ea typeface="+mj-ea"/>
              </a:rPr>
              <a:t>불필</a:t>
            </a:r>
            <a:r>
              <a:rPr lang="ko-KR" altLang="en-US" sz="1400" b="1" dirty="0">
                <a:latin typeface="+mj-ea"/>
                <a:ea typeface="+mj-ea"/>
              </a:rPr>
              <a:t>요</a:t>
            </a:r>
            <a:endParaRPr lang="en-US" altLang="ko-KR" sz="1400" b="1" dirty="0">
              <a:latin typeface="+mj-ea"/>
              <a:ea typeface="+mj-ea"/>
            </a:endParaRPr>
          </a:p>
        </p:txBody>
      </p:sp>
      <p:sp>
        <p:nvSpPr>
          <p:cNvPr id="63" name="TextBox 6">
            <a:extLst>
              <a:ext uri="{FF2B5EF4-FFF2-40B4-BE49-F238E27FC236}">
                <a16:creationId xmlns:a16="http://schemas.microsoft.com/office/drawing/2014/main" xmlns="" id="{2DDB24D7-BAED-4CAE-8739-293D0445D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35" y="3203292"/>
            <a:ext cx="78096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fontAlgn="base" latinLnBrk="1"/>
            <a:r>
              <a:rPr lang="ko-KR" altLang="en-US" sz="1400" b="1" dirty="0">
                <a:latin typeface="+mn-ea"/>
                <a:ea typeface="+mn-ea"/>
              </a:rPr>
              <a:t>스마트 </a:t>
            </a:r>
            <a:r>
              <a:rPr lang="en-US" altLang="ko-KR" sz="1400" b="1" dirty="0">
                <a:latin typeface="+mn-ea"/>
                <a:ea typeface="+mn-ea"/>
              </a:rPr>
              <a:t>HACCP </a:t>
            </a:r>
            <a:r>
              <a:rPr lang="ko-KR" altLang="en-US" sz="1400" b="1" dirty="0">
                <a:latin typeface="+mn-ea"/>
                <a:ea typeface="+mn-ea"/>
              </a:rPr>
              <a:t>기록일지 전산문서 인정</a:t>
            </a:r>
          </a:p>
        </p:txBody>
      </p:sp>
      <p:grpSp>
        <p:nvGrpSpPr>
          <p:cNvPr id="64" name="그룹 63">
            <a:extLst>
              <a:ext uri="{FF2B5EF4-FFF2-40B4-BE49-F238E27FC236}">
                <a16:creationId xmlns:a16="http://schemas.microsoft.com/office/drawing/2014/main" xmlns="" id="{2A7A9F9B-417D-4220-BC98-E98AAB93826C}"/>
              </a:ext>
            </a:extLst>
          </p:cNvPr>
          <p:cNvGrpSpPr/>
          <p:nvPr/>
        </p:nvGrpSpPr>
        <p:grpSpPr>
          <a:xfrm>
            <a:off x="395536" y="4780836"/>
            <a:ext cx="8317824" cy="452814"/>
            <a:chOff x="552384" y="1508014"/>
            <a:chExt cx="8317824" cy="452814"/>
          </a:xfrm>
        </p:grpSpPr>
        <p:sp>
          <p:nvSpPr>
            <p:cNvPr id="65" name="사각형: 둥근 모서리 29">
              <a:extLst>
                <a:ext uri="{FF2B5EF4-FFF2-40B4-BE49-F238E27FC236}">
                  <a16:creationId xmlns:a16="http://schemas.microsoft.com/office/drawing/2014/main" xmlns="" id="{43CA3402-F847-4EA1-A0AD-B51F3A023361}"/>
                </a:ext>
              </a:extLst>
            </p:cNvPr>
            <p:cNvSpPr/>
            <p:nvPr/>
          </p:nvSpPr>
          <p:spPr>
            <a:xfrm>
              <a:off x="643044" y="1508014"/>
              <a:ext cx="8227164" cy="45281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타원 65">
              <a:extLst>
                <a:ext uri="{FF2B5EF4-FFF2-40B4-BE49-F238E27FC236}">
                  <a16:creationId xmlns:a16="http://schemas.microsoft.com/office/drawing/2014/main" xmlns="" id="{61BC5127-E0BE-4F57-B71C-859551469909}"/>
                </a:ext>
              </a:extLst>
            </p:cNvPr>
            <p:cNvSpPr/>
            <p:nvPr/>
          </p:nvSpPr>
          <p:spPr>
            <a:xfrm>
              <a:off x="552384" y="1644604"/>
              <a:ext cx="144000" cy="1440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 dirty="0">
                <a:latin typeface="+mn-ea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DA55B66-828B-4F49-BC57-6CF13E0EF5D6}"/>
              </a:ext>
            </a:extLst>
          </p:cNvPr>
          <p:cNvSpPr txBox="1"/>
          <p:nvPr/>
        </p:nvSpPr>
        <p:spPr>
          <a:xfrm>
            <a:off x="636156" y="5247491"/>
            <a:ext cx="896587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400" dirty="0">
                <a:latin typeface="+mn-ea"/>
              </a:rPr>
              <a:t> </a:t>
            </a:r>
            <a:r>
              <a:rPr lang="ko-KR" altLang="en-US" sz="1400" b="1" dirty="0" smtClean="0">
                <a:latin typeface="+mn-ea"/>
              </a:rPr>
              <a:t>제품포장지 등 표시</a:t>
            </a:r>
            <a:r>
              <a:rPr lang="ko-KR" altLang="en-US" sz="1400" dirty="0" smtClean="0">
                <a:latin typeface="+mn-ea"/>
              </a:rPr>
              <a:t>광고 가능</a:t>
            </a:r>
            <a:r>
              <a:rPr lang="en-US" altLang="ko-KR" sz="1400" dirty="0" smtClean="0">
                <a:latin typeface="+mn-ea"/>
              </a:rPr>
              <a:t>(</a:t>
            </a:r>
            <a:r>
              <a:rPr lang="ko-KR" altLang="en-US" sz="1400" dirty="0" smtClean="0">
                <a:latin typeface="+mn-ea"/>
              </a:rPr>
              <a:t>예시</a:t>
            </a:r>
            <a:r>
              <a:rPr lang="en-US" altLang="ko-KR" sz="1400" dirty="0" smtClean="0">
                <a:latin typeface="+mn-ea"/>
              </a:rPr>
              <a:t>: “</a:t>
            </a:r>
            <a:r>
              <a:rPr lang="ko-KR" altLang="en-US" sz="1400" dirty="0" smtClean="0">
                <a:latin typeface="+mn-ea"/>
              </a:rPr>
              <a:t>본 제품은 </a:t>
            </a:r>
            <a:r>
              <a:rPr lang="en-US" altLang="ko-KR" sz="1400" dirty="0" smtClean="0">
                <a:latin typeface="+mn-ea"/>
              </a:rPr>
              <a:t>00</a:t>
            </a:r>
            <a:r>
              <a:rPr lang="ko-KR" altLang="en-US" sz="1400" dirty="0" smtClean="0">
                <a:latin typeface="+mn-ea"/>
              </a:rPr>
              <a:t>공정에 스마트 </a:t>
            </a:r>
            <a:r>
              <a:rPr lang="en-US" altLang="ko-KR" sz="1400" dirty="0" smtClean="0">
                <a:latin typeface="+mn-ea"/>
              </a:rPr>
              <a:t>HACCP </a:t>
            </a:r>
            <a:r>
              <a:rPr lang="ko-KR" altLang="en-US" sz="1400" dirty="0" smtClean="0">
                <a:latin typeface="+mn-ea"/>
              </a:rPr>
              <a:t>시스템으로 생산한 제품임</a:t>
            </a:r>
            <a:r>
              <a:rPr lang="en-US" altLang="ko-KR" sz="1400" dirty="0" smtClean="0">
                <a:latin typeface="+mn-ea"/>
              </a:rPr>
              <a:t>”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400" dirty="0" smtClean="0">
                <a:latin typeface="+mn-ea"/>
              </a:rPr>
              <a:t> </a:t>
            </a:r>
            <a:r>
              <a:rPr lang="ko-KR" altLang="en-US" sz="1400" b="1" dirty="0" smtClean="0">
                <a:latin typeface="+mn-ea"/>
              </a:rPr>
              <a:t>인증서 뒷면에 </a:t>
            </a:r>
            <a:r>
              <a:rPr lang="en-US" altLang="ko-KR" sz="1400" b="1" dirty="0" smtClean="0">
                <a:latin typeface="+mn-ea"/>
              </a:rPr>
              <a:t>“</a:t>
            </a:r>
            <a:r>
              <a:rPr lang="ko-KR" altLang="en-US" sz="1400" b="1" dirty="0" smtClean="0">
                <a:latin typeface="+mn-ea"/>
              </a:rPr>
              <a:t>스마트 </a:t>
            </a:r>
            <a:r>
              <a:rPr lang="en-US" altLang="ko-KR" sz="1400" b="1" dirty="0" smtClean="0">
                <a:latin typeface="+mn-ea"/>
              </a:rPr>
              <a:t>HACCP </a:t>
            </a:r>
            <a:r>
              <a:rPr lang="ko-KR" altLang="en-US" sz="1400" b="1" dirty="0" smtClean="0">
                <a:latin typeface="+mn-ea"/>
              </a:rPr>
              <a:t>등록</a:t>
            </a:r>
            <a:r>
              <a:rPr lang="en-US" altLang="ko-KR" sz="1400" b="1" dirty="0" smtClean="0">
                <a:latin typeface="+mn-ea"/>
              </a:rPr>
              <a:t>” </a:t>
            </a:r>
            <a:r>
              <a:rPr lang="ko-KR" altLang="en-US" sz="1400" dirty="0" smtClean="0">
                <a:latin typeface="+mn-ea"/>
              </a:rPr>
              <a:t>여부 표시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400" b="1" dirty="0">
                <a:latin typeface="+mn-ea"/>
              </a:rPr>
              <a:t> </a:t>
            </a:r>
            <a:r>
              <a:rPr lang="ko-KR" altLang="en-US" sz="1400" dirty="0" err="1" smtClean="0">
                <a:latin typeface="+mn-ea"/>
              </a:rPr>
              <a:t>식약처</a:t>
            </a:r>
            <a:r>
              <a:rPr lang="en-US" altLang="ko-KR" sz="1400" dirty="0" smtClean="0">
                <a:latin typeface="+mn-ea"/>
              </a:rPr>
              <a:t>(</a:t>
            </a:r>
            <a:r>
              <a:rPr lang="ko-KR" altLang="en-US" sz="1400" dirty="0" smtClean="0">
                <a:latin typeface="+mn-ea"/>
              </a:rPr>
              <a:t>식품안전나라</a:t>
            </a:r>
            <a:r>
              <a:rPr lang="en-US" altLang="ko-KR" sz="1400" dirty="0" smtClean="0">
                <a:latin typeface="+mn-ea"/>
              </a:rPr>
              <a:t>) </a:t>
            </a:r>
            <a:r>
              <a:rPr lang="ko-KR" altLang="en-US" sz="1400" dirty="0" smtClean="0">
                <a:latin typeface="+mn-ea"/>
              </a:rPr>
              <a:t>및 </a:t>
            </a:r>
            <a:r>
              <a:rPr lang="ko-KR" altLang="en-US" sz="1400" dirty="0" err="1" smtClean="0">
                <a:latin typeface="+mn-ea"/>
              </a:rPr>
              <a:t>인증원</a:t>
            </a:r>
            <a:r>
              <a:rPr lang="ko-KR" altLang="en-US" sz="1400" dirty="0" smtClean="0">
                <a:latin typeface="+mn-ea"/>
              </a:rPr>
              <a:t> 홈페이지에 </a:t>
            </a:r>
            <a:r>
              <a:rPr lang="ko-KR" altLang="en-US" sz="1400" b="1" dirty="0" smtClean="0">
                <a:latin typeface="+mn-ea"/>
              </a:rPr>
              <a:t>스마트 </a:t>
            </a:r>
            <a:r>
              <a:rPr lang="en-US" altLang="ko-KR" sz="1400" b="1" dirty="0" smtClean="0">
                <a:latin typeface="+mn-ea"/>
              </a:rPr>
              <a:t>HACCP </a:t>
            </a:r>
            <a:r>
              <a:rPr lang="ko-KR" altLang="en-US" sz="1400" b="1" dirty="0" smtClean="0">
                <a:latin typeface="+mn-ea"/>
              </a:rPr>
              <a:t>등록업체 공개</a:t>
            </a:r>
            <a:endParaRPr lang="en-US" altLang="ko-KR" sz="1400" b="1" dirty="0" smtClean="0">
              <a:latin typeface="+mn-ea"/>
            </a:endParaRPr>
          </a:p>
        </p:txBody>
      </p:sp>
      <p:sp>
        <p:nvSpPr>
          <p:cNvPr id="68" name="TextBox 6">
            <a:extLst>
              <a:ext uri="{FF2B5EF4-FFF2-40B4-BE49-F238E27FC236}">
                <a16:creationId xmlns:a16="http://schemas.microsoft.com/office/drawing/2014/main" xmlns="" id="{2DDB24D7-BAED-4CAE-8739-293D0445D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035" y="4869582"/>
            <a:ext cx="78096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fontAlgn="base" latinLnBrk="1"/>
            <a:r>
              <a:rPr lang="ko-KR" altLang="en-US" sz="1400" b="1" dirty="0">
                <a:latin typeface="+mn-ea"/>
                <a:ea typeface="+mn-ea"/>
              </a:rPr>
              <a:t>스마트 </a:t>
            </a:r>
            <a:r>
              <a:rPr lang="en-US" altLang="ko-KR" sz="1400" b="1" dirty="0">
                <a:latin typeface="+mn-ea"/>
                <a:ea typeface="+mn-ea"/>
              </a:rPr>
              <a:t>HACCP </a:t>
            </a:r>
            <a:r>
              <a:rPr lang="ko-KR" altLang="en-US" sz="1400" b="1" dirty="0" smtClean="0">
                <a:latin typeface="+mn-ea"/>
                <a:ea typeface="+mn-ea"/>
              </a:rPr>
              <a:t>표시사항</a:t>
            </a:r>
            <a:endParaRPr lang="ko-KR" altLang="en-US" sz="1400" b="1" dirty="0">
              <a:latin typeface="+mn-ea"/>
              <a:ea typeface="+mn-ea"/>
            </a:endParaRPr>
          </a:p>
        </p:txBody>
      </p:sp>
      <p:sp>
        <p:nvSpPr>
          <p:cNvPr id="69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74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231567" y="77348"/>
            <a:ext cx="4125979" cy="522978"/>
          </a:xfrm>
          <a:prstGeom prst="rect">
            <a:avLst/>
          </a:prstGeom>
        </p:spPr>
        <p:txBody>
          <a:bodyPr wrap="none" lIns="91403" tIns="45702" rIns="91403" bIns="45702">
            <a:spAutoFit/>
          </a:bodyPr>
          <a:lstStyle/>
          <a:p>
            <a:pPr defTabSz="899571">
              <a:spcBef>
                <a:spcPct val="0"/>
              </a:spcBef>
              <a:spcAft>
                <a:spcPct val="0"/>
              </a:spcAft>
              <a:buClr>
                <a:srgbClr val="000000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800" spc="5" dirty="0">
                <a:solidFill>
                  <a:srgbClr val="FFFFFF">
                    <a:alpha val="100000"/>
                  </a:srgbClr>
                </a:solidFill>
                <a:latin typeface="휴먼모음T" pitchFamily="18" charset="-127"/>
                <a:ea typeface="휴먼모음T" pitchFamily="18" charset="-127"/>
                <a:sym typeface="Wingdings"/>
              </a:rPr>
              <a:t>위생안전시설 개선자금 지원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3680" y="0"/>
            <a:ext cx="4856352" cy="717640"/>
            <a:chOff x="3680" y="0"/>
            <a:chExt cx="6117900" cy="717640"/>
          </a:xfrm>
        </p:grpSpPr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936472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49916" y="74768"/>
              <a:ext cx="52716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스마트 </a:t>
              </a:r>
              <a:r>
                <a:rPr lang="en-US" altLang="ko-KR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HACCP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직사각형 24"/>
          <p:cNvSpPr/>
          <p:nvPr/>
        </p:nvSpPr>
        <p:spPr>
          <a:xfrm>
            <a:off x="315888" y="764704"/>
            <a:ext cx="87849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□ </a:t>
            </a:r>
            <a:r>
              <a:rPr lang="ko-KR" altLang="en-US" sz="2000" dirty="0" smtClean="0">
                <a:latin typeface="휴먼모음T" pitchFamily="18" charset="-127"/>
                <a:ea typeface="휴먼모음T" pitchFamily="18" charset="-127"/>
              </a:rPr>
              <a:t>스마</a:t>
            </a:r>
            <a:r>
              <a:rPr lang="ko-KR" altLang="en-US" sz="2000" dirty="0">
                <a:latin typeface="휴먼모음T" pitchFamily="18" charset="-127"/>
                <a:ea typeface="휴먼모음T" pitchFamily="18" charset="-127"/>
              </a:rPr>
              <a:t>트</a:t>
            </a:r>
            <a:r>
              <a:rPr lang="en-US" altLang="ko-KR" sz="2000" dirty="0" smtClean="0">
                <a:latin typeface="휴먼모음T" pitchFamily="18" charset="-127"/>
                <a:ea typeface="휴먼모음T" pitchFamily="18" charset="-127"/>
              </a:rPr>
              <a:t> </a:t>
            </a:r>
            <a:r>
              <a:rPr lang="en-US" altLang="ko-KR" sz="2000" spc="-150" dirty="0" smtClean="0">
                <a:latin typeface="휴먼모음T" pitchFamily="18" charset="-127"/>
                <a:ea typeface="휴먼모음T" pitchFamily="18" charset="-127"/>
              </a:rPr>
              <a:t>HACCP </a:t>
            </a:r>
            <a:r>
              <a:rPr lang="ko-KR" altLang="en-US" sz="2000" spc="-150" dirty="0" smtClean="0">
                <a:latin typeface="휴먼모음T" pitchFamily="18" charset="-127"/>
                <a:ea typeface="휴먼모음T" pitchFamily="18" charset="-127"/>
              </a:rPr>
              <a:t>평가사항 </a:t>
            </a:r>
            <a:r>
              <a:rPr lang="en-US" altLang="ko-KR" sz="1600" spc="-150" dirty="0" smtClean="0">
                <a:latin typeface="휴먼모음T" pitchFamily="18" charset="-127"/>
                <a:ea typeface="휴먼모음T" pitchFamily="18" charset="-127"/>
              </a:rPr>
              <a:t>(</a:t>
            </a:r>
            <a:r>
              <a:rPr lang="ko-KR" altLang="en-US" sz="1600" spc="-150" dirty="0" err="1" smtClean="0">
                <a:latin typeface="휴먼모음T" pitchFamily="18" charset="-127"/>
                <a:ea typeface="휴먼모음T" pitchFamily="18" charset="-127"/>
              </a:rPr>
              <a:t>검토중</a:t>
            </a:r>
            <a:r>
              <a:rPr lang="en-US" altLang="ko-KR" sz="1600" spc="-150" dirty="0" smtClean="0">
                <a:latin typeface="휴먼모음T" pitchFamily="18" charset="-127"/>
                <a:ea typeface="휴먼모음T" pitchFamily="18" charset="-127"/>
              </a:rPr>
              <a:t>)</a:t>
            </a:r>
            <a:endParaRPr lang="ko-KR" altLang="en-US" sz="1600" spc="-150" dirty="0" smtClean="0">
              <a:latin typeface="휴먼모음T" pitchFamily="18" charset="-127"/>
              <a:ea typeface="휴먼모음T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467544" y="1434498"/>
            <a:ext cx="8496943" cy="4802814"/>
            <a:chOff x="552384" y="1508014"/>
            <a:chExt cx="8496943" cy="4802814"/>
          </a:xfrm>
        </p:grpSpPr>
        <p:sp>
          <p:nvSpPr>
            <p:cNvPr id="32" name="타원 31">
              <a:extLst>
                <a:ext uri="{FF2B5EF4-FFF2-40B4-BE49-F238E27FC236}">
                  <a16:creationId xmlns:a16="http://schemas.microsoft.com/office/drawing/2014/main" xmlns="" id="{0BABB072-8FCA-4E2E-A70E-F7545653D41D}"/>
                </a:ext>
              </a:extLst>
            </p:cNvPr>
            <p:cNvSpPr/>
            <p:nvPr/>
          </p:nvSpPr>
          <p:spPr>
            <a:xfrm>
              <a:off x="730216" y="2210528"/>
              <a:ext cx="900000" cy="900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xmlns="" id="{2DE8BAE1-5C96-4961-A9D6-F6D09DA818D5}"/>
                </a:ext>
              </a:extLst>
            </p:cNvPr>
            <p:cNvSpPr/>
            <p:nvPr/>
          </p:nvSpPr>
          <p:spPr>
            <a:xfrm>
              <a:off x="735341" y="5410828"/>
              <a:ext cx="900000" cy="90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xmlns="" id="{87C93896-8BF8-4AF8-8DC1-B9AE7F8FB7B7}"/>
                </a:ext>
              </a:extLst>
            </p:cNvPr>
            <p:cNvSpPr/>
            <p:nvPr/>
          </p:nvSpPr>
          <p:spPr>
            <a:xfrm>
              <a:off x="735341" y="3900879"/>
              <a:ext cx="900000" cy="90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xmlns="" id="{118D1006-8AF9-4CD6-BED0-ED76EA201B06}"/>
                </a:ext>
              </a:extLst>
            </p:cNvPr>
            <p:cNvGrpSpPr/>
            <p:nvPr/>
          </p:nvGrpSpPr>
          <p:grpSpPr>
            <a:xfrm>
              <a:off x="552384" y="4942746"/>
              <a:ext cx="8317824" cy="452814"/>
              <a:chOff x="552384" y="1508014"/>
              <a:chExt cx="8317824" cy="452814"/>
            </a:xfrm>
          </p:grpSpPr>
          <p:sp>
            <p:nvSpPr>
              <p:cNvPr id="51" name="사각형: 둥근 모서리 32">
                <a:extLst>
                  <a:ext uri="{FF2B5EF4-FFF2-40B4-BE49-F238E27FC236}">
                    <a16:creationId xmlns:a16="http://schemas.microsoft.com/office/drawing/2014/main" xmlns="" id="{FF637823-0D5D-4A59-A21A-FB7E80891D35}"/>
                  </a:ext>
                </a:extLst>
              </p:cNvPr>
              <p:cNvSpPr/>
              <p:nvPr/>
            </p:nvSpPr>
            <p:spPr>
              <a:xfrm>
                <a:off x="643044" y="1508014"/>
                <a:ext cx="8227164" cy="45281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2" name="타원 51">
                <a:extLst>
                  <a:ext uri="{FF2B5EF4-FFF2-40B4-BE49-F238E27FC236}">
                    <a16:creationId xmlns:a16="http://schemas.microsoft.com/office/drawing/2014/main" xmlns="" id="{3AFA3202-E189-48FC-8C6C-BD273E90F8B5}"/>
                  </a:ext>
                </a:extLst>
              </p:cNvPr>
              <p:cNvSpPr/>
              <p:nvPr/>
            </p:nvSpPr>
            <p:spPr>
              <a:xfrm>
                <a:off x="552384" y="1644604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+mn-ea"/>
                </a:endParaRPr>
              </a:p>
            </p:txBody>
          </p:sp>
        </p:grp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xmlns="" id="{FDDFF06A-6A27-44FF-A0E2-58BBF74EB21D}"/>
                </a:ext>
              </a:extLst>
            </p:cNvPr>
            <p:cNvGrpSpPr/>
            <p:nvPr/>
          </p:nvGrpSpPr>
          <p:grpSpPr>
            <a:xfrm>
              <a:off x="552384" y="3385272"/>
              <a:ext cx="8317824" cy="452814"/>
              <a:chOff x="552384" y="1508014"/>
              <a:chExt cx="8317824" cy="452814"/>
            </a:xfrm>
          </p:grpSpPr>
          <p:sp>
            <p:nvSpPr>
              <p:cNvPr id="49" name="사각형: 둥근 모서리 29">
                <a:extLst>
                  <a:ext uri="{FF2B5EF4-FFF2-40B4-BE49-F238E27FC236}">
                    <a16:creationId xmlns:a16="http://schemas.microsoft.com/office/drawing/2014/main" xmlns="" id="{D6AAA26C-4229-4143-AF1D-4E6C58DE7C49}"/>
                  </a:ext>
                </a:extLst>
              </p:cNvPr>
              <p:cNvSpPr/>
              <p:nvPr/>
            </p:nvSpPr>
            <p:spPr>
              <a:xfrm>
                <a:off x="643044" y="1508014"/>
                <a:ext cx="8227164" cy="45281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xmlns="" id="{EE9FBB93-1FC6-4638-A1B7-7F66D201F1D6}"/>
                  </a:ext>
                </a:extLst>
              </p:cNvPr>
              <p:cNvSpPr/>
              <p:nvPr/>
            </p:nvSpPr>
            <p:spPr>
              <a:xfrm>
                <a:off x="552384" y="1644604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+mn-ea"/>
                </a:endParaRPr>
              </a:p>
            </p:txBody>
          </p:sp>
        </p:grp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xmlns="" id="{77B59CCD-2C75-4BC7-AFE4-610FE042F5CF}"/>
                </a:ext>
              </a:extLst>
            </p:cNvPr>
            <p:cNvGrpSpPr/>
            <p:nvPr/>
          </p:nvGrpSpPr>
          <p:grpSpPr>
            <a:xfrm>
              <a:off x="552384" y="1508014"/>
              <a:ext cx="8317824" cy="452814"/>
              <a:chOff x="552384" y="1508014"/>
              <a:chExt cx="8317824" cy="452814"/>
            </a:xfrm>
          </p:grpSpPr>
          <p:sp>
            <p:nvSpPr>
              <p:cNvPr id="47" name="사각형: 둥근 모서리 26">
                <a:extLst>
                  <a:ext uri="{FF2B5EF4-FFF2-40B4-BE49-F238E27FC236}">
                    <a16:creationId xmlns:a16="http://schemas.microsoft.com/office/drawing/2014/main" xmlns="" id="{AE54F9A4-8166-4224-90E6-B5F828CBD489}"/>
                  </a:ext>
                </a:extLst>
              </p:cNvPr>
              <p:cNvSpPr/>
              <p:nvPr/>
            </p:nvSpPr>
            <p:spPr>
              <a:xfrm>
                <a:off x="643044" y="1508014"/>
                <a:ext cx="8227164" cy="45281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xmlns="" id="{5AF653CC-D40F-4784-A423-191D3822D86F}"/>
                  </a:ext>
                </a:extLst>
              </p:cNvPr>
              <p:cNvSpPr/>
              <p:nvPr/>
            </p:nvSpPr>
            <p:spPr>
              <a:xfrm>
                <a:off x="552384" y="1644604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 dirty="0">
                  <a:latin typeface="+mn-ea"/>
                </a:endParaRPr>
              </a:p>
            </p:txBody>
          </p:sp>
        </p:grpSp>
        <p:sp>
          <p:nvSpPr>
            <p:cNvPr id="38" name="TextBox 6">
              <a:extLst>
                <a:ext uri="{FF2B5EF4-FFF2-40B4-BE49-F238E27FC236}">
                  <a16:creationId xmlns:a16="http://schemas.microsoft.com/office/drawing/2014/main" xmlns="" id="{2DDB24D7-BAED-4CAE-8739-293D0445D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954" y="1601222"/>
              <a:ext cx="80711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9pPr>
            </a:lstStyle>
            <a:p>
              <a:pPr fontAlgn="base" latinLnBrk="1"/>
              <a:r>
                <a:rPr lang="ko-KR" altLang="en-US" sz="1400" b="1" dirty="0">
                  <a:latin typeface="+mn-ea"/>
                  <a:ea typeface="+mn-ea"/>
                </a:rPr>
                <a:t>중요관리점</a:t>
              </a:r>
              <a:r>
                <a:rPr lang="en-US" altLang="ko-KR" sz="1400" b="1" dirty="0">
                  <a:latin typeface="+mn-ea"/>
                  <a:ea typeface="+mn-ea"/>
                </a:rPr>
                <a:t>(CCP) </a:t>
              </a:r>
              <a:r>
                <a:rPr lang="ko-KR" altLang="en-US" sz="1400" b="1" dirty="0">
                  <a:latin typeface="+mn-ea"/>
                  <a:ea typeface="+mn-ea"/>
                </a:rPr>
                <a:t>기록관리 실시간 자동화 여부</a:t>
              </a:r>
            </a:p>
          </p:txBody>
        </p:sp>
        <p:sp>
          <p:nvSpPr>
            <p:cNvPr id="39" name="TextBox 6">
              <a:extLst>
                <a:ext uri="{FF2B5EF4-FFF2-40B4-BE49-F238E27FC236}">
                  <a16:creationId xmlns:a16="http://schemas.microsoft.com/office/drawing/2014/main" xmlns="" id="{2DDB24D7-BAED-4CAE-8739-293D0445D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9586" y="3484826"/>
              <a:ext cx="80711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9pPr>
            </a:lstStyle>
            <a:p>
              <a:pPr fontAlgn="base" latinLnBrk="1"/>
              <a:r>
                <a:rPr lang="en-US" altLang="ko-KR" sz="1400" b="1" dirty="0" smtClean="0">
                  <a:latin typeface="+mn-ea"/>
                  <a:ea typeface="+mn-ea"/>
                </a:rPr>
                <a:t>HACCP </a:t>
              </a:r>
              <a:r>
                <a:rPr lang="ko-KR" altLang="en-US" sz="1400" b="1" dirty="0" smtClean="0">
                  <a:latin typeface="+mn-ea"/>
                  <a:ea typeface="+mn-ea"/>
                </a:rPr>
                <a:t>기록관리 데이터의 신뢰 확보 </a:t>
              </a:r>
              <a:r>
                <a:rPr lang="ko-KR" altLang="en-US" sz="1400" b="1" dirty="0">
                  <a:latin typeface="+mn-ea"/>
                  <a:ea typeface="+mn-ea"/>
                </a:rPr>
                <a:t>여부</a:t>
              </a:r>
            </a:p>
          </p:txBody>
        </p:sp>
        <p:sp>
          <p:nvSpPr>
            <p:cNvPr id="40" name="TextBox 6">
              <a:extLst>
                <a:ext uri="{FF2B5EF4-FFF2-40B4-BE49-F238E27FC236}">
                  <a16:creationId xmlns:a16="http://schemas.microsoft.com/office/drawing/2014/main" xmlns="" id="{2DDB24D7-BAED-4CAE-8739-293D0445D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266" y="5038193"/>
              <a:ext cx="80711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itchFamily="50" charset="-127"/>
                  <a:ea typeface="굴림" pitchFamily="50" charset="-127"/>
                </a:defRPr>
              </a:lvl9pPr>
            </a:lstStyle>
            <a:p>
              <a:pPr fontAlgn="base" latinLnBrk="1"/>
              <a:r>
                <a:rPr lang="ko-KR" altLang="en-US" sz="1400" b="1" dirty="0">
                  <a:latin typeface="+mn-ea"/>
                  <a:ea typeface="+mn-ea"/>
                </a:rPr>
                <a:t>한계기준 이탈 시 즉시 알림 기능 보유 여부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EDA55B66-828B-4F49-BC57-6CF13E0EF5D6}"/>
                </a:ext>
              </a:extLst>
            </p:cNvPr>
            <p:cNvSpPr txBox="1"/>
            <p:nvPr/>
          </p:nvSpPr>
          <p:spPr>
            <a:xfrm>
              <a:off x="1817198" y="2062356"/>
              <a:ext cx="6917228" cy="1164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FontTx/>
                <a:buChar char="-"/>
              </a:pPr>
              <a:r>
                <a:rPr lang="en-US" altLang="ko-KR" sz="1200" b="1" dirty="0">
                  <a:latin typeface="+mn-ea"/>
                </a:rPr>
                <a:t> CCP </a:t>
              </a:r>
              <a:r>
                <a:rPr lang="ko-KR" altLang="en-US" sz="1200" b="1" dirty="0">
                  <a:latin typeface="+mn-ea"/>
                </a:rPr>
                <a:t>모니터링 기록은 생산현장의 제조공정설비</a:t>
              </a:r>
              <a:r>
                <a:rPr lang="en-US" altLang="ko-KR" sz="1100" b="1" dirty="0">
                  <a:latin typeface="+mn-ea"/>
                </a:rPr>
                <a:t>(</a:t>
              </a:r>
              <a:r>
                <a:rPr lang="ko-KR" altLang="en-US" sz="1100" b="1" dirty="0">
                  <a:latin typeface="+mn-ea"/>
                </a:rPr>
                <a:t>계측장비 센서</a:t>
              </a:r>
              <a:r>
                <a:rPr lang="en-US" altLang="ko-KR" sz="1100" b="1" dirty="0">
                  <a:latin typeface="+mn-ea"/>
                </a:rPr>
                <a:t>)</a:t>
              </a:r>
              <a:r>
                <a:rPr lang="ko-KR" altLang="en-US" sz="1200" b="1" dirty="0">
                  <a:latin typeface="+mn-ea"/>
                </a:rPr>
                <a:t>에서 유</a:t>
              </a:r>
              <a:r>
                <a:rPr lang="en-US" altLang="ko-KR" sz="1200" b="1" dirty="0">
                  <a:latin typeface="+mn-ea"/>
                  <a:ea typeface="맑은 고딕"/>
                </a:rPr>
                <a:t>·</a:t>
              </a:r>
              <a:r>
                <a:rPr lang="ko-KR" altLang="en-US" sz="1200" b="1" dirty="0">
                  <a:latin typeface="+mn-ea"/>
                </a:rPr>
                <a:t>무선 통신을 활용하여 </a:t>
              </a:r>
              <a:endParaRPr lang="en-US" altLang="ko-KR" sz="12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latin typeface="+mn-ea"/>
                </a:rPr>
                <a:t>  </a:t>
              </a:r>
              <a:r>
                <a:rPr lang="ko-KR" altLang="en-US" sz="1200" b="1" dirty="0">
                  <a:latin typeface="+mn-ea"/>
                </a:rPr>
                <a:t>지정된 저장소</a:t>
              </a:r>
              <a:r>
                <a:rPr lang="en-US" altLang="ko-KR" sz="1100" b="1" dirty="0">
                  <a:latin typeface="+mn-ea"/>
                </a:rPr>
                <a:t>(</a:t>
              </a:r>
              <a:r>
                <a:rPr lang="ko-KR" altLang="en-US" sz="1100" b="1" dirty="0">
                  <a:latin typeface="+mn-ea"/>
                </a:rPr>
                <a:t>서버</a:t>
              </a:r>
              <a:r>
                <a:rPr lang="en-US" altLang="ko-KR" sz="1100" b="1" dirty="0">
                  <a:latin typeface="맑은 고딕"/>
                  <a:ea typeface="맑은 고딕"/>
                </a:rPr>
                <a:t>·</a:t>
              </a:r>
              <a:r>
                <a:rPr lang="ko-KR" altLang="en-US" sz="1100" b="1" dirty="0" err="1">
                  <a:latin typeface="+mn-ea"/>
                </a:rPr>
                <a:t>클라우드</a:t>
              </a:r>
              <a:r>
                <a:rPr lang="ko-KR" altLang="en-US" sz="1100" b="1" dirty="0">
                  <a:latin typeface="+mn-ea"/>
                </a:rPr>
                <a:t> 등</a:t>
              </a:r>
              <a:r>
                <a:rPr lang="en-US" altLang="ko-KR" sz="1100" b="1" dirty="0">
                  <a:latin typeface="+mn-ea"/>
                </a:rPr>
                <a:t>)</a:t>
              </a:r>
              <a:r>
                <a:rPr lang="ko-KR" altLang="en-US" sz="1200" b="1" dirty="0">
                  <a:latin typeface="+mn-ea"/>
                </a:rPr>
                <a:t>에 실시간으로 전송되고 전산데이터로 저장되어야 함</a:t>
              </a:r>
              <a:endParaRPr lang="en-US" altLang="ko-KR" sz="1200" b="1" dirty="0">
                <a:latin typeface="+mn-ea"/>
              </a:endParaRPr>
            </a:p>
            <a:p>
              <a:pPr>
                <a:lnSpc>
                  <a:spcPct val="150000"/>
                </a:lnSpc>
                <a:buFontTx/>
                <a:buChar char="-"/>
              </a:pPr>
              <a:r>
                <a:rPr lang="ko-KR" altLang="en-US" sz="1200" b="1" dirty="0">
                  <a:latin typeface="+mn-ea"/>
                </a:rPr>
                <a:t> 실시간 그래프 등으로 상시 모니터링이 가능한 화면과 </a:t>
              </a:r>
              <a:r>
                <a:rPr lang="en-US" altLang="ko-KR" sz="1200" b="1" dirty="0">
                  <a:latin typeface="+mn-ea"/>
                </a:rPr>
                <a:t>HACCP</a:t>
              </a:r>
              <a:r>
                <a:rPr lang="ko-KR" altLang="en-US" sz="1200" b="1" dirty="0">
                  <a:latin typeface="+mn-ea"/>
                </a:rPr>
                <a:t>기준서의 </a:t>
              </a:r>
              <a:r>
                <a:rPr lang="en-US" altLang="ko-KR" sz="1200" b="1" dirty="0">
                  <a:latin typeface="+mn-ea"/>
                </a:rPr>
                <a:t>CCP </a:t>
              </a:r>
              <a:r>
                <a:rPr lang="ko-KR" altLang="en-US" sz="1200" b="1" dirty="0">
                  <a:latin typeface="+mn-ea"/>
                </a:rPr>
                <a:t>모니터링 일지에 </a:t>
              </a:r>
              <a:endParaRPr lang="en-US" altLang="ko-KR" sz="12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latin typeface="+mn-ea"/>
                </a:rPr>
                <a:t>  </a:t>
              </a:r>
              <a:r>
                <a:rPr lang="ko-KR" altLang="en-US" sz="1200" b="1" dirty="0">
                  <a:latin typeface="+mn-ea"/>
                </a:rPr>
                <a:t>시간대별 모니터링 데이터가 자동으로 기록될 수 있도록 구현되어야 함 </a:t>
              </a:r>
              <a:endParaRPr lang="en-US" altLang="ko-KR" sz="1200" b="1" dirty="0">
                <a:latin typeface="+mn-ea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DA55B66-828B-4F49-BC57-6CF13E0EF5D6}"/>
                </a:ext>
              </a:extLst>
            </p:cNvPr>
            <p:cNvSpPr txBox="1"/>
            <p:nvPr/>
          </p:nvSpPr>
          <p:spPr>
            <a:xfrm>
              <a:off x="1831130" y="3934564"/>
              <a:ext cx="72181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FontTx/>
                <a:buChar char="-"/>
              </a:pPr>
              <a:r>
                <a:rPr lang="en-US" altLang="ko-KR" sz="1200" b="1" dirty="0">
                  <a:latin typeface="+mn-ea"/>
                </a:rPr>
                <a:t> </a:t>
              </a:r>
              <a:r>
                <a:rPr lang="ko-KR" altLang="en-US" sz="1200" b="1" dirty="0">
                  <a:latin typeface="+mn-ea"/>
                </a:rPr>
                <a:t>저장소에 기록되어 있는 데이터는 </a:t>
              </a:r>
              <a:r>
                <a:rPr lang="ko-KR" altLang="en-US" sz="1200" b="1" dirty="0" smtClean="0">
                  <a:latin typeface="+mn-ea"/>
                </a:rPr>
                <a:t>담당자</a:t>
              </a:r>
              <a:r>
                <a:rPr lang="en-US" altLang="ko-KR" sz="1200" b="1" dirty="0">
                  <a:latin typeface="+mn-ea"/>
                </a:rPr>
                <a:t> </a:t>
              </a:r>
              <a:r>
                <a:rPr lang="ko-KR" altLang="en-US" sz="1200" b="1" dirty="0" smtClean="0">
                  <a:latin typeface="+mn-ea"/>
                </a:rPr>
                <a:t>외에는 임의 수정 및 접근을 제한하여 데이터 신뢰성 제고</a:t>
              </a:r>
              <a:endParaRPr lang="en-US" altLang="ko-KR" sz="1200" b="1" dirty="0" smtClean="0">
                <a:latin typeface="+mn-ea"/>
              </a:endParaRPr>
            </a:p>
            <a:p>
              <a:pPr marL="85725" indent="-85725">
                <a:lnSpc>
                  <a:spcPct val="150000"/>
                </a:lnSpc>
                <a:buFontTx/>
                <a:buChar char="-"/>
              </a:pPr>
              <a:r>
                <a:rPr lang="en-US" altLang="ko-KR" sz="1200" b="1" dirty="0" smtClean="0">
                  <a:latin typeface="+mn-ea"/>
                </a:rPr>
                <a:t> </a:t>
              </a:r>
              <a:r>
                <a:rPr lang="ko-KR" altLang="en-US" sz="1200" b="1" dirty="0" smtClean="0">
                  <a:latin typeface="+mn-ea"/>
                </a:rPr>
                <a:t>통계관리를 위한 </a:t>
              </a:r>
              <a:r>
                <a:rPr lang="ko-KR" altLang="en-US" sz="1200" b="1" dirty="0" err="1" smtClean="0">
                  <a:latin typeface="+mn-ea"/>
                </a:rPr>
                <a:t>오류값</a:t>
              </a:r>
              <a:r>
                <a:rPr lang="ko-KR" altLang="en-US" sz="1200" b="1" dirty="0" smtClean="0">
                  <a:latin typeface="+mn-ea"/>
                </a:rPr>
                <a:t> 보정</a:t>
              </a:r>
              <a:r>
                <a:rPr lang="en-US" altLang="ko-KR" sz="1200" b="1" dirty="0" smtClean="0">
                  <a:latin typeface="+mn-ea"/>
                </a:rPr>
                <a:t> </a:t>
              </a:r>
              <a:r>
                <a:rPr lang="ko-KR" altLang="en-US" sz="1200" b="1" dirty="0" smtClean="0">
                  <a:latin typeface="+mn-ea"/>
                </a:rPr>
                <a:t>등 데이터 수정이 불가피한 경우 데이터 수정 로그기록을 별도의 조회</a:t>
              </a:r>
              <a:r>
                <a:rPr lang="en-US" altLang="ko-KR" sz="1200" b="1" dirty="0" smtClean="0">
                  <a:latin typeface="+mn-ea"/>
                </a:rPr>
                <a:t> </a:t>
              </a:r>
              <a:r>
                <a:rPr lang="ko-KR" altLang="en-US" sz="1200" b="1" dirty="0" smtClean="0">
                  <a:latin typeface="+mn-ea"/>
                </a:rPr>
                <a:t>화면에서</a:t>
              </a:r>
              <a:r>
                <a:rPr lang="en-US" altLang="ko-KR" sz="1200" b="1" dirty="0" smtClean="0">
                  <a:latin typeface="+mn-ea"/>
                </a:rPr>
                <a:t> </a:t>
              </a:r>
              <a:r>
                <a:rPr lang="ko-KR" altLang="en-US" sz="1200" b="1" dirty="0" smtClean="0">
                  <a:latin typeface="+mn-ea"/>
                </a:rPr>
                <a:t>확인할 수 있어야 함</a:t>
              </a:r>
              <a:endParaRPr lang="en-US" altLang="ko-KR" sz="1200" b="1" dirty="0">
                <a:latin typeface="+mn-ea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EDA55B66-828B-4F49-BC57-6CF13E0EF5D6}"/>
                </a:ext>
              </a:extLst>
            </p:cNvPr>
            <p:cNvSpPr txBox="1"/>
            <p:nvPr/>
          </p:nvSpPr>
          <p:spPr>
            <a:xfrm>
              <a:off x="1866305" y="5536562"/>
              <a:ext cx="6868121" cy="61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FontTx/>
                <a:buChar char="-"/>
              </a:pPr>
              <a:r>
                <a:rPr lang="en-US" altLang="ko-KR" sz="1200" b="1" dirty="0">
                  <a:latin typeface="+mn-ea"/>
                </a:rPr>
                <a:t> CCP</a:t>
              </a:r>
              <a:r>
                <a:rPr lang="ko-KR" altLang="en-US" sz="1200" b="1" dirty="0">
                  <a:latin typeface="+mn-ea"/>
                </a:rPr>
                <a:t>공정의 한계기준 이탈 시</a:t>
              </a:r>
              <a:r>
                <a:rPr lang="en-US" altLang="ko-KR" sz="1200" b="1" dirty="0">
                  <a:latin typeface="+mn-ea"/>
                </a:rPr>
                <a:t>, </a:t>
              </a:r>
              <a:r>
                <a:rPr lang="ko-KR" altLang="en-US" sz="1200" b="1" dirty="0">
                  <a:latin typeface="+mn-ea"/>
                </a:rPr>
                <a:t>모니터링 담당자 또는 책임자가 즉시 조치를 취할 수 있도록 </a:t>
              </a:r>
              <a:endParaRPr lang="en-US" altLang="ko-KR" sz="1200" b="1" dirty="0"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ko-KR" sz="1200" b="1" dirty="0">
                  <a:latin typeface="+mn-ea"/>
                </a:rPr>
                <a:t>  </a:t>
              </a:r>
              <a:r>
                <a:rPr lang="ko-KR" altLang="en-US" sz="1200" b="1" dirty="0">
                  <a:latin typeface="+mn-ea"/>
                </a:rPr>
                <a:t>별도의 </a:t>
              </a:r>
              <a:r>
                <a:rPr lang="ko-KR" altLang="en-US" sz="1200" b="1" dirty="0" err="1">
                  <a:latin typeface="+mn-ea"/>
                </a:rPr>
                <a:t>알림기능</a:t>
              </a:r>
              <a:r>
                <a:rPr lang="en-US" altLang="ko-KR" sz="1100" b="1" dirty="0">
                  <a:latin typeface="+mn-ea"/>
                </a:rPr>
                <a:t>(</a:t>
              </a:r>
              <a:r>
                <a:rPr lang="ko-KR" altLang="en-US" sz="1100" b="1" dirty="0">
                  <a:latin typeface="+mn-ea"/>
                </a:rPr>
                <a:t>경고문</a:t>
              </a:r>
              <a:r>
                <a:rPr lang="en-US" altLang="ko-KR" sz="1100" b="1" dirty="0">
                  <a:latin typeface="+mn-ea"/>
                </a:rPr>
                <a:t>, </a:t>
              </a:r>
              <a:r>
                <a:rPr lang="ko-KR" altLang="en-US" sz="1100" b="1" dirty="0" err="1">
                  <a:latin typeface="+mn-ea"/>
                </a:rPr>
                <a:t>경보음</a:t>
              </a:r>
              <a:r>
                <a:rPr lang="en-US" altLang="ko-KR" sz="1100" b="1" dirty="0">
                  <a:latin typeface="+mn-ea"/>
                </a:rPr>
                <a:t>, </a:t>
              </a:r>
              <a:r>
                <a:rPr lang="ko-KR" altLang="en-US" sz="1100" b="1" dirty="0" err="1">
                  <a:latin typeface="+mn-ea"/>
                </a:rPr>
                <a:t>알림문자</a:t>
              </a:r>
              <a:r>
                <a:rPr lang="en-US" altLang="ko-KR" sz="1100" b="1" dirty="0">
                  <a:latin typeface="+mn-ea"/>
                </a:rPr>
                <a:t> </a:t>
              </a:r>
              <a:r>
                <a:rPr lang="ko-KR" altLang="en-US" sz="1100" b="1" dirty="0">
                  <a:latin typeface="+mn-ea"/>
                </a:rPr>
                <a:t>등</a:t>
              </a:r>
              <a:r>
                <a:rPr lang="en-US" altLang="ko-KR" sz="1100" b="1" dirty="0">
                  <a:latin typeface="+mn-ea"/>
                </a:rPr>
                <a:t>)</a:t>
              </a:r>
              <a:r>
                <a:rPr lang="ko-KR" altLang="en-US" sz="1200" b="1" dirty="0">
                  <a:latin typeface="+mn-ea"/>
                </a:rPr>
                <a:t>이 구현되어 있어야 함</a:t>
              </a:r>
              <a:endParaRPr lang="en-US" altLang="ko-KR" sz="1200" b="1" dirty="0">
                <a:latin typeface="+mn-ea"/>
              </a:endParaRPr>
            </a:p>
          </p:txBody>
        </p:sp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xmlns="" id="{944D7C62-3ED9-469B-A7D3-DA7911B09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68" y="2381699"/>
              <a:ext cx="643759" cy="643759"/>
            </a:xfrm>
            <a:prstGeom prst="rect">
              <a:avLst/>
            </a:prstGeom>
          </p:spPr>
        </p:pic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xmlns="" id="{4EB38482-F053-494D-BEAF-6A7CAF445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8FAFB"/>
                </a:clrFrom>
                <a:clrTo>
                  <a:srgbClr val="F8FA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7954" y="3997622"/>
              <a:ext cx="754774" cy="763191"/>
            </a:xfrm>
            <a:prstGeom prst="rect">
              <a:avLst/>
            </a:prstGeom>
          </p:spPr>
        </p:pic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xmlns="" id="{94F49764-D09E-4EDD-A261-49BB4AFAD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8FAFB"/>
                </a:clrFrom>
                <a:clrTo>
                  <a:srgbClr val="F8FA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4405" y="5453922"/>
              <a:ext cx="854248" cy="758363"/>
            </a:xfrm>
            <a:prstGeom prst="rect">
              <a:avLst/>
            </a:prstGeom>
          </p:spPr>
        </p:pic>
      </p:grpSp>
      <p:sp>
        <p:nvSpPr>
          <p:cNvPr id="61" name="슬라이드 번호 개체 틀 3"/>
          <p:cNvSpPr txBox="1">
            <a:spLocks/>
          </p:cNvSpPr>
          <p:nvPr/>
        </p:nvSpPr>
        <p:spPr>
          <a:xfrm>
            <a:off x="7011307" y="65074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75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 cstate="print">
            <a:lum/>
          </a:blip>
          <a:srcRect/>
          <a:stretch>
            <a:fillRect/>
          </a:stretch>
        </p:blipFill>
        <p:spPr>
          <a:xfrm>
            <a:off x="3375946" y="5604839"/>
            <a:ext cx="4364406" cy="549529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</a:ln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3" cstate="print">
            <a:lum/>
          </a:blip>
          <a:srcRect b="21390"/>
          <a:stretch>
            <a:fillRect/>
          </a:stretch>
        </p:blipFill>
        <p:spPr>
          <a:xfrm>
            <a:off x="0" y="856063"/>
            <a:ext cx="9146571" cy="4145254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28069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82812" y="1713197"/>
            <a:ext cx="2402125" cy="3385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D3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7" tIns="45730" rIns="91457" bIns="4573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ko-KR" alt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업체 인증 준비 단계</a:t>
            </a:r>
            <a:endParaRPr lang="ko-KR" altLang="en-US" sz="1600" dirty="0">
              <a:solidFill>
                <a:prstClr val="black">
                  <a:lumMod val="85000"/>
                  <a:lumOff val="15000"/>
                </a:prstClr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5126841" y="1720857"/>
            <a:ext cx="3883272" cy="3385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489E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ko-KR" alt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핵심 내용</a:t>
            </a:r>
            <a:endParaRPr lang="ko-KR" altLang="en-US" sz="1600" dirty="0">
              <a:solidFill>
                <a:prstClr val="black">
                  <a:lumMod val="85000"/>
                  <a:lumOff val="15000"/>
                </a:prstClr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123075" y="2131142"/>
            <a:ext cx="3916186" cy="10080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HACCP</a:t>
            </a: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준</a:t>
            </a:r>
            <a:r>
              <a:rPr lang="ko-KR" altLang="en-US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비</a:t>
            </a: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절차</a:t>
            </a:r>
            <a:r>
              <a:rPr lang="en-US" altLang="ko-KR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법적 준수사항</a:t>
            </a:r>
            <a:r>
              <a:rPr lang="en-US" altLang="ko-KR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작업장 도면 </a:t>
            </a: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상담 </a:t>
            </a: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등</a:t>
            </a:r>
            <a:endParaRPr lang="en-US" altLang="ko-KR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 algn="ctr" latinLnBrk="0">
              <a:defRPr/>
            </a:pPr>
            <a:r>
              <a:rPr lang="en-US" altLang="ko-KR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(</a:t>
            </a:r>
            <a:r>
              <a:rPr lang="en-US" altLang="ko-KR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HACCP</a:t>
            </a:r>
            <a:r>
              <a:rPr lang="ko-KR" altLang="en-US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의</a:t>
            </a:r>
            <a:r>
              <a:rPr lang="en-US" altLang="ko-KR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lang="ko-KR" altLang="en-US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올바른 이해로 시설</a:t>
            </a:r>
            <a:r>
              <a:rPr lang="en-US" altLang="ko-KR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·</a:t>
            </a:r>
            <a:r>
              <a:rPr lang="ko-KR" altLang="en-US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설비 과잉투자 방지</a:t>
            </a:r>
            <a:r>
              <a:rPr lang="en-US" altLang="ko-KR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)</a:t>
            </a:r>
            <a:endParaRPr lang="ko-KR" altLang="en-US" sz="1600" dirty="0" smtClean="0">
              <a:solidFill>
                <a:schemeClr val="tx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123075" y="3239421"/>
            <a:ext cx="3916186" cy="10080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동일 유형별</a:t>
            </a:r>
            <a:endParaRPr lang="en-US" altLang="ko-KR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 algn="ctr" latinLnBrk="0">
              <a:defRPr/>
            </a:pPr>
            <a:r>
              <a:rPr lang="en-US" altLang="ko-KR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HACCP</a:t>
            </a:r>
            <a:r>
              <a:rPr lang="ko-KR" altLang="en-US" dirty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관리 및 선행요건관리 </a:t>
            </a: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방안 교육 </a:t>
            </a:r>
            <a:endParaRPr lang="en-US" altLang="ko-KR" dirty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 algn="ctr" latinLnBrk="0">
              <a:defRPr/>
            </a:pP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동일 유형 인증업체 사례 참고</a:t>
            </a:r>
            <a:r>
              <a:rPr lang="en-US" altLang="ko-KR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기준서 작성 및 관리기준 이해</a:t>
            </a:r>
            <a:r>
              <a:rPr lang="en-US" altLang="ko-KR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)</a:t>
            </a:r>
            <a:endParaRPr lang="ko-KR" altLang="en-US" sz="1600" dirty="0">
              <a:solidFill>
                <a:schemeClr val="tx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5123075" y="4349650"/>
            <a:ext cx="3916186" cy="2175694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기준서 작성 및 </a:t>
            </a: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현장 검토를 통한 개선방안 제시</a:t>
            </a:r>
            <a:r>
              <a:rPr lang="en-US" altLang="ko-KR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, </a:t>
            </a:r>
            <a:endParaRPr lang="en-US" altLang="ko-KR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 algn="ctr" latinLnBrk="0">
              <a:defRPr/>
            </a:pPr>
            <a:r>
              <a:rPr lang="ko-KR" altLang="en-US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평가항목 관리사항 지도 등</a:t>
            </a:r>
            <a:endParaRPr lang="en-US" altLang="ko-KR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 algn="ctr" latinLnBrk="0">
              <a:defRPr/>
            </a:pPr>
            <a:r>
              <a:rPr lang="en-US" altLang="ko-KR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맞춤형 지원 및 안정적 </a:t>
            </a:r>
            <a:r>
              <a:rPr lang="en-US" altLang="ko-KR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인증</a:t>
            </a:r>
            <a:r>
              <a:rPr lang="en-US" altLang="ko-KR" sz="1600" dirty="0" smtClean="0">
                <a:solidFill>
                  <a:schemeClr val="tx1"/>
                </a:solidFill>
                <a:latin typeface="10X10" pitchFamily="50" charset="-127"/>
                <a:ea typeface="10X10" pitchFamily="50" charset="-127"/>
              </a:rPr>
              <a:t>)</a:t>
            </a:r>
            <a:endParaRPr lang="ko-KR" altLang="en-US" dirty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2556831" y="1708027"/>
            <a:ext cx="2456297" cy="33855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175">
            <a:solidFill>
              <a:srgbClr val="D3BE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ko-KR" alt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기술지원 사업</a:t>
            </a:r>
            <a:endParaRPr lang="ko-KR" altLang="en-US" sz="1600" dirty="0">
              <a:solidFill>
                <a:prstClr val="black">
                  <a:lumMod val="85000"/>
                  <a:lumOff val="15000"/>
                </a:prstClr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07912" y="2131142"/>
            <a:ext cx="2376891" cy="10080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7" tIns="45730" rIns="91457" bIns="4573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en-US" altLang="ko-KR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준비 시작단계</a:t>
            </a:r>
            <a:r>
              <a:rPr lang="en-US" altLang="ko-KR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,</a:t>
            </a:r>
          </a:p>
          <a:p>
            <a:pPr algn="ctr" latinLnBrk="0">
              <a:defRPr/>
            </a:pPr>
            <a:r>
              <a:rPr lang="ko-KR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작업장 </a:t>
            </a:r>
            <a:r>
              <a:rPr lang="ko-KR" altLang="en-US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개보수</a:t>
            </a:r>
            <a:r>
              <a:rPr lang="ko-KR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 전</a:t>
            </a:r>
            <a:endParaRPr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577728" y="2131142"/>
            <a:ext cx="2456577" cy="1008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lnSpc>
                <a:spcPct val="150000"/>
              </a:lnSpc>
              <a:defRPr/>
            </a:pP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전문기술상담</a:t>
            </a:r>
            <a:endParaRPr lang="en-US" altLang="ko-KR" b="1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en-US" altLang="ko-KR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60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내원</a:t>
            </a:r>
            <a:r>
              <a:rPr lang="en-US" altLang="ko-KR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)</a:t>
            </a:r>
            <a:endParaRPr lang="ko-KR" altLang="en-US" sz="1600" dirty="0">
              <a:solidFill>
                <a:prstClr val="black">
                  <a:lumMod val="85000"/>
                  <a:lumOff val="15000"/>
                </a:prstClr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07912" y="3239421"/>
            <a:ext cx="2376891" cy="10080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7" tIns="45730" rIns="91457" bIns="4573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ko-KR" altLang="en-US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위해분석</a:t>
            </a:r>
            <a:r>
              <a:rPr lang="ko-KR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 및 기준서 작성  </a:t>
            </a:r>
            <a:endParaRPr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10X10" pitchFamily="50" charset="-127"/>
              <a:ea typeface="10X10" pitchFamily="50" charset="-127"/>
            </a:endParaRPr>
          </a:p>
        </p:txBody>
      </p:sp>
      <p:grpSp>
        <p:nvGrpSpPr>
          <p:cNvPr id="14" name="그룹 124"/>
          <p:cNvGrpSpPr/>
          <p:nvPr/>
        </p:nvGrpSpPr>
        <p:grpSpPr>
          <a:xfrm>
            <a:off x="1188318" y="3084222"/>
            <a:ext cx="216075" cy="252351"/>
            <a:chOff x="6625170" y="2131464"/>
            <a:chExt cx="216000" cy="180000"/>
          </a:xfrm>
        </p:grpSpPr>
        <p:sp>
          <p:nvSpPr>
            <p:cNvPr id="15" name="이등변 삼각형 14"/>
            <p:cNvSpPr>
              <a:spLocks noChangeArrowheads="1"/>
            </p:cNvSpPr>
            <p:nvPr/>
          </p:nvSpPr>
          <p:spPr bwMode="auto">
            <a:xfrm rot="10800000">
              <a:off x="6625170" y="2131464"/>
              <a:ext cx="216000" cy="132356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582" latinLnBrk="0">
                <a:defRPr/>
              </a:pPr>
              <a:endParaRPr lang="ko-KR" altLang="en-US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16" name="이등변 삼각형 15"/>
            <p:cNvSpPr>
              <a:spLocks noChangeArrowheads="1"/>
            </p:cNvSpPr>
            <p:nvPr/>
          </p:nvSpPr>
          <p:spPr bwMode="auto">
            <a:xfrm rot="10800000">
              <a:off x="6625170" y="2179108"/>
              <a:ext cx="216000" cy="132356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582" latinLnBrk="0">
                <a:defRPr/>
              </a:pPr>
              <a:endParaRPr lang="ko-KR" altLang="en-US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17" name="모서리가 둥근 직사각형 16"/>
          <p:cNvSpPr/>
          <p:nvPr/>
        </p:nvSpPr>
        <p:spPr>
          <a:xfrm>
            <a:off x="2581218" y="3239421"/>
            <a:ext cx="2456577" cy="1008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lnSpc>
                <a:spcPct val="150000"/>
              </a:lnSpc>
              <a:defRPr/>
            </a:pPr>
            <a:r>
              <a:rPr lang="ko-KR" altLang="en-US" b="1" dirty="0" err="1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워킹그룹</a:t>
            </a:r>
            <a:endParaRPr lang="en-US" altLang="ko-KR" b="1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en-US" altLang="ko-KR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집합교육</a:t>
            </a:r>
            <a:r>
              <a:rPr lang="en-US" altLang="ko-KR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)</a:t>
            </a:r>
            <a:endParaRPr lang="ko-KR" altLang="en-US" sz="1600" dirty="0">
              <a:solidFill>
                <a:prstClr val="black">
                  <a:lumMod val="85000"/>
                  <a:lumOff val="15000"/>
                </a:prstClr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107912" y="4349650"/>
            <a:ext cx="2376891" cy="10080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7" tIns="45730" rIns="91457" bIns="4573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ko-KR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관리기준 수립 및 운영 예정</a:t>
            </a:r>
            <a:endParaRPr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81218" y="4349650"/>
            <a:ext cx="2456577" cy="21756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lnSpc>
                <a:spcPct val="150000"/>
              </a:lnSpc>
              <a:defRPr/>
            </a:pP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맞춤형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현장 </a:t>
            </a:r>
            <a:r>
              <a:rPr lang="ko-KR" altLang="en-US" b="1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기술지도</a:t>
            </a:r>
            <a:endParaRPr lang="en-US" altLang="ko-KR" b="1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  <a:p>
            <a:pPr algn="ctr" latinLnBrk="0">
              <a:lnSpc>
                <a:spcPct val="150000"/>
              </a:lnSpc>
              <a:defRPr/>
            </a:pPr>
            <a:r>
              <a:rPr lang="en-US" altLang="ko-KR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(</a:t>
            </a:r>
            <a:r>
              <a:rPr lang="ko-KR" altLang="en-US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업체 방문</a:t>
            </a:r>
            <a:r>
              <a:rPr lang="en-US" altLang="ko-KR" sz="16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)</a:t>
            </a:r>
          </a:p>
        </p:txBody>
      </p:sp>
      <p:sp>
        <p:nvSpPr>
          <p:cNvPr id="23" name="모서리가 둥근 직사각형 22"/>
          <p:cNvSpPr/>
          <p:nvPr/>
        </p:nvSpPr>
        <p:spPr>
          <a:xfrm>
            <a:off x="107912" y="5517344"/>
            <a:ext cx="2376891" cy="1008000"/>
          </a:xfrm>
          <a:prstGeom prst="roundRect">
            <a:avLst/>
          </a:prstGeom>
          <a:noFill/>
          <a:ln w="9525">
            <a:solidFill>
              <a:srgbClr val="2D2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7" tIns="45730" rIns="91457" bIns="4573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0">
              <a:defRPr/>
            </a:pPr>
            <a:r>
              <a:rPr lang="ko-KR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관리기</a:t>
            </a:r>
            <a:r>
              <a:rPr lang="ko-KR" altLang="en-US" dirty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준</a:t>
            </a:r>
            <a:r>
              <a:rPr lang="ko-KR" altLang="en-US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rPr>
              <a:t>적용 및 현장점검</a:t>
            </a:r>
            <a:endParaRPr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10X10" pitchFamily="50" charset="-127"/>
              <a:ea typeface="10X10" pitchFamily="50" charset="-127"/>
            </a:endParaRPr>
          </a:p>
        </p:txBody>
      </p:sp>
      <p:grpSp>
        <p:nvGrpSpPr>
          <p:cNvPr id="24" name="그룹 126"/>
          <p:cNvGrpSpPr/>
          <p:nvPr/>
        </p:nvGrpSpPr>
        <p:grpSpPr>
          <a:xfrm>
            <a:off x="1188318" y="5331285"/>
            <a:ext cx="216075" cy="252351"/>
            <a:chOff x="6625170" y="2131464"/>
            <a:chExt cx="216000" cy="180000"/>
          </a:xfrm>
        </p:grpSpPr>
        <p:sp>
          <p:nvSpPr>
            <p:cNvPr id="25" name="이등변 삼각형 24"/>
            <p:cNvSpPr>
              <a:spLocks noChangeArrowheads="1"/>
            </p:cNvSpPr>
            <p:nvPr/>
          </p:nvSpPr>
          <p:spPr bwMode="auto">
            <a:xfrm rot="10800000">
              <a:off x="6625170" y="2131464"/>
              <a:ext cx="216000" cy="132356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582" latinLnBrk="0">
                <a:defRPr/>
              </a:pPr>
              <a:endParaRPr lang="ko-KR" altLang="en-US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26" name="이등변 삼각형 25"/>
            <p:cNvSpPr>
              <a:spLocks noChangeArrowheads="1"/>
            </p:cNvSpPr>
            <p:nvPr/>
          </p:nvSpPr>
          <p:spPr bwMode="auto">
            <a:xfrm rot="10800000">
              <a:off x="6625170" y="2179108"/>
              <a:ext cx="216000" cy="132356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582" latinLnBrk="0">
                <a:defRPr/>
              </a:pPr>
              <a:endParaRPr lang="ko-KR" altLang="en-US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준비단계 기술지원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직사각형 30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단계별 사업 안내</a:t>
            </a:r>
            <a:endParaRPr lang="en-US" altLang="ko-KR" sz="24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grpSp>
        <p:nvGrpSpPr>
          <p:cNvPr id="19" name="그룹 126"/>
          <p:cNvGrpSpPr/>
          <p:nvPr/>
        </p:nvGrpSpPr>
        <p:grpSpPr>
          <a:xfrm>
            <a:off x="1188318" y="4186584"/>
            <a:ext cx="216075" cy="252351"/>
            <a:chOff x="6625170" y="2131464"/>
            <a:chExt cx="216000" cy="180000"/>
          </a:xfrm>
        </p:grpSpPr>
        <p:sp>
          <p:nvSpPr>
            <p:cNvPr id="20" name="이등변 삼각형 19"/>
            <p:cNvSpPr>
              <a:spLocks noChangeArrowheads="1"/>
            </p:cNvSpPr>
            <p:nvPr/>
          </p:nvSpPr>
          <p:spPr bwMode="auto">
            <a:xfrm rot="10800000">
              <a:off x="6625170" y="2131464"/>
              <a:ext cx="216000" cy="132356"/>
            </a:xfrm>
            <a:prstGeom prst="triangle">
              <a:avLst>
                <a:gd name="adj" fmla="val 50000"/>
              </a:avLst>
            </a:prstGeom>
            <a:solidFill>
              <a:srgbClr val="5F5F5F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582" latinLnBrk="0">
                <a:defRPr/>
              </a:pPr>
              <a:endParaRPr lang="ko-KR" altLang="en-US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endParaRPr>
            </a:p>
          </p:txBody>
        </p:sp>
        <p:sp>
          <p:nvSpPr>
            <p:cNvPr id="21" name="이등변 삼각형 20"/>
            <p:cNvSpPr>
              <a:spLocks noChangeArrowheads="1"/>
            </p:cNvSpPr>
            <p:nvPr/>
          </p:nvSpPr>
          <p:spPr bwMode="auto">
            <a:xfrm rot="10800000">
              <a:off x="6625170" y="2179108"/>
              <a:ext cx="216000" cy="132356"/>
            </a:xfrm>
            <a:prstGeom prst="triangle">
              <a:avLst>
                <a:gd name="adj" fmla="val 50000"/>
              </a:avLst>
            </a:prstGeom>
            <a:solidFill>
              <a:srgbClr val="2D2E30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582" latinLnBrk="0">
                <a:defRPr/>
              </a:pPr>
              <a:endParaRPr lang="ko-KR" altLang="en-US" sz="1600" kern="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10X10" pitchFamily="50" charset="-127"/>
                <a:ea typeface="10X10" pitchFamily="50" charset="-127"/>
              </a:endParaRPr>
            </a:p>
          </p:txBody>
        </p:sp>
      </p:grpSp>
      <p:sp>
        <p:nvSpPr>
          <p:cNvPr id="32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8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6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80" y="0"/>
            <a:ext cx="5437984" cy="717640"/>
            <a:chOff x="3680" y="0"/>
            <a:chExt cx="5437984" cy="717640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xmlns="" id="{D31EDC52-B6EB-444F-B384-08EF3B4E3579}"/>
                </a:ext>
              </a:extLst>
            </p:cNvPr>
            <p:cNvSpPr/>
            <p:nvPr/>
          </p:nvSpPr>
          <p:spPr>
            <a:xfrm>
              <a:off x="3680" y="0"/>
              <a:ext cx="5437984" cy="71764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67" tIns="45734" rIns="91467" bIns="45734" rtlCol="0" anchor="ctr"/>
            <a:lstStyle/>
            <a:p>
              <a:pPr defTabSz="914674"/>
              <a:endParaRPr lang="ko-KR" alt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M" pitchFamily="18" charset="-127"/>
                <a:ea typeface="HY동녘M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8488" y="74768"/>
              <a:ext cx="4773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2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HY견고딕" pitchFamily="18" charset="-127"/>
                  <a:ea typeface="HY견고딕" pitchFamily="18" charset="-127"/>
                </a:rPr>
                <a:t>준비단계 기술지원</a:t>
              </a:r>
              <a:endParaRPr lang="ko-KR" altLang="en-US" sz="32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2" y="34617"/>
            <a:ext cx="504000" cy="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직사각형 18"/>
          <p:cNvSpPr/>
          <p:nvPr/>
        </p:nvSpPr>
        <p:spPr>
          <a:xfrm>
            <a:off x="277598" y="870620"/>
            <a:ext cx="4440043" cy="540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 defTabSz="899931">
              <a:spcBef>
                <a:spcPct val="0"/>
              </a:spcBef>
              <a:spcAft>
                <a:spcPct val="0"/>
              </a:spcAft>
              <a:buClr>
                <a:srgbClr val="262626">
                  <a:alpha val="100000"/>
                </a:srgbClr>
              </a:buClr>
              <a:buSzPct val="100000"/>
              <a:defRPr lang="ko-KR" altLang="en-US"/>
            </a:pPr>
            <a:r>
              <a:rPr lang="ko-KR" altLang="en-US" sz="2400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  <a:sym typeface="Wingdings"/>
              </a:rPr>
              <a:t>전문기술상담</a:t>
            </a:r>
            <a:endParaRPr lang="en-US" altLang="ko-KR" sz="2400" b="1" dirty="0">
              <a:solidFill>
                <a:schemeClr val="bg1"/>
              </a:solidFill>
              <a:latin typeface="10X10" pitchFamily="50" charset="-127"/>
              <a:ea typeface="10X10" pitchFamily="50" charset="-127"/>
              <a:sym typeface="Wingdings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7071" y="1892779"/>
            <a:ext cx="4608000" cy="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1600" y="1660738"/>
            <a:ext cx="80417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2000" b="1" dirty="0" smtClean="0">
                <a:latin typeface="10X10" pitchFamily="50" charset="-127"/>
                <a:ea typeface="10X10" pitchFamily="50" charset="-127"/>
              </a:rPr>
              <a:t>대상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: HACCP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준비업체 및 </a:t>
            </a:r>
            <a:r>
              <a:rPr lang="en-US" altLang="ko-KR" sz="2000" dirty="0" smtClean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sz="2000" dirty="0" smtClean="0">
                <a:latin typeface="10X10" pitchFamily="50" charset="-127"/>
                <a:ea typeface="10X10" pitchFamily="50" charset="-127"/>
              </a:rPr>
              <a:t>인증업체</a:t>
            </a:r>
            <a:endParaRPr lang="en-US" altLang="ko-KR" sz="2000" dirty="0" smtClean="0">
              <a:latin typeface="10X10" pitchFamily="50" charset="-127"/>
              <a:ea typeface="10X10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dirty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- HACCP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을 해야 하거나 받아야 한다고 하는데 어떻게 하지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? </a:t>
            </a:r>
          </a:p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- 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때문에 신축하거나 작업장을 개・보수해야 한다고 하는데 어떻게 하지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?</a:t>
            </a:r>
          </a:p>
          <a:p>
            <a:pPr fontAlgn="base">
              <a:lnSpc>
                <a:spcPct val="150000"/>
              </a:lnSpc>
            </a:pP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 -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내가 만든 기준서는 어떤 상태이지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?</a:t>
            </a:r>
          </a:p>
          <a:p>
            <a:pPr fontAlgn="base">
              <a:lnSpc>
                <a:spcPct val="150000"/>
              </a:lnSpc>
            </a:pPr>
            <a:r>
              <a:rPr lang="en-US" altLang="ko-KR" dirty="0">
                <a:latin typeface="10X10" pitchFamily="50" charset="-127"/>
                <a:ea typeface="10X10" pitchFamily="50" charset="-127"/>
              </a:rPr>
              <a:t> 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-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평가 시 지적을 받았는데 어떻게 개선조치 해야 하지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?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등</a:t>
            </a:r>
            <a:endParaRPr lang="en-US" altLang="ko-KR" dirty="0">
              <a:latin typeface="10X10" pitchFamily="50" charset="-127"/>
              <a:ea typeface="10X10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2000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         이런 업체 또는 대표자 및 담당자 분들은 전문기술상담을 받아보세요</a:t>
            </a:r>
            <a:r>
              <a:rPr lang="en-US" altLang="ko-KR" sz="2000" dirty="0" smtClean="0">
                <a:solidFill>
                  <a:srgbClr val="0000FF"/>
                </a:solidFill>
                <a:latin typeface="10X10" pitchFamily="50" charset="-127"/>
                <a:ea typeface="10X10" pitchFamily="50" charset="-127"/>
              </a:rPr>
              <a:t>! </a:t>
            </a:r>
            <a:endParaRPr lang="en-US" altLang="ko-KR" sz="900" dirty="0" smtClean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108678" y="4332528"/>
            <a:ext cx="8892000" cy="0"/>
          </a:xfrm>
          <a:prstGeom prst="line">
            <a:avLst/>
          </a:prstGeom>
          <a:ln w="19050">
            <a:solidFill>
              <a:srgbClr val="0594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그룹 63"/>
          <p:cNvGrpSpPr/>
          <p:nvPr/>
        </p:nvGrpSpPr>
        <p:grpSpPr>
          <a:xfrm>
            <a:off x="96546" y="4652187"/>
            <a:ext cx="1381125" cy="1379537"/>
            <a:chOff x="612454" y="2960167"/>
            <a:chExt cx="1381125" cy="1379537"/>
          </a:xfrm>
        </p:grpSpPr>
        <p:grpSp>
          <p:nvGrpSpPr>
            <p:cNvPr id="36" name="그룹 4"/>
            <p:cNvGrpSpPr>
              <a:grpSpLocks/>
            </p:cNvGrpSpPr>
            <p:nvPr/>
          </p:nvGrpSpPr>
          <p:grpSpPr bwMode="auto">
            <a:xfrm>
              <a:off x="612454" y="2960167"/>
              <a:ext cx="1381125" cy="1379537"/>
              <a:chOff x="927502" y="1770030"/>
              <a:chExt cx="1625198" cy="1624078"/>
            </a:xfrm>
          </p:grpSpPr>
          <p:sp>
            <p:nvSpPr>
              <p:cNvPr id="37" name="타원 36"/>
              <p:cNvSpPr/>
              <p:nvPr/>
            </p:nvSpPr>
            <p:spPr bwMode="auto">
              <a:xfrm>
                <a:off x="927502" y="1770030"/>
                <a:ext cx="1625198" cy="1624078"/>
              </a:xfrm>
              <a:prstGeom prst="ellipse">
                <a:avLst/>
              </a:prstGeom>
              <a:gradFill>
                <a:gsLst>
                  <a:gs pos="100000">
                    <a:srgbClr val="E3637C">
                      <a:alpha val="82745"/>
                    </a:srgbClr>
                  </a:gs>
                  <a:gs pos="1000">
                    <a:srgbClr val="D63658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38" name="타원 37"/>
              <p:cNvSpPr/>
              <p:nvPr/>
            </p:nvSpPr>
            <p:spPr>
              <a:xfrm>
                <a:off x="1080682" y="1921411"/>
                <a:ext cx="1318839" cy="13213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39" name="타원 38"/>
              <p:cNvSpPr/>
              <p:nvPr/>
            </p:nvSpPr>
            <p:spPr bwMode="auto">
              <a:xfrm>
                <a:off x="1155403" y="1998036"/>
                <a:ext cx="1169395" cy="1168065"/>
              </a:xfrm>
              <a:prstGeom prst="ellipse">
                <a:avLst/>
              </a:prstGeom>
              <a:gradFill>
                <a:gsLst>
                  <a:gs pos="97917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6000">
                    <a:schemeClr val="bg1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0" name="타원 39"/>
              <p:cNvSpPr/>
              <p:nvPr/>
            </p:nvSpPr>
            <p:spPr bwMode="auto">
              <a:xfrm>
                <a:off x="1291745" y="2019301"/>
                <a:ext cx="896712" cy="811542"/>
              </a:xfrm>
              <a:prstGeom prst="ellipse">
                <a:avLst/>
              </a:prstGeom>
              <a:gradFill>
                <a:gsLst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sp>
          <p:nvSpPr>
            <p:cNvPr id="51" name="직사각형 6"/>
            <p:cNvSpPr>
              <a:spLocks noChangeArrowheads="1"/>
            </p:cNvSpPr>
            <p:nvPr/>
          </p:nvSpPr>
          <p:spPr bwMode="auto">
            <a:xfrm>
              <a:off x="872481" y="3433916"/>
              <a:ext cx="8547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b="1" dirty="0" smtClean="0">
                  <a:latin typeface="10X10" pitchFamily="50" charset="-127"/>
                  <a:ea typeface="10X10" pitchFamily="50" charset="-127"/>
                  <a:cs typeface="Arial" charset="0"/>
                </a:rPr>
                <a:t>상담 전</a:t>
              </a:r>
              <a:endParaRPr kumimoji="0" lang="en-US" altLang="ko-KR" b="1" dirty="0">
                <a:latin typeface="10X10" pitchFamily="50" charset="-127"/>
                <a:ea typeface="10X10" pitchFamily="50" charset="-127"/>
                <a:cs typeface="Arial" charset="0"/>
              </a:endParaRPr>
            </a:p>
          </p:txBody>
        </p:sp>
      </p:grpSp>
      <p:grpSp>
        <p:nvGrpSpPr>
          <p:cNvPr id="63" name="그룹 62"/>
          <p:cNvGrpSpPr/>
          <p:nvPr/>
        </p:nvGrpSpPr>
        <p:grpSpPr>
          <a:xfrm>
            <a:off x="4283968" y="4652186"/>
            <a:ext cx="1379538" cy="1379538"/>
            <a:chOff x="6156176" y="4238427"/>
            <a:chExt cx="1379538" cy="1379538"/>
          </a:xfrm>
        </p:grpSpPr>
        <p:grpSp>
          <p:nvGrpSpPr>
            <p:cNvPr id="41" name="그룹 30"/>
            <p:cNvGrpSpPr>
              <a:grpSpLocks/>
            </p:cNvGrpSpPr>
            <p:nvPr/>
          </p:nvGrpSpPr>
          <p:grpSpPr bwMode="auto">
            <a:xfrm>
              <a:off x="6156176" y="4238427"/>
              <a:ext cx="1379538" cy="1379538"/>
              <a:chOff x="927502" y="1770030"/>
              <a:chExt cx="1625198" cy="1624078"/>
            </a:xfrm>
          </p:grpSpPr>
          <p:sp>
            <p:nvSpPr>
              <p:cNvPr id="42" name="타원 41"/>
              <p:cNvSpPr/>
              <p:nvPr/>
            </p:nvSpPr>
            <p:spPr bwMode="auto">
              <a:xfrm>
                <a:off x="927502" y="1770030"/>
                <a:ext cx="1625198" cy="1624078"/>
              </a:xfrm>
              <a:prstGeom prst="ellipse">
                <a:avLst/>
              </a:prstGeom>
              <a:gradFill>
                <a:gsLst>
                  <a:gs pos="100000">
                    <a:srgbClr val="A1D856">
                      <a:alpha val="82353"/>
                    </a:srgbClr>
                  </a:gs>
                  <a:gs pos="1000">
                    <a:srgbClr val="79B42A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1078988" y="1921412"/>
                <a:ext cx="1322226" cy="13213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 bwMode="auto">
              <a:xfrm>
                <a:off x="1155666" y="1998036"/>
                <a:ext cx="1168871" cy="1168065"/>
              </a:xfrm>
              <a:prstGeom prst="ellipse">
                <a:avLst/>
              </a:prstGeom>
              <a:gradFill>
                <a:gsLst>
                  <a:gs pos="97917">
                    <a:schemeClr val="bg1">
                      <a:lumMod val="95000"/>
                    </a:schemeClr>
                  </a:gs>
                  <a:gs pos="0">
                    <a:schemeClr val="bg1">
                      <a:lumMod val="65000"/>
                    </a:schemeClr>
                  </a:gs>
                  <a:gs pos="16000">
                    <a:schemeClr val="bg1">
                      <a:lumMod val="7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  <p:sp>
            <p:nvSpPr>
              <p:cNvPr id="45" name="타원 44"/>
              <p:cNvSpPr/>
              <p:nvPr/>
            </p:nvSpPr>
            <p:spPr bwMode="auto">
              <a:xfrm>
                <a:off x="1291745" y="2019301"/>
                <a:ext cx="896712" cy="811542"/>
              </a:xfrm>
              <a:prstGeom prst="ellipse">
                <a:avLst/>
              </a:prstGeom>
              <a:gradFill>
                <a:gsLst>
                  <a:gs pos="30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latin typeface="10X10" pitchFamily="50" charset="-127"/>
                  <a:ea typeface="10X10" pitchFamily="50" charset="-127"/>
                </a:endParaRPr>
              </a:p>
            </p:txBody>
          </p:sp>
        </p:grpSp>
        <p:sp>
          <p:nvSpPr>
            <p:cNvPr id="52" name="직사각형 6"/>
            <p:cNvSpPr>
              <a:spLocks noChangeArrowheads="1"/>
            </p:cNvSpPr>
            <p:nvPr/>
          </p:nvSpPr>
          <p:spPr bwMode="auto">
            <a:xfrm>
              <a:off x="6260956" y="4733191"/>
              <a:ext cx="11652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latinLnBrk="0"/>
              <a:r>
                <a:rPr kumimoji="0" lang="ko-KR" altLang="en-US" b="1" dirty="0" smtClean="0">
                  <a:latin typeface="10X10" pitchFamily="50" charset="-127"/>
                  <a:ea typeface="10X10" pitchFamily="50" charset="-127"/>
                  <a:cs typeface="Arial" charset="0"/>
                </a:rPr>
                <a:t>상담 후</a:t>
              </a:r>
              <a:endParaRPr kumimoji="0" lang="en-US" altLang="ko-KR" b="1" dirty="0">
                <a:latin typeface="10X10" pitchFamily="50" charset="-127"/>
                <a:ea typeface="10X10" pitchFamily="50" charset="-127"/>
                <a:cs typeface="Arial" charset="0"/>
              </a:endParaRPr>
            </a:p>
          </p:txBody>
        </p:sp>
      </p:grpSp>
      <p:grpSp>
        <p:nvGrpSpPr>
          <p:cNvPr id="54" name="그룹 97"/>
          <p:cNvGrpSpPr>
            <a:grpSpLocks/>
          </p:cNvGrpSpPr>
          <p:nvPr/>
        </p:nvGrpSpPr>
        <p:grpSpPr bwMode="auto">
          <a:xfrm>
            <a:off x="342355" y="1541481"/>
            <a:ext cx="576000" cy="612000"/>
            <a:chOff x="6285099" y="2297112"/>
            <a:chExt cx="633413" cy="737072"/>
          </a:xfrm>
        </p:grpSpPr>
        <p:grpSp>
          <p:nvGrpSpPr>
            <p:cNvPr id="55" name="Group 125"/>
            <p:cNvGrpSpPr>
              <a:grpSpLocks/>
            </p:cNvGrpSpPr>
            <p:nvPr/>
          </p:nvGrpSpPr>
          <p:grpSpPr bwMode="auto">
            <a:xfrm>
              <a:off x="6285099" y="2816697"/>
              <a:ext cx="217488" cy="217487"/>
              <a:chOff x="2200" y="1298"/>
              <a:chExt cx="1230" cy="1232"/>
            </a:xfrm>
          </p:grpSpPr>
          <p:sp>
            <p:nvSpPr>
              <p:cNvPr id="57" name="Oval 126"/>
              <p:cNvSpPr>
                <a:spLocks noChangeArrowheads="1"/>
              </p:cNvSpPr>
              <p:nvPr/>
            </p:nvSpPr>
            <p:spPr bwMode="gray">
              <a:xfrm>
                <a:off x="2200" y="1297"/>
                <a:ext cx="1230" cy="123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58" name="Oval 127"/>
              <p:cNvSpPr>
                <a:spLocks noChangeArrowheads="1"/>
              </p:cNvSpPr>
              <p:nvPr/>
            </p:nvSpPr>
            <p:spPr bwMode="gray">
              <a:xfrm>
                <a:off x="2218" y="1306"/>
                <a:ext cx="1194" cy="119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59" name="Oval 128"/>
              <p:cNvSpPr>
                <a:spLocks noChangeArrowheads="1"/>
              </p:cNvSpPr>
              <p:nvPr/>
            </p:nvSpPr>
            <p:spPr bwMode="gray">
              <a:xfrm>
                <a:off x="2227" y="1369"/>
                <a:ext cx="1140" cy="112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  <p:sp>
            <p:nvSpPr>
              <p:cNvPr id="60" name="Oval 129"/>
              <p:cNvSpPr>
                <a:spLocks noChangeArrowheads="1"/>
              </p:cNvSpPr>
              <p:nvPr/>
            </p:nvSpPr>
            <p:spPr bwMode="gray">
              <a:xfrm>
                <a:off x="2290" y="1396"/>
                <a:ext cx="1024" cy="9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kern="0">
                  <a:solidFill>
                    <a:sysClr val="windowText" lastClr="000000"/>
                  </a:solidFill>
                  <a:latin typeface="휴먼모음T" pitchFamily="18" charset="-127"/>
                  <a:ea typeface="휴먼모음T" pitchFamily="18" charset="-127"/>
                </a:endParaRPr>
              </a:p>
            </p:txBody>
          </p:sp>
        </p:grpSp>
        <p:pic>
          <p:nvPicPr>
            <p:cNvPr id="56" name="Picture 158" descr="MC900434741[1]"/>
            <p:cNvPicPr>
              <a:picLocks noChangeAspect="1" noChangeArrowheads="1"/>
            </p:cNvPicPr>
            <p:nvPr/>
          </p:nvPicPr>
          <p:blipFill>
            <a:blip r:embed="rId3" cstate="screen">
              <a:lum bright="30000"/>
              <a:grayscl/>
            </a:blip>
            <a:srcRect/>
            <a:stretch>
              <a:fillRect/>
            </a:stretch>
          </p:blipFill>
          <p:spPr bwMode="auto">
            <a:xfrm>
              <a:off x="6318437" y="2297112"/>
              <a:ext cx="600075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" name="TextBox 60"/>
          <p:cNvSpPr txBox="1"/>
          <p:nvPr/>
        </p:nvSpPr>
        <p:spPr>
          <a:xfrm>
            <a:off x="1484337" y="4741791"/>
            <a:ext cx="2655616" cy="120032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 latinLnBrk="0"/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HACCP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받으려면 작업장 천장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바닥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벽 모두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스테인리스로 </a:t>
            </a:r>
            <a:r>
              <a:rPr lang="ko-KR" altLang="en-US" dirty="0" err="1" smtClean="0">
                <a:latin typeface="10X10" pitchFamily="50" charset="-127"/>
                <a:ea typeface="10X10" pitchFamily="50" charset="-127"/>
              </a:rPr>
              <a:t>설치해야하는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 거 아닙니까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?</a:t>
            </a:r>
            <a:endParaRPr lang="ko-KR" altLang="en-US" b="1" dirty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24129" y="4880290"/>
            <a:ext cx="3289250" cy="92333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 latinLnBrk="0"/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우리 회사는 식품위생법 시설기준에 적합하니 작업장 천장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바닥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, </a:t>
            </a:r>
            <a:r>
              <a:rPr lang="ko-KR" altLang="en-US" dirty="0" smtClean="0">
                <a:latin typeface="10X10" pitchFamily="50" charset="-127"/>
                <a:ea typeface="10X10" pitchFamily="50" charset="-127"/>
              </a:rPr>
              <a:t>벽 공사할 필요가 없네</a:t>
            </a:r>
            <a:r>
              <a:rPr lang="en-US" altLang="ko-KR" dirty="0" smtClean="0">
                <a:latin typeface="10X10" pitchFamily="50" charset="-127"/>
                <a:ea typeface="10X10" pitchFamily="50" charset="-127"/>
              </a:rPr>
              <a:t>~~~~</a:t>
            </a:r>
            <a:endParaRPr lang="ko-KR" altLang="en-US" b="1" dirty="0">
              <a:solidFill>
                <a:srgbClr val="0000FF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52480" y="1041288"/>
            <a:ext cx="23400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b="1" dirty="0" smtClean="0">
                <a:solidFill>
                  <a:schemeClr val="bg1"/>
                </a:solidFill>
                <a:latin typeface="10X10" pitchFamily="50" charset="-127"/>
                <a:ea typeface="10X10" pitchFamily="50" charset="-127"/>
              </a:rPr>
              <a:t>관할지원 접수 및 운영</a:t>
            </a:r>
            <a:endParaRPr lang="ko-KR" altLang="en-US" b="1" dirty="0">
              <a:solidFill>
                <a:schemeClr val="bg1"/>
              </a:solidFill>
              <a:latin typeface="10X10" pitchFamily="50" charset="-127"/>
              <a:ea typeface="10X10" pitchFamily="50" charset="-127"/>
            </a:endParaRPr>
          </a:p>
        </p:txBody>
      </p:sp>
      <p:sp>
        <p:nvSpPr>
          <p:cNvPr id="46" name="슬라이드 번호 개체 틀 3"/>
          <p:cNvSpPr txBox="1">
            <a:spLocks/>
          </p:cNvSpPr>
          <p:nvPr/>
        </p:nvSpPr>
        <p:spPr>
          <a:xfrm>
            <a:off x="6991838" y="64948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 lang="ko-KR" altLang="en-US"/>
            </a:pPr>
            <a:fld id="{AD22CD3B-FDDF-4998-970C-76E6E0BEC65F}" type="slidenum">
              <a:rPr lang="ko-KR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>
                <a:defRPr lang="ko-KR" altLang="en-US"/>
              </a:pPr>
              <a:t>9</a:t>
            </a:fld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9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7252</TotalTime>
  <Words>6910</Words>
  <Application>Microsoft Office PowerPoint</Application>
  <PresentationFormat>화면 슬라이드 쇼(4:3)</PresentationFormat>
  <Paragraphs>1196</Paragraphs>
  <Slides>76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76</vt:i4>
      </vt:variant>
    </vt:vector>
  </HeadingPairs>
  <TitlesOfParts>
    <vt:vector size="77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user</dc:creator>
  <cp:lastModifiedBy>HACCP</cp:lastModifiedBy>
  <cp:revision>814</cp:revision>
  <cp:lastPrinted>2020-01-16T01:30:45Z</cp:lastPrinted>
  <dcterms:created xsi:type="dcterms:W3CDTF">2017-08-11T05:30:00Z</dcterms:created>
  <dcterms:modified xsi:type="dcterms:W3CDTF">2020-01-16T05:05:05Z</dcterms:modified>
</cp:coreProperties>
</file>