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01" r:id="rId2"/>
  </p:sldMasterIdLst>
  <p:notesMasterIdLst>
    <p:notesMasterId r:id="rId41"/>
  </p:notesMasterIdLst>
  <p:handoutMasterIdLst>
    <p:handoutMasterId r:id="rId42"/>
  </p:handoutMasterIdLst>
  <p:sldIdLst>
    <p:sldId id="257" r:id="rId3"/>
    <p:sldId id="394" r:id="rId4"/>
    <p:sldId id="395" r:id="rId5"/>
    <p:sldId id="396" r:id="rId6"/>
    <p:sldId id="420" r:id="rId7"/>
    <p:sldId id="445" r:id="rId8"/>
    <p:sldId id="444" r:id="rId9"/>
    <p:sldId id="451" r:id="rId10"/>
    <p:sldId id="453" r:id="rId11"/>
    <p:sldId id="499" r:id="rId12"/>
    <p:sldId id="500" r:id="rId13"/>
    <p:sldId id="456" r:id="rId14"/>
    <p:sldId id="457" r:id="rId15"/>
    <p:sldId id="452" r:id="rId16"/>
    <p:sldId id="459" r:id="rId17"/>
    <p:sldId id="501" r:id="rId18"/>
    <p:sldId id="449" r:id="rId19"/>
    <p:sldId id="398" r:id="rId20"/>
    <p:sldId id="483" r:id="rId21"/>
    <p:sldId id="484" r:id="rId22"/>
    <p:sldId id="410" r:id="rId23"/>
    <p:sldId id="411" r:id="rId24"/>
    <p:sldId id="480" r:id="rId25"/>
    <p:sldId id="482" r:id="rId26"/>
    <p:sldId id="488" r:id="rId27"/>
    <p:sldId id="487" r:id="rId28"/>
    <p:sldId id="497" r:id="rId29"/>
    <p:sldId id="502" r:id="rId30"/>
    <p:sldId id="464" r:id="rId31"/>
    <p:sldId id="479" r:id="rId32"/>
    <p:sldId id="504" r:id="rId33"/>
    <p:sldId id="507" r:id="rId34"/>
    <p:sldId id="509" r:id="rId35"/>
    <p:sldId id="511" r:id="rId36"/>
    <p:sldId id="512" r:id="rId37"/>
    <p:sldId id="510" r:id="rId38"/>
    <p:sldId id="506" r:id="rId39"/>
    <p:sldId id="461" r:id="rId40"/>
  </p:sldIdLst>
  <p:sldSz cx="9147175" cy="6861175"/>
  <p:notesSz cx="6735763" cy="9866313"/>
  <p:defaultTextStyle>
    <a:defPPr>
      <a:defRPr lang="ko-KR"/>
    </a:defPPr>
    <a:lvl1pPr marL="0" algn="l" defTabSz="9142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6" algn="l" defTabSz="9142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4" algn="l" defTabSz="9142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3" algn="l" defTabSz="9142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406" autoAdjust="0"/>
  </p:normalViewPr>
  <p:slideViewPr>
    <p:cSldViewPr>
      <p:cViewPr varScale="1">
        <p:scale>
          <a:sx n="115" d="100"/>
          <a:sy n="115" d="100"/>
        </p:scale>
        <p:origin x="906" y="102"/>
      </p:cViewPr>
      <p:guideLst>
        <p:guide orient="horz" pos="2157"/>
        <p:guide pos="2878"/>
      </p:guideLst>
    </p:cSldViewPr>
  </p:slideViewPr>
  <p:outlineViewPr>
    <p:cViewPr>
      <p:scale>
        <a:sx n="33" d="100"/>
        <a:sy n="33" d="100"/>
      </p:scale>
      <p:origin x="0" y="1686"/>
    </p:cViewPr>
  </p:outlineViewPr>
  <p:notesTextViewPr>
    <p:cViewPr>
      <p:scale>
        <a:sx n="100" d="100"/>
        <a:sy n="100" d="100"/>
      </p:scale>
      <p:origin x="0" y="0"/>
    </p:cViewPr>
  </p:notesTextViewPr>
  <p:gridSpacing cx="72027" cy="72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02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890" y="0"/>
            <a:ext cx="2919302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FE60C8E4-B442-45D2-82E0-DC18EB2CD902}" type="datetimeFigureOut">
              <a:rPr lang="ko-KR" altLang="en-US" smtClean="0"/>
              <a:pPr/>
              <a:t>2020-01-30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502"/>
            <a:ext cx="2919302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890" y="9371502"/>
            <a:ext cx="2919302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84528AE8-6B88-4F24-B729-5ABEEAA296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7315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644" tIns="45322" rIns="90644" bIns="45322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0644" tIns="45322" rIns="90644" bIns="45322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FigureOut">
              <a:rPr lang="ko-KR" altLang="en-US"/>
              <a:pPr lvl="0">
                <a:defRPr lang="ko-KR" altLang="en-US"/>
              </a:pPr>
              <a:t>2020-01-30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75" y="741363"/>
            <a:ext cx="4926013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44" tIns="45322" rIns="90644" bIns="45322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644" tIns="45322" rIns="90644" bIns="45322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0644" tIns="45322" rIns="90644" bIns="45322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390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108" algn="l" defTabSz="9142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216" algn="l" defTabSz="9142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324" algn="l" defTabSz="9142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433" algn="l" defTabSz="9142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5543" algn="l" defTabSz="9142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2652" algn="l" defTabSz="9142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199760" algn="l" defTabSz="9142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6868" algn="l" defTabSz="9142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994" y="2131397"/>
            <a:ext cx="7774585" cy="147069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985" y="3887973"/>
            <a:ext cx="6402600" cy="17533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" y="2131397"/>
            <a:ext cx="9146571" cy="147069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328" y="274763"/>
            <a:ext cx="8231914" cy="1143521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712" y="2215575"/>
            <a:ext cx="4859133" cy="321615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1264" y="274765"/>
            <a:ext cx="2057978" cy="5854194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330" y="274765"/>
            <a:ext cx="6021493" cy="5854194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6038" y="2131415"/>
            <a:ext cx="7775099" cy="147070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2076" y="3887999"/>
            <a:ext cx="6403023" cy="17534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567" y="4408944"/>
            <a:ext cx="7775099" cy="13627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567" y="2908062"/>
            <a:ext cx="7775099" cy="15008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362" y="1600944"/>
            <a:ext cx="4041591" cy="45312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1406" y="1600944"/>
            <a:ext cx="4041590" cy="45312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b="0" i="0" smtClean="0">
                <a:solidFill>
                  <a:schemeClr val="tx1"/>
                </a:solidFill>
              </a:rPr>
              <a:t> </a:t>
            </a:r>
            <a:endParaRPr lang="ko-KR" altLang="ko-KR" b="0" i="0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449910" indent="-449910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lvl1pPr>
          </a:lstStyle>
          <a:p>
            <a:pPr>
              <a:defRPr lang="ko-KR" altLang="en-US"/>
            </a:pPr>
            <a:r>
              <a:rPr lang="ko-KR" altLang="en-US" sz="1400" spc="5" dirty="0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endParaRPr lang="ko-KR" altLang="en-US" sz="1400" spc="5" dirty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449910" indent="-449910" algn="r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3F01DB34-DAB2-451D-8160-1F7048C33B57}" type="slidenum">
              <a:rPr lang="en-US" altLang="ko-KR" spc="5" smtClean="0">
                <a:latin typeface="굴림"/>
                <a:ea typeface="굴림"/>
                <a:sym typeface="Wingdings"/>
              </a:rPr>
              <a:pPr>
                <a:defRPr lang="ko-KR" altLang="en-US"/>
              </a:pPr>
              <a:t>‹#›</a:t>
            </a:fld>
            <a:r>
              <a:rPr lang="en-US" altLang="ko-KR" spc="5" smtClean="0">
                <a:latin typeface="굴림"/>
                <a:ea typeface="굴림"/>
                <a:sym typeface="Wingdings"/>
              </a:rPr>
              <a:t> </a:t>
            </a:r>
            <a:endParaRPr lang="en-US" spc="5" dirty="0">
              <a:latin typeface="굴림"/>
              <a:ea typeface="굴림"/>
              <a:sym typeface="Wingding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359" y="274765"/>
            <a:ext cx="8232458" cy="1143529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362" y="1535824"/>
            <a:ext cx="4041591" cy="6400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7" indent="0">
              <a:buNone/>
              <a:defRPr sz="1600" b="1"/>
            </a:lvl4pPr>
            <a:lvl5pPr marL="1828799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399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362" y="2175882"/>
            <a:ext cx="4041591" cy="39531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6642" y="1535824"/>
            <a:ext cx="4043178" cy="6400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7" indent="0">
              <a:buNone/>
              <a:defRPr sz="1600" b="1"/>
            </a:lvl4pPr>
            <a:lvl5pPr marL="1828799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399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6642" y="2175882"/>
            <a:ext cx="4043178" cy="39531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b="0" i="0" smtClean="0">
                <a:solidFill>
                  <a:schemeClr val="tx1"/>
                </a:solidFill>
              </a:rPr>
              <a:t> </a:t>
            </a:r>
            <a:endParaRPr lang="ko-KR" altLang="ko-KR" b="0" i="0">
              <a:solidFill>
                <a:schemeClr val="tx1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449910" indent="-449910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lvl1pPr>
          </a:lstStyle>
          <a:p>
            <a:pPr>
              <a:defRPr lang="ko-KR" altLang="en-US"/>
            </a:pPr>
            <a:r>
              <a:rPr lang="ko-KR" altLang="en-US" sz="1400" spc="5" dirty="0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endParaRPr lang="ko-KR" altLang="en-US" sz="1400" spc="5" dirty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449910" indent="-449910" algn="r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3F01DB34-DAB2-451D-8160-1F7048C33B57}" type="slidenum">
              <a:rPr lang="en-US" altLang="ko-KR" spc="5" smtClean="0">
                <a:latin typeface="굴림"/>
                <a:ea typeface="굴림"/>
                <a:sym typeface="Wingdings"/>
              </a:rPr>
              <a:pPr>
                <a:defRPr lang="ko-KR" altLang="en-US"/>
              </a:pPr>
              <a:t>‹#›</a:t>
            </a:fld>
            <a:r>
              <a:rPr lang="en-US" altLang="ko-KR" spc="5" smtClean="0">
                <a:latin typeface="굴림"/>
                <a:ea typeface="굴림"/>
                <a:sym typeface="Wingdings"/>
              </a:rPr>
              <a:t> </a:t>
            </a:r>
            <a:endParaRPr lang="en-US" spc="5" dirty="0">
              <a:latin typeface="굴림"/>
              <a:ea typeface="굴림"/>
              <a:sym typeface="Wingding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359" y="273176"/>
            <a:ext cx="3009358" cy="1162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6291" y="273180"/>
            <a:ext cx="5113525" cy="58558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359" y="1435768"/>
            <a:ext cx="3009358" cy="4693235"/>
          </a:xfrm>
        </p:spPr>
        <p:txBody>
          <a:bodyPr/>
          <a:lstStyle>
            <a:lvl1pPr marL="0" indent="0">
              <a:buNone/>
              <a:defRPr sz="1400"/>
            </a:lvl1pPr>
            <a:lvl2pPr marL="457199" indent="0">
              <a:buNone/>
              <a:defRPr sz="1200"/>
            </a:lvl2pPr>
            <a:lvl3pPr marL="914398" indent="0">
              <a:buNone/>
              <a:defRPr sz="1000"/>
            </a:lvl3pPr>
            <a:lvl4pPr marL="1371597" indent="0">
              <a:buNone/>
              <a:defRPr sz="900"/>
            </a:lvl4pPr>
            <a:lvl5pPr marL="1828799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399" indent="0">
              <a:buNone/>
              <a:defRPr sz="900"/>
            </a:lvl8pPr>
            <a:lvl9pPr marL="365759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b="0" i="0" smtClean="0">
                <a:solidFill>
                  <a:schemeClr val="tx1"/>
                </a:solidFill>
              </a:rPr>
              <a:t> </a:t>
            </a:r>
            <a:endParaRPr lang="ko-KR" altLang="ko-KR" b="0" i="0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449910" indent="-449910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lvl1pPr>
          </a:lstStyle>
          <a:p>
            <a:pPr>
              <a:defRPr lang="ko-KR" altLang="en-US"/>
            </a:pPr>
            <a:r>
              <a:rPr lang="ko-KR" altLang="en-US" sz="1400" spc="5" dirty="0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endParaRPr lang="ko-KR" altLang="en-US" sz="1400" spc="5" dirty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449910" indent="-449910" algn="r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3F01DB34-DAB2-451D-8160-1F7048C33B57}" type="slidenum">
              <a:rPr lang="en-US" altLang="ko-KR" spc="5" smtClean="0">
                <a:latin typeface="굴림"/>
                <a:ea typeface="굴림"/>
                <a:sym typeface="Wingdings"/>
              </a:rPr>
              <a:pPr>
                <a:defRPr lang="ko-KR" altLang="en-US"/>
              </a:pPr>
              <a:t>‹#›</a:t>
            </a:fld>
            <a:r>
              <a:rPr lang="en-US" altLang="ko-KR" spc="5" smtClean="0">
                <a:latin typeface="굴림"/>
                <a:ea typeface="굴림"/>
                <a:sym typeface="Wingdings"/>
              </a:rPr>
              <a:t> </a:t>
            </a:r>
            <a:endParaRPr lang="en-US" spc="5" dirty="0">
              <a:latin typeface="굴림"/>
              <a:ea typeface="굴림"/>
              <a:sym typeface="Wingding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910" y="4802823"/>
            <a:ext cx="5488305" cy="567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910" y="613062"/>
            <a:ext cx="5488305" cy="4116705"/>
          </a:xfrm>
        </p:spPr>
        <p:txBody>
          <a:bodyPr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398" indent="0">
              <a:buNone/>
              <a:defRPr sz="2400"/>
            </a:lvl3pPr>
            <a:lvl4pPr marL="1371597" indent="0">
              <a:buNone/>
              <a:defRPr sz="2000"/>
            </a:lvl4pPr>
            <a:lvl5pPr marL="1828799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399" indent="0">
              <a:buNone/>
              <a:defRPr sz="2000"/>
            </a:lvl8pPr>
            <a:lvl9pPr marL="365759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910" y="5369826"/>
            <a:ext cx="5488305" cy="805235"/>
          </a:xfrm>
        </p:spPr>
        <p:txBody>
          <a:bodyPr/>
          <a:lstStyle>
            <a:lvl1pPr marL="0" indent="0">
              <a:buNone/>
              <a:defRPr sz="1400"/>
            </a:lvl1pPr>
            <a:lvl2pPr marL="457199" indent="0">
              <a:buNone/>
              <a:defRPr sz="1200"/>
            </a:lvl2pPr>
            <a:lvl3pPr marL="914398" indent="0">
              <a:buNone/>
              <a:defRPr sz="1000"/>
            </a:lvl3pPr>
            <a:lvl4pPr marL="1371597" indent="0">
              <a:buNone/>
              <a:defRPr sz="900"/>
            </a:lvl4pPr>
            <a:lvl5pPr marL="1828799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399" indent="0">
              <a:buNone/>
              <a:defRPr sz="900"/>
            </a:lvl8pPr>
            <a:lvl9pPr marL="365759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b="0" i="0" smtClean="0">
                <a:solidFill>
                  <a:schemeClr val="tx1"/>
                </a:solidFill>
              </a:rPr>
              <a:t> </a:t>
            </a:r>
            <a:endParaRPr lang="ko-KR" altLang="ko-KR" b="0" i="0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449910" indent="-449910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lvl1pPr>
          </a:lstStyle>
          <a:p>
            <a:pPr>
              <a:defRPr lang="ko-KR" altLang="en-US"/>
            </a:pPr>
            <a:r>
              <a:rPr lang="ko-KR" altLang="en-US" sz="1400" spc="5" dirty="0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endParaRPr lang="ko-KR" altLang="en-US" sz="1400" spc="5" dirty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449910" indent="-449910" algn="r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3F01DB34-DAB2-451D-8160-1F7048C33B57}" type="slidenum">
              <a:rPr lang="en-US" altLang="ko-KR" spc="5" smtClean="0">
                <a:latin typeface="굴림"/>
                <a:ea typeface="굴림"/>
                <a:sym typeface="Wingdings"/>
              </a:rPr>
              <a:pPr>
                <a:defRPr lang="ko-KR" altLang="en-US"/>
              </a:pPr>
              <a:t>‹#›</a:t>
            </a:fld>
            <a:r>
              <a:rPr lang="en-US" altLang="ko-KR" spc="5" smtClean="0">
                <a:latin typeface="굴림"/>
                <a:ea typeface="굴림"/>
                <a:sym typeface="Wingdings"/>
              </a:rPr>
              <a:t> </a:t>
            </a:r>
            <a:endParaRPr lang="en-US" spc="5" dirty="0">
              <a:latin typeface="굴림"/>
              <a:ea typeface="굴림"/>
              <a:sym typeface="Wingding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b="0" i="0" smtClean="0">
                <a:solidFill>
                  <a:schemeClr val="tx1"/>
                </a:solidFill>
              </a:rPr>
              <a:t> </a:t>
            </a:r>
            <a:endParaRPr lang="ko-KR" altLang="ko-KR" b="0" i="0">
              <a:solidFill>
                <a:schemeClr val="tx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449910" indent="-449910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lvl1pPr>
          </a:lstStyle>
          <a:p>
            <a:pPr>
              <a:defRPr lang="ko-KR" altLang="en-US"/>
            </a:pPr>
            <a:r>
              <a:rPr lang="ko-KR" altLang="en-US" sz="1400" spc="5" dirty="0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endParaRPr lang="ko-KR" altLang="en-US" sz="1400" spc="5" dirty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449910" indent="-449910" algn="r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3F01DB34-DAB2-451D-8160-1F7048C33B57}" type="slidenum">
              <a:rPr lang="en-US" altLang="ko-KR" spc="5" smtClean="0">
                <a:latin typeface="굴림"/>
                <a:ea typeface="굴림"/>
                <a:sym typeface="Wingdings"/>
              </a:rPr>
              <a:pPr>
                <a:defRPr lang="ko-KR" altLang="en-US"/>
              </a:pPr>
              <a:t>‹#›</a:t>
            </a:fld>
            <a:r>
              <a:rPr lang="en-US" altLang="ko-KR" spc="5" smtClean="0">
                <a:latin typeface="굴림"/>
                <a:ea typeface="굴림"/>
                <a:sym typeface="Wingdings"/>
              </a:rPr>
              <a:t> </a:t>
            </a:r>
            <a:endParaRPr lang="en-US" spc="5" dirty="0">
              <a:latin typeface="굴림"/>
              <a:ea typeface="굴림"/>
              <a:sym typeface="Wingding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4878" y="274768"/>
            <a:ext cx="2058114" cy="585741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359" y="274768"/>
            <a:ext cx="6025066" cy="585741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b="0" i="0" smtClean="0">
                <a:solidFill>
                  <a:schemeClr val="tx1"/>
                </a:solidFill>
              </a:rPr>
              <a:t> </a:t>
            </a:r>
            <a:endParaRPr lang="ko-KR" altLang="ko-KR" b="0" i="0">
              <a:solidFill>
                <a:schemeClr val="tx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449910" indent="-449910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lvl1pPr>
          </a:lstStyle>
          <a:p>
            <a:pPr>
              <a:defRPr lang="ko-KR" altLang="en-US"/>
            </a:pPr>
            <a:r>
              <a:rPr lang="ko-KR" altLang="en-US" sz="1400" spc="5" dirty="0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endParaRPr lang="ko-KR" altLang="en-US" sz="1400" spc="5" dirty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449910" indent="-449910" algn="r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3F01DB34-DAB2-451D-8160-1F7048C33B57}" type="slidenum">
              <a:rPr lang="en-US" altLang="ko-KR" spc="5" smtClean="0">
                <a:latin typeface="굴림"/>
                <a:ea typeface="굴림"/>
                <a:sym typeface="Wingdings"/>
              </a:rPr>
              <a:pPr>
                <a:defRPr lang="ko-KR" altLang="en-US"/>
              </a:pPr>
              <a:t>‹#›</a:t>
            </a:fld>
            <a:r>
              <a:rPr lang="en-US" altLang="ko-KR" spc="5" smtClean="0">
                <a:latin typeface="굴림"/>
                <a:ea typeface="굴림"/>
                <a:sym typeface="Wingdings"/>
              </a:rPr>
              <a:t> </a:t>
            </a:r>
            <a:endParaRPr lang="en-US" spc="5" dirty="0">
              <a:latin typeface="굴림"/>
              <a:ea typeface="굴림"/>
              <a:sym typeface="Wingding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330" y="1600932"/>
            <a:ext cx="40397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9509" y="1600932"/>
            <a:ext cx="40397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158" y="3986037"/>
            <a:ext cx="40397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337" y="3986037"/>
            <a:ext cx="40397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455837" y="6219472"/>
            <a:ext cx="2136139" cy="503465"/>
          </a:xfr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pPr lvl="0">
              <a:defRPr lang="ko-KR" altLang="en-US"/>
            </a:pPr>
            <a:r>
              <a:rPr lang="ko-KR" altLang="en-US" b="0" i="0" smtClean="0">
                <a:solidFill>
                  <a:schemeClr val="tx1"/>
                </a:solidFill>
              </a:rPr>
              <a:t> </a:t>
            </a:r>
            <a:endParaRPr lang="ko-KR" altLang="ko-KR" b="0" i="0">
              <a:solidFill>
                <a:schemeClr val="tx1"/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029" y="6219472"/>
            <a:ext cx="2898512" cy="503465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76" tIns="46773" rIns="89976" bIns="46773" anchor="ctr">
            <a:noAutofit/>
          </a:bodyPr>
          <a:lstStyle>
            <a:lvl1pPr marL="449910" indent="-449910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lvl1pPr>
          </a:lstStyle>
          <a:p>
            <a:pPr>
              <a:defRPr lang="ko-KR" altLang="en-US"/>
            </a:pPr>
            <a:r>
              <a:rPr lang="ko-KR" altLang="en-US" sz="1400" spc="5" dirty="0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endParaRPr lang="ko-KR" altLang="en-US" sz="1400" spc="5" dirty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6159" y="6219472"/>
            <a:ext cx="2136195" cy="503465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76" tIns="46773" rIns="89976" bIns="46773" anchor="ctr">
            <a:noAutofit/>
          </a:bodyPr>
          <a:lstStyle>
            <a:lvl1pPr marL="449910" indent="-449910" algn="r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3F01DB34-DAB2-451D-8160-1F7048C33B57}" type="slidenum">
              <a:rPr lang="en-US" altLang="ko-KR" spc="5" smtClean="0">
                <a:latin typeface="굴림"/>
                <a:ea typeface="굴림"/>
                <a:sym typeface="Wingdings"/>
              </a:rPr>
              <a:pPr>
                <a:defRPr lang="ko-KR" altLang="en-US"/>
              </a:pPr>
              <a:t>‹#›</a:t>
            </a:fld>
            <a:r>
              <a:rPr lang="en-US" altLang="ko-KR" spc="5" smtClean="0">
                <a:latin typeface="굴림"/>
                <a:ea typeface="굴림"/>
                <a:sym typeface="Wingdings"/>
              </a:rPr>
              <a:t> </a:t>
            </a:r>
            <a:endParaRPr lang="en-US" spc="5" dirty="0">
              <a:latin typeface="굴림"/>
              <a:ea typeface="굴림"/>
              <a:sym typeface="Wingding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518" y="4408912"/>
            <a:ext cx="7774585" cy="1362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518" y="2908039"/>
            <a:ext cx="7774585" cy="150087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330" y="1600930"/>
            <a:ext cx="4039735" cy="4528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9509" y="1600930"/>
            <a:ext cx="4039735" cy="4528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158" y="1643812"/>
            <a:ext cx="8231914" cy="4527264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330" y="1600932"/>
            <a:ext cx="40397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9509" y="1600932"/>
            <a:ext cx="40397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158" y="3986037"/>
            <a:ext cx="40397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337" y="3986037"/>
            <a:ext cx="40397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455837" y="6219472"/>
            <a:ext cx="2136139" cy="503465"/>
          </a:xfr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pPr lvl="0">
              <a:defRPr lang="ko-KR" altLang="en-US"/>
            </a:pPr>
            <a:r>
              <a:rPr lang="ko-KR" altLang="en-US" b="0" i="0" smtClean="0">
                <a:solidFill>
                  <a:schemeClr val="tx1"/>
                </a:solidFill>
              </a:rPr>
              <a:t> </a:t>
            </a:r>
            <a:endParaRPr lang="ko-KR" altLang="ko-KR" b="0" i="0">
              <a:solidFill>
                <a:schemeClr val="tx1"/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029" y="6219472"/>
            <a:ext cx="2898512" cy="503465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76" tIns="46773" rIns="89976" bIns="46773" anchor="ctr">
            <a:noAutofit/>
          </a:bodyPr>
          <a:lstStyle>
            <a:lvl1pPr marL="449910" indent="-449910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lvl1pPr>
          </a:lstStyle>
          <a:p>
            <a:pPr>
              <a:defRPr lang="ko-KR" altLang="en-US"/>
            </a:pPr>
            <a:r>
              <a:rPr lang="ko-KR" altLang="en-US" sz="1400" spc="5" dirty="0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endParaRPr lang="ko-KR" altLang="en-US" sz="1400" spc="5" dirty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6159" y="6219472"/>
            <a:ext cx="2136195" cy="503465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76" tIns="46773" rIns="89976" bIns="46773" anchor="ctr">
            <a:noAutofit/>
          </a:bodyPr>
          <a:lstStyle>
            <a:lvl1pPr marL="449910" indent="-449910" algn="ctr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lvl1pPr>
          </a:lstStyle>
          <a:p>
            <a:pPr>
              <a:defRPr lang="ko-KR" altLang="en-US"/>
            </a:pPr>
            <a:fld id="{3F01DB34-DAB2-451D-8160-1F7048C33B57}" type="slidenum">
              <a:rPr lang="en-US" altLang="ko-KR" sz="1400" spc="5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pPr>
                <a:defRPr lang="ko-KR" altLang="en-US"/>
              </a:pPr>
              <a:t>‹#›</a:t>
            </a:fld>
            <a:r>
              <a:rPr lang="en-US" altLang="ko-KR" sz="1400" spc="5" dirty="0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endParaRPr lang="ko-KR" altLang="en-US" sz="1400" spc="5" dirty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792" y="4802790"/>
            <a:ext cx="5487943" cy="566996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792" y="613056"/>
            <a:ext cx="5487943" cy="4116677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6" indent="0">
              <a:buNone/>
              <a:defRPr sz="2400"/>
            </a:lvl3pPr>
            <a:lvl4pPr marL="1371324" indent="0">
              <a:buNone/>
              <a:defRPr sz="2000"/>
            </a:lvl4pPr>
            <a:lvl5pPr marL="1828433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792" y="5369788"/>
            <a:ext cx="5487943" cy="805229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6" indent="0">
              <a:buNone/>
              <a:defRPr sz="1000"/>
            </a:lvl3pPr>
            <a:lvl4pPr marL="1371324" indent="0">
              <a:buNone/>
              <a:defRPr sz="900"/>
            </a:lvl4pPr>
            <a:lvl5pPr marL="1828433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3_한컴오피스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328" y="274763"/>
            <a:ext cx="8231914" cy="1143521"/>
          </a:xfrm>
          <a:prstGeom prst="rect">
            <a:avLst/>
          </a:prstGeom>
        </p:spPr>
        <p:txBody>
          <a:bodyPr vert="horz" lIns="91420" tIns="45712" rIns="91420" bIns="45712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328" y="1600930"/>
            <a:ext cx="8231914" cy="4528028"/>
          </a:xfrm>
          <a:prstGeom prst="rect">
            <a:avLst/>
          </a:prstGeom>
        </p:spPr>
        <p:txBody>
          <a:bodyPr vert="horz" lIns="91420" tIns="45712" rIns="91420" bIns="45712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5837" y="6219472"/>
            <a:ext cx="2136139" cy="50346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lIns="91420" tIns="45712" rIns="91420" bIns="45712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 b="0" i="0" smtClean="0">
                <a:solidFill>
                  <a:schemeClr val="tx1"/>
                </a:solidFill>
              </a:rPr>
              <a:t> </a:t>
            </a:r>
            <a:endParaRPr lang="ko-KR" altLang="ko-KR" b="0" i="0">
              <a:solidFill>
                <a:schemeClr val="tx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029" y="6219472"/>
            <a:ext cx="2898512" cy="50346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76" tIns="46773" rIns="89976" bIns="46773" anchor="ctr">
            <a:noAutofit/>
          </a:bodyPr>
          <a:lstStyle>
            <a:lvl1pPr marL="449910" indent="-449910" algn="ctr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 sz="1400" spc="5" dirty="0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endParaRPr lang="ko-KR" altLang="en-US" sz="1400" spc="5" dirty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6159" y="6219472"/>
            <a:ext cx="2136195" cy="50346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76" tIns="46773" rIns="89976" bIns="46773" anchor="ctr">
            <a:noAutofit/>
          </a:bodyPr>
          <a:lstStyle>
            <a:lvl1pPr marL="449910" indent="-449910" algn="ctr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3F01DB34-DAB2-451D-8160-1F7048C33B57}" type="slidenum">
              <a:rPr lang="en-US" altLang="ko-KR" sz="1400" spc="5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pPr>
                <a:defRPr lang="ko-KR" altLang="en-US"/>
              </a:pPr>
              <a:t>‹#›</a:t>
            </a:fld>
            <a:r>
              <a:rPr lang="en-US" altLang="ko-KR" sz="1400" spc="5" dirty="0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endParaRPr lang="ko-KR" altLang="en-US" sz="1400" spc="5" dirty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22468" y="6357666"/>
            <a:ext cx="2900075" cy="36370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lIns="91420" tIns="45712" rIns="91420" bIns="45712"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-3126" y="-3124"/>
            <a:ext cx="9156064" cy="6870621"/>
            <a:chOff x="-3126" y="-3126"/>
            <a:chExt cx="9156064" cy="6870621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14" cstate="print">
              <a:lum/>
            </a:blip>
            <a:srcRect/>
            <a:stretch>
              <a:fillRect/>
            </a:stretch>
          </p:blipFill>
          <p:spPr>
            <a:xfrm>
              <a:off x="-3126" y="-3126"/>
              <a:ext cx="9156064" cy="6870621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</a:ln>
          </p:spPr>
        </p:pic>
        <p:sp>
          <p:nvSpPr>
            <p:cNvPr id="10" name="직사각형 9"/>
            <p:cNvSpPr/>
            <p:nvPr/>
          </p:nvSpPr>
          <p:spPr>
            <a:xfrm>
              <a:off x="0" y="0"/>
              <a:ext cx="9146571" cy="68611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216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32" indent="-342832" algn="l" defTabSz="914216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defTabSz="914216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6" algn="l" defTabSz="914216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6" algn="l" defTabSz="914216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6" algn="l" defTabSz="914216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6" indent="-228556" algn="l" defTabSz="91421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4" indent="-228556" algn="l" defTabSz="91421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3" indent="-228556" algn="l" defTabSz="91421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6" algn="l" defTabSz="91421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4" algn="l" defTabSz="9142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3" algn="l" defTabSz="9142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359" y="274765"/>
            <a:ext cx="8232458" cy="1143529"/>
          </a:xfrm>
          <a:prstGeom prst="rect">
            <a:avLst/>
          </a:prstGeom>
        </p:spPr>
        <p:txBody>
          <a:bodyPr vert="horz" lIns="91437" tIns="45722" rIns="91437" bIns="4572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359" y="1600945"/>
            <a:ext cx="8232458" cy="4528058"/>
          </a:xfrm>
          <a:prstGeom prst="rect">
            <a:avLst/>
          </a:prstGeom>
        </p:spPr>
        <p:txBody>
          <a:bodyPr vert="horz" lIns="91437" tIns="45722" rIns="91437" bIns="4572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362" y="6359293"/>
            <a:ext cx="2134341" cy="365294"/>
          </a:xfrm>
          <a:prstGeom prst="rect">
            <a:avLst/>
          </a:prstGeom>
        </p:spPr>
        <p:txBody>
          <a:bodyPr vert="horz" lIns="91437" tIns="45722" rIns="91437" bIns="457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 b="0" i="0" smtClean="0">
                <a:solidFill>
                  <a:schemeClr val="tx1"/>
                </a:solidFill>
              </a:rPr>
              <a:t> </a:t>
            </a:r>
            <a:endParaRPr lang="ko-KR" altLang="ko-KR" b="0" i="0">
              <a:solidFill>
                <a:schemeClr val="tx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5285" y="6359293"/>
            <a:ext cx="2896605" cy="365294"/>
          </a:xfrm>
          <a:prstGeom prst="rect">
            <a:avLst/>
          </a:prstGeom>
        </p:spPr>
        <p:txBody>
          <a:bodyPr vert="horz" lIns="91437" tIns="45722" rIns="91437" bIns="45722" rtlCol="0" anchor="ctr"/>
          <a:lstStyle>
            <a:lvl1pPr marL="449910" indent="-449910" algn="ctr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 sz="1400" spc="5" dirty="0" smtClean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endParaRPr lang="ko-KR" altLang="en-US" sz="1400" spc="5" dirty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76947" y="6455721"/>
            <a:ext cx="2134341" cy="365294"/>
          </a:xfrm>
          <a:prstGeom prst="rect">
            <a:avLst/>
          </a:prstGeom>
        </p:spPr>
        <p:txBody>
          <a:bodyPr vert="horz" lIns="91437" tIns="45722" rIns="91437" bIns="45722" rtlCol="0" anchor="ctr"/>
          <a:lstStyle>
            <a:lvl1pPr marL="449910" indent="-449910" algn="r" defTabSz="89993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3F01DB34-DAB2-451D-8160-1F7048C33B57}" type="slidenum">
              <a:rPr lang="en-US" altLang="ko-KR" spc="5" smtClean="0">
                <a:latin typeface="굴림"/>
                <a:ea typeface="굴림"/>
                <a:sym typeface="Wingdings"/>
              </a:rPr>
              <a:pPr>
                <a:defRPr lang="ko-KR" altLang="en-US"/>
              </a:pPr>
              <a:t>‹#›</a:t>
            </a:fld>
            <a:r>
              <a:rPr lang="en-US" altLang="ko-KR" spc="5" dirty="0" smtClean="0">
                <a:latin typeface="굴림"/>
                <a:ea typeface="굴림"/>
                <a:sym typeface="Wingdings"/>
              </a:rPr>
              <a:t> </a:t>
            </a:r>
            <a:endParaRPr lang="en-US" spc="5" dirty="0">
              <a:latin typeface="굴림"/>
              <a:ea typeface="굴림"/>
              <a:sym typeface="Wingding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ctr" defTabSz="91439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1" indent="-342901" algn="l" defTabSz="914398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1" indent="-285752" algn="l" defTabSz="914398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1" indent="-228603" algn="l" defTabSz="914398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3" algn="l" defTabSz="914398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9" indent="-228603" algn="l" defTabSz="914398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3" algn="l" defTabSz="91439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8" indent="-228603" algn="l" defTabSz="91439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8" indent="-228603" algn="l" defTabSz="91439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9" indent="-228603" algn="l" defTabSz="91439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9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8" algn="l" defTabSz="91439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7" algn="l" defTabSz="91439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39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39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39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9" algn="l" defTabSz="91439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9" algn="l" defTabSz="91439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_x145398392" descr="EMB000017d02ca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30208" y="2134101"/>
            <a:ext cx="5041890" cy="444321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16" name="타원 15"/>
          <p:cNvSpPr/>
          <p:nvPr/>
        </p:nvSpPr>
        <p:spPr>
          <a:xfrm>
            <a:off x="-3349383" y="-1539276"/>
            <a:ext cx="16489832" cy="6336704"/>
          </a:xfrm>
          <a:prstGeom prst="ellipse">
            <a:avLst/>
          </a:prstGeom>
          <a:solidFill>
            <a:schemeClr val="bg1">
              <a:lumMod val="8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2" rIns="91420" bIns="45712" rtlCol="0" anchor="ctr"/>
          <a:lstStyle/>
          <a:p>
            <a:pPr algn="ctr"/>
            <a:endParaRPr lang="ko-KR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3880" y="1269777"/>
            <a:ext cx="8033219" cy="157591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865" tIns="46662" rIns="89865" bIns="46662" anchor="ctr">
            <a:noAutofit/>
          </a:bodyPr>
          <a:lstStyle/>
          <a:p>
            <a:pPr algn="ctr" defTabSz="8999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4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HY울릉도B" pitchFamily="18" charset="-127"/>
                <a:ea typeface="HY울릉도B" pitchFamily="18" charset="-127"/>
                <a:sym typeface="Wingdings"/>
              </a:rPr>
              <a:t>2020</a:t>
            </a:r>
            <a:r>
              <a:rPr lang="ko-KR" altLang="en-US" sz="4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HY울릉도B" pitchFamily="18" charset="-127"/>
                <a:ea typeface="HY울릉도B" pitchFamily="18" charset="-127"/>
                <a:sym typeface="Wingdings"/>
              </a:rPr>
              <a:t>년 </a:t>
            </a:r>
            <a:r>
              <a:rPr lang="en-US" altLang="ko-KR" sz="4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HY울릉도B" pitchFamily="18" charset="-127"/>
                <a:ea typeface="HY울릉도B" pitchFamily="18" charset="-127"/>
                <a:sym typeface="Wingdings"/>
              </a:rPr>
              <a:t>HACCP </a:t>
            </a:r>
            <a:r>
              <a:rPr lang="ko-KR" altLang="en-US" sz="4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HY울릉도B" pitchFamily="18" charset="-127"/>
                <a:ea typeface="HY울릉도B" pitchFamily="18" charset="-127"/>
                <a:sym typeface="Wingdings"/>
              </a:rPr>
              <a:t>주요 정책방향</a:t>
            </a:r>
            <a:endParaRPr lang="en-US" altLang="ko-KR" sz="4400" spc="-15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HY울릉도B" pitchFamily="18" charset="-127"/>
              <a:ea typeface="HY울릉도B" pitchFamily="18" charset="-127"/>
              <a:sym typeface="Wingding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349128" y="4006803"/>
            <a:ext cx="2645969" cy="40022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865" tIns="46662" rIns="89865" bIns="46662" anchor="t">
            <a:noAutofit/>
          </a:bodyPr>
          <a:lstStyle/>
          <a:p>
            <a:pPr algn="ctr" defTabSz="899931">
              <a:spcBef>
                <a:spcPct val="5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b="1" spc="5" dirty="0" smtClean="0">
                <a:solidFill>
                  <a:schemeClr val="tx2">
                    <a:lumMod val="50000"/>
                  </a:schemeClr>
                </a:solidFill>
                <a:latin typeface="HY수평선B"/>
                <a:ea typeface="HY수평선B"/>
                <a:sym typeface="Wingdings"/>
              </a:rPr>
              <a:t>20</a:t>
            </a:r>
            <a:r>
              <a:rPr lang="en-US" altLang="ko-KR" sz="2800" b="1" spc="5" dirty="0" smtClean="0">
                <a:solidFill>
                  <a:schemeClr val="tx2">
                    <a:lumMod val="50000"/>
                  </a:schemeClr>
                </a:solidFill>
                <a:latin typeface="HY수평선B"/>
                <a:ea typeface="HY수평선B"/>
                <a:sym typeface="Wingdings"/>
              </a:rPr>
              <a:t>20</a:t>
            </a:r>
            <a:r>
              <a:rPr lang="ko-KR" altLang="en-US" sz="2800" b="1" spc="5" dirty="0" smtClean="0">
                <a:solidFill>
                  <a:schemeClr val="tx2">
                    <a:lumMod val="50000"/>
                  </a:schemeClr>
                </a:solidFill>
                <a:latin typeface="HY수평선B"/>
                <a:ea typeface="HY수평선B"/>
                <a:sym typeface="Wingdings"/>
              </a:rPr>
              <a:t>. </a:t>
            </a:r>
            <a:r>
              <a:rPr lang="en-US" altLang="ko-KR" sz="2800" b="1" spc="5" dirty="0" smtClean="0">
                <a:solidFill>
                  <a:schemeClr val="tx2">
                    <a:lumMod val="50000"/>
                  </a:schemeClr>
                </a:solidFill>
                <a:latin typeface="HY수평선B"/>
                <a:ea typeface="HY수평선B"/>
                <a:sym typeface="Wingdings"/>
              </a:rPr>
              <a:t>1</a:t>
            </a:r>
            <a:r>
              <a:rPr lang="ko-KR" altLang="en-US" sz="2800" b="1" spc="5" dirty="0" smtClean="0">
                <a:solidFill>
                  <a:schemeClr val="tx2">
                    <a:lumMod val="50000"/>
                  </a:schemeClr>
                </a:solidFill>
                <a:latin typeface="HY수평선B"/>
                <a:ea typeface="HY수평선B"/>
                <a:sym typeface="Wingdings"/>
              </a:rPr>
              <a:t>.</a:t>
            </a:r>
            <a:endParaRPr lang="ko-KR" altLang="en-US" sz="2800" b="1" spc="5" dirty="0">
              <a:solidFill>
                <a:schemeClr val="tx2">
                  <a:lumMod val="50000"/>
                </a:schemeClr>
              </a:solidFill>
              <a:latin typeface="HY수평선B"/>
              <a:ea typeface="HY수평선B"/>
              <a:sym typeface="Wingding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5837" y="6217909"/>
            <a:ext cx="2136139" cy="50346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1370" tIns="45659" rIns="91370" bIns="45659" anchor="ctr">
            <a:no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200" spc="5" dirty="0">
                <a:solidFill>
                  <a:srgbClr val="000000">
                    <a:alpha val="100000"/>
                  </a:srgbClr>
                </a:solidFill>
                <a:latin typeface="굴림"/>
                <a:ea typeface="굴림"/>
                <a:sym typeface="굴림"/>
              </a:rPr>
              <a:t>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124029" y="6217909"/>
            <a:ext cx="2898512" cy="50346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21" tIns="46718" rIns="89921" bIns="46718" anchor="ctr">
            <a:noAutofit/>
          </a:bodyPr>
          <a:lstStyle/>
          <a:p>
            <a:pPr marL="449910" indent="-449910" algn="ctr" defTabSz="809939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400" spc="5" dirty="0">
                <a:solidFill>
                  <a:srgbClr val="000000">
                    <a:alpha val="100000"/>
                  </a:srgbClr>
                </a:solidFill>
                <a:latin typeface="굴림"/>
                <a:ea typeface="굴림"/>
                <a:sym typeface="Wingdings"/>
              </a:rPr>
              <a:t> </a:t>
            </a:r>
          </a:p>
        </p:txBody>
      </p:sp>
      <p:pic>
        <p:nvPicPr>
          <p:cNvPr id="17" name="_x123092864" descr="EMB00001c380e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47" y="5951532"/>
            <a:ext cx="2881080" cy="64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638175" y="447675"/>
            <a:ext cx="47164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ko-KR" altLang="en-US" sz="2400" b="1" kern="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식품위생법</a:t>
            </a:r>
          </a:p>
        </p:txBody>
      </p:sp>
      <p:sp>
        <p:nvSpPr>
          <p:cNvPr id="56" name="평행 사변형 55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식품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HACCP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제도연혁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92673"/>
              </p:ext>
            </p:extLst>
          </p:nvPr>
        </p:nvGraphicFramePr>
        <p:xfrm>
          <a:off x="395536" y="928233"/>
          <a:ext cx="8280920" cy="594360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008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‘14. 11.</a:t>
                      </a:r>
                      <a:endParaRPr lang="ko-KR" altLang="en-US" sz="1600" kern="1200" spc="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HACCP 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인증업무 한국식품안전관리인증원으로 위탁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5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‘15. 8. 18.</a:t>
                      </a:r>
                      <a:endParaRPr lang="ko-KR" altLang="en-US" sz="1600" kern="1200" spc="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HACCP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적용 부실업체 행정조치 강화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(One-Strike-Out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제 시행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HACCP 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업체  정기조사 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평가 결과  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60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점 미만 이거나 주요안전조항 </a:t>
                      </a:r>
                      <a:endParaRPr lang="en-US" altLang="ko-KR" sz="1600" b="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①원료 검수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검사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 </a:t>
                      </a:r>
                      <a:r>
                        <a:rPr lang="ko-KR" altLang="en-US" sz="1600" b="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미실시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 ②지하수 살균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600" b="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소독미실시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③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작업장 세척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소독 </a:t>
                      </a:r>
                      <a:r>
                        <a:rPr lang="ko-KR" altLang="en-US" sz="1600" b="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미실시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 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④</a:t>
                      </a:r>
                      <a:r>
                        <a:rPr lang="ko-KR" altLang="en-US" sz="1600" b="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중요관리점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(CCP) 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관리 미흡 등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9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‘15. 12.</a:t>
                      </a:r>
                      <a:endParaRPr lang="ko-KR" altLang="en-US" sz="1600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검체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채취 규정 신설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식약처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고시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9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‘16.  2.</a:t>
                      </a:r>
                      <a:endParaRPr lang="ko-KR" altLang="en-US" sz="1600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인증업체 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3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년 주기 연장심사제 도입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(‘16.8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시행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9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‘16.  2.</a:t>
                      </a:r>
                      <a:endParaRPr lang="ko-KR" altLang="en-US" sz="1600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한국식품안전관리인증원법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식품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 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인증원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통합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제정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(17.2 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개원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‘16.  4.</a:t>
                      </a:r>
                      <a:endParaRPr lang="ko-KR" altLang="en-US" sz="1600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의무적용 대상품목 지정 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시행규칙 개정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endParaRPr lang="en-US" altLang="ko-KR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①순대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16  ~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1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7)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②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떡류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(~17,  ’10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인 이상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‘16. 8.</a:t>
                      </a:r>
                      <a:endParaRPr lang="ko-KR" altLang="en-US" sz="1600" kern="120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우수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(95%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이상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업체 자가품질검사 면제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‘17. 1.</a:t>
                      </a:r>
                      <a:endParaRPr lang="ko-KR" altLang="en-US" sz="1600" kern="120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연장심사 신청서 등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HACCP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종업원 교육 강화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(85%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이상 →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95%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이상 면제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한국식품안전관리인증원의  설립  및  운영에 관한 법률 시행령 제정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9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‘17. 2.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한국식품안전관리인증원 출범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638175" y="447675"/>
            <a:ext cx="47164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ko-KR" altLang="en-US" sz="2400" b="1" kern="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식품위생법</a:t>
            </a:r>
          </a:p>
        </p:txBody>
      </p:sp>
      <p:sp>
        <p:nvSpPr>
          <p:cNvPr id="56" name="평행 사변형 55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식품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HACCP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제도연혁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99807"/>
              </p:ext>
            </p:extLst>
          </p:nvPr>
        </p:nvGraphicFramePr>
        <p:xfrm>
          <a:off x="395536" y="928233"/>
          <a:ext cx="8280920" cy="6129072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86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6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‘17.5.</a:t>
                      </a:r>
                      <a:endParaRPr lang="ko-KR" altLang="en-US" sz="1600" kern="1200" spc="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HACCP</a:t>
                      </a:r>
                      <a:r>
                        <a:rPr lang="ko-KR" altLang="en-US" sz="16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인증 연장심사 유예 및 신청절차 마련</a:t>
                      </a:r>
                      <a:endParaRPr lang="en-US" altLang="ko-KR" sz="1600" spc="0" dirty="0" smtClean="0"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- </a:t>
                      </a:r>
                      <a:r>
                        <a:rPr lang="ko-KR" altLang="en-US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당초 소규모 인증 업체가 연장심사 시 일반심사를 받아야 하는 경우 시설설비 등의</a:t>
                      </a:r>
                      <a:r>
                        <a:rPr lang="ko-KR" altLang="en-US" sz="1400" spc="0" baseline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400" spc="0" baseline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개∙보수가 필요한 때에 한하여 </a:t>
                      </a:r>
                      <a:r>
                        <a:rPr lang="en-US" altLang="ko-KR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r>
                        <a:rPr lang="ko-KR" altLang="en-US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년 이내 유예절차</a:t>
                      </a:r>
                      <a:endParaRPr lang="ko-KR" altLang="en-US" sz="1400" b="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356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’18.9.</a:t>
                      </a:r>
                      <a:endParaRPr lang="ko-KR" altLang="en-US" sz="1600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전년도 매출액 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100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억 원 이상 업체 유예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관련 고시 개정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제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4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조 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4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항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</a:p>
                    <a:p>
                      <a:pPr marL="177800" indent="-177800" fontAlgn="base" latinLnBrk="0">
                        <a:lnSpc>
                          <a:spcPct val="100000"/>
                        </a:lnSpc>
                      </a:pPr>
                      <a:r>
                        <a:rPr lang="ko-KR" altLang="en-US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- </a:t>
                      </a:r>
                      <a:r>
                        <a:rPr lang="ko-KR" altLang="en-US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「식품위생법 시행규칙」제</a:t>
                      </a:r>
                      <a:r>
                        <a:rPr lang="en-US" altLang="ko-KR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62</a:t>
                      </a:r>
                      <a:r>
                        <a:rPr lang="ko-KR" altLang="en-US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조제</a:t>
                      </a:r>
                      <a:r>
                        <a:rPr lang="en-US" altLang="ko-KR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13</a:t>
                      </a:r>
                      <a:r>
                        <a:rPr lang="ko-KR" altLang="en-US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호에 따른 안전관리인증기준</a:t>
                      </a:r>
                      <a:r>
                        <a:rPr lang="en-US" altLang="ko-KR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(HACCP)</a:t>
                      </a:r>
                      <a:r>
                        <a:rPr lang="ko-KR" altLang="en-US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의무적용대상 업소가 필요하다고 요청한 경우에는 </a:t>
                      </a:r>
                      <a:r>
                        <a:rPr lang="en-US" altLang="ko-KR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개월 범위 내에서 의무적용 시기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유예</a:t>
                      </a:r>
                      <a:endParaRPr lang="en-US" altLang="ko-KR" sz="1400" b="0" kern="1200" spc="0" baseline="0" dirty="0" smtClean="0">
                        <a:solidFill>
                          <a:schemeClr val="tx1"/>
                        </a:solidFill>
                        <a:effectLst/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  <a:p>
                      <a:pPr marL="177800" indent="-177800" fontAlgn="base" latinLnBrk="0">
                        <a:lnSpc>
                          <a:spcPct val="100000"/>
                        </a:lnSpc>
                      </a:pP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 :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안전관리인증기준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(HACCP)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적용업소가 신규로 식품유형 추가하려는 경우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의무적용 유형 추가하는 경우는 제외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)</a:t>
                      </a:r>
                    </a:p>
                    <a:p>
                      <a:pPr marL="177800" indent="-177800" fontAlgn="base" latinLnBrk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ko-KR" altLang="en-US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-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전년도 매출액이 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억 원 이상 되어 해당연도에 신규 의무적용 대상이 된 경우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  (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생산실적보고 완료일 이전에 요청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006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’19.12.</a:t>
                      </a:r>
                      <a:endParaRPr lang="ko-KR" altLang="en-US" sz="1600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식품 및 축산물 안전관리인증기준 일부 개정 고시</a:t>
                      </a:r>
                      <a:r>
                        <a:rPr lang="en-US" altLang="ko-KR" sz="1600" b="1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(2019.12.30.)</a:t>
                      </a:r>
                    </a:p>
                    <a:p>
                      <a:pPr marL="0" indent="0" fontAlgn="base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소규모 업소 인증 및 사후관리 </a:t>
                      </a:r>
                      <a:r>
                        <a:rPr lang="ko-KR" altLang="en-US" sz="16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평가표 개선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별표 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4)</a:t>
                      </a:r>
                    </a:p>
                    <a:p>
                      <a:pPr marL="0" indent="0" fontAlgn="base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일반기준과 동일하게 </a:t>
                      </a:r>
                      <a:r>
                        <a:rPr lang="ko-KR" altLang="en-US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항목별로 차등 배점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하도록 개선   </a:t>
                      </a:r>
                      <a:endParaRPr lang="en-US" altLang="ko-KR" sz="1400" b="0" kern="1200" spc="0" baseline="0" dirty="0" smtClean="0">
                        <a:solidFill>
                          <a:schemeClr val="tx1"/>
                        </a:solidFill>
                        <a:effectLst/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  <a:p>
                      <a:pPr marL="0" indent="0" fontAlgn="base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청결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일반구역분리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보관관리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운반관리 </a:t>
                      </a:r>
                      <a:r>
                        <a:rPr lang="ko-KR" altLang="en-US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항목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을</a:t>
                      </a:r>
                      <a:r>
                        <a:rPr lang="ko-KR" altLang="en-US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추가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하는 등 평가항목을 구체화함</a:t>
                      </a:r>
                      <a:endParaRPr lang="en-US" altLang="ko-KR" sz="1400" b="0" kern="1200" spc="0" baseline="0" dirty="0" smtClean="0">
                        <a:solidFill>
                          <a:schemeClr val="tx1"/>
                        </a:solidFill>
                        <a:effectLst/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  <a:p>
                      <a:pPr marL="0" indent="0" fontAlgn="base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2. HACCP </a:t>
                      </a:r>
                      <a:r>
                        <a:rPr lang="ko-KR" altLang="en-US" sz="16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인증 평가 시 필수항목 도입 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및 조사평가 미흡사항에 대한 </a:t>
                      </a:r>
                      <a:r>
                        <a:rPr lang="ko-KR" altLang="en-US" sz="16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감점 확대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별표 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4)</a:t>
                      </a:r>
                    </a:p>
                    <a:p>
                      <a:pPr marL="177800" indent="-177800" fontAlgn="base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인증평가 시 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HACCP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관리의 필수항목인</a:t>
                      </a:r>
                      <a:r>
                        <a:rPr lang="ko-KR" altLang="en-US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0" kern="1200" spc="0" baseline="0" dirty="0" err="1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중요관리점</a:t>
                      </a:r>
                      <a:r>
                        <a:rPr lang="en-US" altLang="ko-KR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(CCP) </a:t>
                      </a:r>
                      <a:r>
                        <a:rPr lang="ko-KR" altLang="en-US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결정</a:t>
                      </a:r>
                      <a:r>
                        <a:rPr lang="en-US" altLang="ko-KR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한계기준 설정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등에 대하여 이를 </a:t>
                      </a:r>
                      <a:r>
                        <a:rPr lang="ko-KR" altLang="en-US" sz="1400" b="0" kern="1200" spc="0" baseline="0" dirty="0" err="1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미준수하는</a:t>
                      </a:r>
                      <a:r>
                        <a:rPr lang="ko-KR" altLang="en-US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경우 ‘부적합’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으로 처리</a:t>
                      </a:r>
                      <a:endParaRPr lang="en-US" altLang="ko-KR" sz="1400" b="0" kern="1200" spc="0" baseline="0" dirty="0" smtClean="0">
                        <a:solidFill>
                          <a:schemeClr val="tx1"/>
                        </a:solidFill>
                        <a:effectLst/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  <a:p>
                      <a:pPr marL="177800" indent="-177800" fontAlgn="base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전년도 조사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평가 결과 </a:t>
                      </a:r>
                      <a:r>
                        <a:rPr lang="ko-KR" altLang="en-US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위반사항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이</a:t>
                      </a:r>
                      <a:r>
                        <a:rPr lang="ko-KR" altLang="en-US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당해 연도 평가 시 </a:t>
                      </a:r>
                      <a:r>
                        <a:rPr lang="ko-KR" altLang="en-US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개선되지 아니한 경우 해당 감점의 </a:t>
                      </a:r>
                      <a:r>
                        <a:rPr lang="en-US" altLang="ko-KR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400" b="0" kern="1200" spc="0" baseline="0" dirty="0" smtClean="0">
                          <a:solidFill>
                            <a:srgbClr val="0000FF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배 적용</a:t>
                      </a:r>
                      <a:endParaRPr lang="en-US" altLang="ko-KR" sz="1400" b="0" kern="1200" spc="0" baseline="0" dirty="0" smtClean="0">
                        <a:solidFill>
                          <a:srgbClr val="0000FF"/>
                        </a:solidFill>
                        <a:effectLst/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11</a:t>
            </a:fld>
            <a:endParaRPr lang="ko-KR" altLang="en-US"/>
          </a:p>
        </p:txBody>
      </p:sp>
      <p:sp>
        <p:nvSpPr>
          <p:cNvPr id="7" name="포인트가 5개인 별 6"/>
          <p:cNvSpPr/>
          <p:nvPr/>
        </p:nvSpPr>
        <p:spPr>
          <a:xfrm>
            <a:off x="360345" y="3718695"/>
            <a:ext cx="900000" cy="7200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712" y="77384"/>
            <a:ext cx="480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식품HACCP 의무적용 현황</a:t>
            </a:r>
            <a:endParaRPr lang="ko-KR" altLang="en-US" sz="2800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12</a:t>
            </a:fld>
            <a:endParaRPr lang="ko-KR" alt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 l="9662" t="23964" b="8138"/>
          <a:stretch>
            <a:fillRect/>
          </a:stretch>
        </p:blipFill>
        <p:spPr bwMode="auto">
          <a:xfrm>
            <a:off x="2467975" y="1821135"/>
            <a:ext cx="1202783" cy="109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3" cstate="print"/>
          <a:srcRect l="15385" t="18970" r="23077" b="14637"/>
          <a:stretch>
            <a:fillRect/>
          </a:stretch>
        </p:blipFill>
        <p:spPr bwMode="auto">
          <a:xfrm>
            <a:off x="828183" y="1700330"/>
            <a:ext cx="864324" cy="15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/>
          <p:cNvSpPr/>
          <p:nvPr/>
        </p:nvSpPr>
        <p:spPr>
          <a:xfrm>
            <a:off x="655663" y="3044047"/>
            <a:ext cx="1502466" cy="3700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865" tIns="46662" rIns="89865" bIns="46662" anchor="t">
            <a:no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400" dirty="0" err="1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어묵류</a:t>
            </a:r>
            <a:endParaRPr lang="ko-KR" altLang="en-US" sz="1400" dirty="0">
              <a:solidFill>
                <a:srgbClr val="000000">
                  <a:alpha val="100000"/>
                </a:srgbClr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990743" y="2936844"/>
            <a:ext cx="2071035" cy="58448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865" tIns="46662" rIns="89865" bIns="46662" anchor="t">
            <a:no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400" dirty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냉동식품 </a:t>
            </a:r>
          </a:p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100" dirty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(</a:t>
            </a:r>
            <a:r>
              <a:rPr lang="ko-KR" altLang="en-US" sz="1100" dirty="0" err="1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피자류</a:t>
            </a:r>
            <a:r>
              <a:rPr lang="ko-KR" altLang="en-US" sz="1100" dirty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·</a:t>
            </a:r>
            <a:r>
              <a:rPr lang="ko-KR" altLang="en-US" sz="1100" dirty="0" err="1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만두류</a:t>
            </a:r>
            <a:r>
              <a:rPr lang="ko-KR" altLang="en-US" sz="1100" dirty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·면류)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3870114" y="2943990"/>
            <a:ext cx="2360094" cy="5701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865" tIns="46662" rIns="89865" bIns="46662" anchor="t">
            <a:no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400" dirty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냉동수산식품</a:t>
            </a:r>
          </a:p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100" dirty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(어류·</a:t>
            </a:r>
            <a:r>
              <a:rPr lang="ko-KR" altLang="en-US" sz="1100" dirty="0" err="1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연체류</a:t>
            </a:r>
            <a:r>
              <a:rPr lang="ko-KR" altLang="en-US" sz="1100" dirty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·조미가공품)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4117372" y="5363813"/>
            <a:ext cx="1502466" cy="3716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865" tIns="46662" rIns="89865" bIns="46662" anchor="t">
            <a:no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400" dirty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빙과류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550235" y="5364595"/>
            <a:ext cx="1502466" cy="3700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865" tIns="46662" rIns="89865" bIns="46662" anchor="t">
            <a:no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400" dirty="0" err="1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비가열음료</a:t>
            </a:r>
            <a:endParaRPr lang="ko-KR" altLang="en-US" sz="1400" dirty="0">
              <a:solidFill>
                <a:srgbClr val="000000">
                  <a:alpha val="100000"/>
                </a:srgbClr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338578" y="5394774"/>
            <a:ext cx="1499284" cy="30971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865" tIns="46662" rIns="89865" bIns="46662" anchor="t">
            <a:no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400" dirty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레토르트식품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468048" y="1196141"/>
            <a:ext cx="3651336" cy="3700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none" lIns="89865" tIns="46662" rIns="89865" bIns="46662" anchor="t">
            <a:no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dirty="0">
                <a:solidFill>
                  <a:srgbClr val="0070C0"/>
                </a:solidFill>
                <a:latin typeface="10X10" pitchFamily="50" charset="-127"/>
                <a:ea typeface="10X10" pitchFamily="50" charset="-127"/>
                <a:sym typeface="Wingdings"/>
              </a:rPr>
              <a:t>‘06.12.~‘12.12. </a:t>
            </a:r>
            <a:r>
              <a:rPr lang="ko-KR" altLang="en-US" sz="1600" dirty="0">
                <a:solidFill>
                  <a:srgbClr val="0070C0"/>
                </a:solidFill>
                <a:latin typeface="10X10" pitchFamily="50" charset="-127"/>
                <a:ea typeface="10X10" pitchFamily="50" charset="-127"/>
                <a:sym typeface="Wingdings"/>
              </a:rPr>
              <a:t>의무적용 완료</a:t>
            </a:r>
          </a:p>
        </p:txBody>
      </p:sp>
      <p:cxnSp>
        <p:nvCxnSpPr>
          <p:cNvPr id="48" name="직선 연결선 47"/>
          <p:cNvCxnSpPr/>
          <p:nvPr/>
        </p:nvCxnSpPr>
        <p:spPr>
          <a:xfrm>
            <a:off x="900210" y="1700330"/>
            <a:ext cx="7274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468048" y="3501005"/>
            <a:ext cx="14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2118000" y="3501005"/>
            <a:ext cx="176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4069398" y="3501005"/>
            <a:ext cx="21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4" cstate="print"/>
          <a:srcRect l="22714" t="21989" r="9144" b="23037"/>
          <a:stretch>
            <a:fillRect/>
          </a:stretch>
        </p:blipFill>
        <p:spPr bwMode="auto">
          <a:xfrm>
            <a:off x="4734438" y="1772357"/>
            <a:ext cx="864324" cy="108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직선 연결선 52"/>
          <p:cNvCxnSpPr/>
          <p:nvPr/>
        </p:nvCxnSpPr>
        <p:spPr>
          <a:xfrm>
            <a:off x="612642" y="5733842"/>
            <a:ext cx="14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2412777" y="5733842"/>
            <a:ext cx="14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141425" y="5733842"/>
            <a:ext cx="14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5870073" y="5733842"/>
            <a:ext cx="14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6127767" y="5380355"/>
            <a:ext cx="92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600" dirty="0" smtClean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배추김치</a:t>
            </a:r>
            <a:endParaRPr lang="ko-KR" altLang="en-US" sz="1600" dirty="0">
              <a:solidFill>
                <a:srgbClr val="000000">
                  <a:alpha val="100000"/>
                </a:srgbClr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/>
          <a:srcRect t="16952" b="15240"/>
          <a:stretch>
            <a:fillRect/>
          </a:stretch>
        </p:blipFill>
        <p:spPr bwMode="auto">
          <a:xfrm>
            <a:off x="972237" y="4221275"/>
            <a:ext cx="792297" cy="11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6" cstate="print"/>
          <a:srcRect l="20484" t="36009" b="14479"/>
          <a:stretch>
            <a:fillRect/>
          </a:stretch>
        </p:blipFill>
        <p:spPr bwMode="auto">
          <a:xfrm>
            <a:off x="2628858" y="4581410"/>
            <a:ext cx="1118417" cy="7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7" cstate="print"/>
          <a:srcRect l="21743" t="9269" r="5778" b="16580"/>
          <a:stretch>
            <a:fillRect/>
          </a:stretch>
        </p:blipFill>
        <p:spPr bwMode="auto">
          <a:xfrm>
            <a:off x="4501560" y="4077221"/>
            <a:ext cx="720270" cy="11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8" cstate="print"/>
          <a:srcRect l="11258" t="11961" r="21191" b="20261"/>
          <a:stretch>
            <a:fillRect/>
          </a:stretch>
        </p:blipFill>
        <p:spPr bwMode="auto">
          <a:xfrm>
            <a:off x="6158181" y="4077221"/>
            <a:ext cx="864324" cy="122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직사각형 61"/>
          <p:cNvSpPr/>
          <p:nvPr/>
        </p:nvSpPr>
        <p:spPr>
          <a:xfrm>
            <a:off x="7094532" y="5070913"/>
            <a:ext cx="1620481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99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2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sym typeface="Wingdings"/>
              </a:rPr>
              <a:t>08.12 . ~ 14.12.</a:t>
            </a:r>
          </a:p>
          <a:p>
            <a:pPr algn="ctr" defTabSz="8999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1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sym typeface="Wingdings"/>
              </a:rPr>
              <a:t>의무적용  완료</a:t>
            </a:r>
            <a:endParaRPr lang="ko-KR" altLang="en-US" sz="1100" dirty="0">
              <a:solidFill>
                <a:srgbClr val="0070C0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63" name="포인트가 5개인 별 62"/>
          <p:cNvSpPr/>
          <p:nvPr/>
        </p:nvSpPr>
        <p:spPr>
          <a:xfrm>
            <a:off x="6965718" y="4170643"/>
            <a:ext cx="180000" cy="1800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6518856" y="3501559"/>
            <a:ext cx="14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직사각형 64"/>
          <p:cNvSpPr/>
          <p:nvPr/>
        </p:nvSpPr>
        <p:spPr>
          <a:xfrm>
            <a:off x="6660815" y="2998425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400" dirty="0" smtClean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즉석조리식품</a:t>
            </a:r>
            <a:endParaRPr lang="en-US" altLang="ko-KR" sz="1400" dirty="0" smtClean="0">
              <a:solidFill>
                <a:srgbClr val="000000">
                  <a:alpha val="100000"/>
                </a:srgbClr>
              </a:solidFill>
              <a:latin typeface="10X10" pitchFamily="50" charset="-127"/>
              <a:ea typeface="10X10" pitchFamily="50" charset="-127"/>
              <a:sym typeface="Wingdings"/>
            </a:endParaRPr>
          </a:p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1100" dirty="0" smtClean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(</a:t>
            </a:r>
            <a:r>
              <a:rPr lang="ko-KR" altLang="en-US" sz="1100" dirty="0" smtClean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순대</a:t>
            </a:r>
            <a:r>
              <a:rPr lang="en-US" altLang="ko-KR" sz="1100" dirty="0" smtClean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)</a:t>
            </a:r>
            <a:endParaRPr lang="ko-KR" altLang="en-US" sz="1100" dirty="0">
              <a:solidFill>
                <a:srgbClr val="000000">
                  <a:alpha val="100000"/>
                </a:srgbClr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pic>
        <p:nvPicPr>
          <p:cNvPr id="66" name="Picture 15"/>
          <p:cNvPicPr>
            <a:picLocks noChangeAspect="1" noChangeArrowheads="1"/>
          </p:cNvPicPr>
          <p:nvPr/>
        </p:nvPicPr>
        <p:blipFill>
          <a:blip r:embed="rId9" cstate="print"/>
          <a:srcRect l="15883" t="26734" b="23617"/>
          <a:stretch>
            <a:fillRect/>
          </a:stretch>
        </p:blipFill>
        <p:spPr bwMode="auto">
          <a:xfrm>
            <a:off x="6662370" y="2030539"/>
            <a:ext cx="1144407" cy="93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포인트가 5개인 별 66"/>
          <p:cNvSpPr/>
          <p:nvPr/>
        </p:nvSpPr>
        <p:spPr>
          <a:xfrm>
            <a:off x="7469907" y="1995147"/>
            <a:ext cx="180000" cy="180000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7780876" y="2910103"/>
            <a:ext cx="1404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99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  <a:sym typeface="Wingdings"/>
              </a:rPr>
              <a:t>16</a:t>
            </a:r>
            <a:r>
              <a:rPr lang="ko-KR" altLang="en-US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  <a:sym typeface="Wingdings"/>
              </a:rPr>
              <a:t>.12 . ~ </a:t>
            </a:r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  <a:sym typeface="Wingdings"/>
              </a:rPr>
              <a:t>17</a:t>
            </a:r>
            <a:r>
              <a:rPr lang="ko-KR" altLang="en-US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  <a:sym typeface="Wingdings"/>
              </a:rPr>
              <a:t>.12.</a:t>
            </a:r>
          </a:p>
          <a:p>
            <a:pPr algn="ctr" defTabSz="8999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1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  <a:sym typeface="Wingdings"/>
              </a:rPr>
              <a:t>의무적용  완료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79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58971" y="1053696"/>
            <a:ext cx="3651336" cy="3700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none" lIns="89865" tIns="46662" rIns="89865" bIns="46662" anchor="t">
            <a:no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  <a:sym typeface="Wingdings"/>
              </a:rPr>
              <a:t>‘</a:t>
            </a:r>
            <a:r>
              <a:rPr lang="en-US" altLang="ko-KR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  <a:sym typeface="Wingdings"/>
              </a:rPr>
              <a:t>14.12.~‘20.12. </a:t>
            </a:r>
            <a:r>
              <a:rPr lang="ko-KR" altLang="en-US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  <a:sym typeface="Wingdings"/>
              </a:rPr>
              <a:t>신규 의무적용 진행 </a:t>
            </a:r>
          </a:p>
        </p:txBody>
      </p:sp>
      <p:pic>
        <p:nvPicPr>
          <p:cNvPr id="67" name="Picture 17"/>
          <p:cNvPicPr>
            <a:picLocks noChangeAspect="1" noChangeArrowheads="1"/>
          </p:cNvPicPr>
          <p:nvPr/>
        </p:nvPicPr>
        <p:blipFill rotWithShape="1">
          <a:blip r:embed="rId2" cstate="print"/>
          <a:srcRect t="23414" b="27436"/>
          <a:stretch/>
        </p:blipFill>
        <p:spPr bwMode="auto">
          <a:xfrm>
            <a:off x="5005749" y="189372"/>
            <a:ext cx="1684469" cy="110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포인트가 5개인 별 68"/>
          <p:cNvSpPr/>
          <p:nvPr/>
        </p:nvSpPr>
        <p:spPr>
          <a:xfrm>
            <a:off x="6661142" y="781761"/>
            <a:ext cx="180000" cy="1800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5293857" y="1125723"/>
            <a:ext cx="1281363" cy="55589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21" tIns="46718" rIns="89921" bIns="46718" anchor="ctr">
            <a:no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600" dirty="0" smtClean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매출 </a:t>
            </a:r>
            <a:r>
              <a:rPr lang="en-US" altLang="ko-KR" sz="1600" dirty="0" smtClean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100</a:t>
            </a:r>
            <a:r>
              <a:rPr lang="ko-KR" altLang="en-US" sz="1600" dirty="0" smtClean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억</a:t>
            </a:r>
            <a:endParaRPr lang="ko-KR" altLang="en-US" sz="1600" dirty="0">
              <a:solidFill>
                <a:srgbClr val="000000">
                  <a:alpha val="100000"/>
                </a:srgbClr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52" name="평행 사변형 51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1222" y="77384"/>
            <a:ext cx="46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spc="-15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식품 HACCP 의무적용 현황</a:t>
            </a:r>
            <a:endParaRPr lang="ko-KR" altLang="en-US" sz="2800" spc="-150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>
                <a:latin typeface="10X10" pitchFamily="50" charset="-127"/>
                <a:ea typeface="10X10" pitchFamily="50" charset="-127"/>
              </a:rPr>
              <a:pPr lvl="0">
                <a:defRPr lang="ko-KR" altLang="en-US"/>
              </a:pPr>
              <a:t>13</a:t>
            </a:fld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5" y="1413831"/>
            <a:ext cx="8564485" cy="164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6"/>
          <a:stretch/>
        </p:blipFill>
        <p:spPr bwMode="auto">
          <a:xfrm>
            <a:off x="272148" y="3060700"/>
            <a:ext cx="8436732" cy="15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2" y="4727073"/>
            <a:ext cx="7922970" cy="201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직사각형 67"/>
          <p:cNvSpPr/>
          <p:nvPr/>
        </p:nvSpPr>
        <p:spPr>
          <a:xfrm>
            <a:off x="6590343" y="1105401"/>
            <a:ext cx="1944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99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6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sym typeface="Wingdings"/>
              </a:rPr>
              <a:t>~ 1</a:t>
            </a:r>
            <a:r>
              <a:rPr lang="en-US" altLang="ko-KR" sz="16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sym typeface="Wingdings"/>
              </a:rPr>
              <a:t>7</a:t>
            </a:r>
            <a:r>
              <a:rPr lang="ko-KR" altLang="en-US" sz="16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sym typeface="Wingdings"/>
              </a:rPr>
              <a:t>.12. </a:t>
            </a:r>
            <a:r>
              <a:rPr lang="ko-KR" altLang="en-US" sz="14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sym typeface="Wingdings"/>
              </a:rPr>
              <a:t>의무적용 완료</a:t>
            </a:r>
            <a:endParaRPr lang="ko-KR" altLang="en-US" sz="1400" dirty="0">
              <a:solidFill>
                <a:srgbClr val="0070C0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821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638175" y="447675"/>
            <a:ext cx="47164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ko-KR" altLang="en-US" sz="2400" b="1" kern="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식품위생법</a:t>
            </a:r>
          </a:p>
        </p:txBody>
      </p:sp>
      <p:sp>
        <p:nvSpPr>
          <p:cNvPr id="56" name="평행 사변형 55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축산물위생관리법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2" name="그룹 14"/>
          <p:cNvGrpSpPr>
            <a:grpSpLocks/>
          </p:cNvGrpSpPr>
          <p:nvPr/>
        </p:nvGrpSpPr>
        <p:grpSpPr bwMode="auto">
          <a:xfrm>
            <a:off x="714375" y="1197750"/>
            <a:ext cx="7500938" cy="571500"/>
            <a:chOff x="785786" y="4214818"/>
            <a:chExt cx="7500990" cy="571504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1857356" y="4214818"/>
              <a:ext cx="6429420" cy="571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ko-KR" altLang="en-US" dirty="0">
                <a:solidFill>
                  <a:schemeClr val="tx1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24" name="오각형 23"/>
            <p:cNvSpPr/>
            <p:nvPr/>
          </p:nvSpPr>
          <p:spPr>
            <a:xfrm>
              <a:off x="785786" y="4214818"/>
              <a:ext cx="3500462" cy="571504"/>
            </a:xfrm>
            <a:prstGeom prst="homePlat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2800" dirty="0">
                  <a:latin typeface="10X10" pitchFamily="50" charset="-127"/>
                  <a:ea typeface="10X10" pitchFamily="50" charset="-127"/>
                </a:rPr>
                <a:t>축산물위생관리법</a:t>
              </a:r>
            </a:p>
          </p:txBody>
        </p:sp>
      </p:grpSp>
      <p:grpSp>
        <p:nvGrpSpPr>
          <p:cNvPr id="25" name="그룹 28"/>
          <p:cNvGrpSpPr>
            <a:grpSpLocks/>
          </p:cNvGrpSpPr>
          <p:nvPr/>
        </p:nvGrpSpPr>
        <p:grpSpPr bwMode="auto">
          <a:xfrm>
            <a:off x="714375" y="3193817"/>
            <a:ext cx="7500938" cy="571500"/>
            <a:chOff x="785786" y="4214818"/>
            <a:chExt cx="7500990" cy="571504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1857356" y="4214818"/>
              <a:ext cx="6429420" cy="571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ko-KR" altLang="en-US" dirty="0">
                <a:solidFill>
                  <a:schemeClr val="tx1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27" name="오각형 26"/>
            <p:cNvSpPr/>
            <p:nvPr/>
          </p:nvSpPr>
          <p:spPr>
            <a:xfrm>
              <a:off x="785786" y="4214818"/>
              <a:ext cx="3500462" cy="571504"/>
            </a:xfrm>
            <a:prstGeom prst="homePlat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2800" dirty="0">
                  <a:latin typeface="10X10" pitchFamily="50" charset="-127"/>
                  <a:ea typeface="10X10" pitchFamily="50" charset="-127"/>
                </a:rPr>
                <a:t>동법 시행규칙 </a:t>
              </a: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714375" y="3836754"/>
            <a:ext cx="7458075" cy="2474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안전관리인증기준의 작성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·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운용 등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2(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안전관리인증기준 적용 확인서의 발급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3(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안전관리인증작업장등의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인증신청 등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4 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영업자 등에 대한 교육훈련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5(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인증 유효기간의 연장신청 등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6(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조사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·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평가의 방법 등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7(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안전관리인증기준 및 운용의 적정성 검증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8(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안전관리인증작업장등의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인증취소 등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9(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축산물안전관리인증원에 대한 감독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714375" y="1877200"/>
            <a:ext cx="7358063" cy="1111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9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조(안전관리인증기준)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9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2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(인증 유효기간)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9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3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(안전관리인증기준의 준수 여부 평가 등)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9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4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(인증의 취소 등)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4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638175" y="447675"/>
            <a:ext cx="47164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ko-KR" altLang="en-US" sz="2400" b="1" kern="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식품위생법</a:t>
            </a:r>
          </a:p>
        </p:txBody>
      </p:sp>
      <p:sp>
        <p:nvSpPr>
          <p:cNvPr id="56" name="평행 사변형 55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ko-KR" altLang="en-US" sz="2800" spc="-150" dirty="0" smtClean="0">
                <a:latin typeface="HY견고딕" pitchFamily="18" charset="-127"/>
                <a:ea typeface="HY견고딕" pitchFamily="18" charset="-127"/>
              </a:rPr>
              <a:t>축산물 </a:t>
            </a:r>
            <a:r>
              <a:rPr lang="en-US" altLang="ko-KR" sz="2800" spc="-150" dirty="0" smtClean="0">
                <a:latin typeface="HY견고딕" pitchFamily="18" charset="-127"/>
                <a:ea typeface="HY견고딕" pitchFamily="18" charset="-127"/>
              </a:rPr>
              <a:t>HACCP </a:t>
            </a:r>
            <a:r>
              <a:rPr lang="ko-KR" altLang="en-US" sz="2800" spc="-150" dirty="0" smtClean="0">
                <a:latin typeface="HY견고딕" pitchFamily="18" charset="-127"/>
                <a:ea typeface="HY견고딕" pitchFamily="18" charset="-127"/>
              </a:rPr>
              <a:t>제도연혁</a:t>
            </a:r>
            <a:endParaRPr lang="ko-KR" altLang="en-US" sz="2800" spc="-15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15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29979"/>
              </p:ext>
            </p:extLst>
          </p:nvPr>
        </p:nvGraphicFramePr>
        <p:xfrm>
          <a:off x="395536" y="928233"/>
          <a:ext cx="8280920" cy="588264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86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6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7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‘97. 12.</a:t>
                      </a:r>
                      <a:endParaRPr lang="ko-KR" altLang="en-US" sz="1600" b="1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 </a:t>
                      </a: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위해요소중점관리기준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법적근거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신설 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축산물가공처리법제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9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조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‘98. 8.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축산물위해요소중점관리기준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농림부 고시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제정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‘01. 12.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의무적용 </a:t>
                      </a:r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법적근거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마련 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축산물가공처리법 제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9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조제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2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항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 : 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도축업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(01~03)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‘06. 10.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축산물위해요소중점관리기준원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설립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사단법인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7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‘08. 6.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축산물위해요소중점관리기준원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법적근거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마련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7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‘13. 3.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HACCP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업무 이관 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농식품부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→ 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식품의약품안전처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7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‘13. 7.</a:t>
                      </a:r>
                      <a:endParaRPr lang="ko-KR" altLang="en-US" sz="1600" b="1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HACCP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용어변경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안전관리인증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의무대상확대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집유업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유가공업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 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등 법 개정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7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‘13. 10.</a:t>
                      </a:r>
                      <a:endParaRPr lang="ko-KR" altLang="en-US" sz="1600" b="1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HACCP 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지정 및 사후관리 평가표 분리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점수제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도입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도축업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축산물가공업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461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‘14.  6.</a:t>
                      </a:r>
                      <a:endParaRPr lang="ko-KR" altLang="en-US" sz="1600" b="1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6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축산물안전관리인증기준 개정고시</a:t>
                      </a:r>
                      <a:endParaRPr lang="en-US" altLang="ko-KR" sz="1600" kern="12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400" kern="120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고시명</a:t>
                      </a:r>
                      <a:r>
                        <a:rPr lang="ko-KR" altLang="en-US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및 용어 변경 </a:t>
                      </a:r>
                      <a:r>
                        <a:rPr lang="en-US" altLang="ko-KR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: (</a:t>
                      </a:r>
                      <a:r>
                        <a:rPr lang="ko-KR" altLang="en-US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현</a:t>
                      </a:r>
                      <a:r>
                        <a:rPr lang="en-US" altLang="ko-KR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kern="120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위해요소중점관리기준</a:t>
                      </a:r>
                      <a:r>
                        <a:rPr lang="ko-KR" altLang="en-US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→ </a:t>
                      </a:r>
                      <a:r>
                        <a:rPr lang="en-US" altLang="ko-KR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개정</a:t>
                      </a:r>
                      <a:r>
                        <a:rPr lang="en-US" altLang="ko-KR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안전관리인증기준</a:t>
                      </a:r>
                    </a:p>
                    <a:p>
                      <a:pPr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안전관리통합인증</a:t>
                      </a:r>
                      <a:r>
                        <a:rPr lang="en-US" altLang="ko-KR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식육즉석판매가공업 평가표</a:t>
                      </a:r>
                      <a:r>
                        <a:rPr lang="en-US" altLang="ko-KR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소규모 업소용’ 선행요건 및 </a:t>
                      </a:r>
                      <a:r>
                        <a:rPr lang="en-US" altLang="ko-KR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HACCP </a:t>
                      </a:r>
                      <a:r>
                        <a:rPr lang="ko-KR" altLang="en-US" sz="1400" kern="120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관리표</a:t>
                      </a:r>
                      <a:r>
                        <a:rPr lang="ko-KR" altLang="en-US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 신설</a:t>
                      </a:r>
                    </a:p>
                    <a:p>
                      <a:pPr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- HACCP </a:t>
                      </a:r>
                      <a:r>
                        <a:rPr lang="ko-KR" altLang="en-US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인증 심볼 개선</a:t>
                      </a:r>
                      <a:r>
                        <a:rPr lang="en-US" altLang="ko-KR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통합인증마크 및 안전관리통합인증 적용</a:t>
                      </a:r>
                      <a:r>
                        <a:rPr lang="en-US" altLang="ko-KR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</a:t>
                      </a:r>
                      <a:endParaRPr lang="ko-KR" altLang="en-US" sz="140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1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‘97. 12.</a:t>
                      </a:r>
                      <a:endParaRPr lang="ko-KR" altLang="en-US" sz="1600" b="1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 </a:t>
                      </a: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위해요소중점관리기준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법적근거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신설 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축산물가공처리법제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9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조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1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‘98. 8.</a:t>
                      </a:r>
                      <a:endParaRPr lang="ko-KR" altLang="en-US" sz="1600" b="1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축산물위해요소중점관리기준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농림부 고시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제정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‘15. 7.</a:t>
                      </a:r>
                      <a:endParaRPr lang="ko-KR" altLang="en-US" sz="1600" b="1" kern="1200" spc="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HACCP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적용 부실업체 행정조치 강화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(One-Strike-Out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제 시행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‘15. 12.</a:t>
                      </a:r>
                      <a:endParaRPr lang="ko-KR" altLang="en-US" sz="1600" b="1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식품  및 축산물 안전관리인증기준 제정 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기존 개별 고시 폐지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‘16. 2.</a:t>
                      </a:r>
                      <a:endParaRPr lang="ko-KR" altLang="en-US" sz="1600" b="1" kern="1200" spc="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한국식품안전관리인증원 통합법률 제정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(17.2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월 시행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‘16. 4.</a:t>
                      </a:r>
                      <a:endParaRPr lang="ko-KR" altLang="en-US" sz="1600" spc="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HACCP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의무대상 확대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b="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알가공업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8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638175" y="447675"/>
            <a:ext cx="47164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ko-KR" altLang="en-US" sz="2400" b="1" kern="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식품위생법</a:t>
            </a:r>
          </a:p>
        </p:txBody>
      </p:sp>
      <p:sp>
        <p:nvSpPr>
          <p:cNvPr id="56" name="평행 사변형 55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ko-KR" altLang="en-US" sz="2800" spc="-150" dirty="0" smtClean="0">
                <a:latin typeface="HY견고딕" pitchFamily="18" charset="-127"/>
                <a:ea typeface="HY견고딕" pitchFamily="18" charset="-127"/>
              </a:rPr>
              <a:t>축산물 </a:t>
            </a:r>
            <a:r>
              <a:rPr lang="en-US" altLang="ko-KR" sz="2800" spc="-150" dirty="0" smtClean="0">
                <a:latin typeface="HY견고딕" pitchFamily="18" charset="-127"/>
                <a:ea typeface="HY견고딕" pitchFamily="18" charset="-127"/>
              </a:rPr>
              <a:t>HACCP </a:t>
            </a:r>
            <a:r>
              <a:rPr lang="ko-KR" altLang="en-US" sz="2800" spc="-150" dirty="0" smtClean="0">
                <a:latin typeface="HY견고딕" pitchFamily="18" charset="-127"/>
                <a:ea typeface="HY견고딕" pitchFamily="18" charset="-127"/>
              </a:rPr>
              <a:t>제도연혁</a:t>
            </a:r>
            <a:endParaRPr lang="ko-KR" altLang="en-US" sz="2800" spc="-15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16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43213"/>
              </p:ext>
            </p:extLst>
          </p:nvPr>
        </p:nvGraphicFramePr>
        <p:xfrm>
          <a:off x="395536" y="928233"/>
          <a:ext cx="8280920" cy="611124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86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6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‘17. 2.</a:t>
                      </a:r>
                      <a:endParaRPr lang="ko-KR" altLang="en-US" sz="1600" spc="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한국식품안전관리인증원 출범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034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6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‘17.5.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HACCP</a:t>
                      </a:r>
                      <a:r>
                        <a:rPr lang="ko-KR" altLang="en-US" sz="16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인증 연장심사 유예 </a:t>
                      </a:r>
                      <a:endParaRPr lang="en-US" altLang="ko-KR" sz="1600" spc="0" dirty="0" smtClean="0"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 - 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연장심사 시</a:t>
                      </a:r>
                      <a:r>
                        <a:rPr lang="ko-KR" altLang="en-US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 소규모 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</a:rPr>
                        <a:t>→ </a:t>
                      </a:r>
                      <a:r>
                        <a:rPr lang="ko-KR" altLang="en-US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일반심사를 받아야 하는 경우 </a:t>
                      </a:r>
                      <a:r>
                        <a:rPr lang="en-US" altLang="ko-KR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r>
                        <a:rPr lang="ko-KR" altLang="en-US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년 이내 유예절차</a:t>
                      </a: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시설설비 등의 개 보수가 필요한 경우 한함</a:t>
                      </a:r>
                      <a:r>
                        <a:rPr lang="en-US" altLang="ko-KR" sz="14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.)</a:t>
                      </a:r>
                      <a:endParaRPr lang="ko-KR" altLang="en-US" sz="1400" b="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16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6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‘17.10.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닭</a:t>
                      </a:r>
                      <a:r>
                        <a:rPr lang="en-US" altLang="ko-KR" sz="16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‧</a:t>
                      </a:r>
                      <a:r>
                        <a:rPr lang="ko-KR" altLang="en-US" sz="16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오리 농장 </a:t>
                      </a:r>
                      <a:r>
                        <a:rPr lang="en-US" altLang="ko-KR" sz="16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HACCP</a:t>
                      </a:r>
                      <a:r>
                        <a:rPr lang="ko-KR" altLang="en-US" sz="160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인증 및 사후관리 평가항목 명확화</a:t>
                      </a:r>
                      <a:endParaRPr lang="en-US" altLang="ko-KR" sz="1600" spc="0" dirty="0" smtClean="0"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동물용의약품</a:t>
                      </a:r>
                      <a:r>
                        <a:rPr lang="en-US" altLang="ko-KR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살충제 등</a:t>
                      </a:r>
                      <a:r>
                        <a:rPr lang="en-US" altLang="ko-KR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자체 관리기준 </a:t>
                      </a:r>
                      <a:endParaRPr lang="ko-KR" altLang="en-US" sz="1400" b="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73">
                <a:tc>
                  <a:txBody>
                    <a:bodyPr/>
                    <a:lstStyle/>
                    <a:p>
                      <a:pPr marL="0" marR="0" indent="0" algn="ctr" defTabSz="9143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‘18.</a:t>
                      </a:r>
                      <a:r>
                        <a:rPr lang="en-US" altLang="ko-KR" sz="1600" spc="0" baseline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6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4.</a:t>
                      </a:r>
                      <a:endParaRPr lang="ko-KR" altLang="en-US" sz="1600" spc="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식용란선별포장업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시설 및 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HACCP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의무화에 따른 평가표 마련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식용란선별포장업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영업 신설 및 의무적용 확대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압축공기 평가항목 명확화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축산물 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HACCP 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사후관리 강화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(HACCP 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업체 불시 평가 도입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수거 및 검사 실시 근거 마련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437">
                <a:tc>
                  <a:txBody>
                    <a:bodyPr/>
                    <a:lstStyle/>
                    <a:p>
                      <a:pPr marL="0" marR="0" indent="0" algn="ctr" defTabSz="9143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</a:rPr>
                        <a:t>’18.12.</a:t>
                      </a:r>
                      <a:endParaRPr lang="ko-KR" altLang="en-US" sz="1600" spc="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식육가공업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의무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단계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의무적용 확대</a:t>
                      </a:r>
                      <a:endParaRPr lang="en-US" altLang="ko-KR" sz="1600" b="0" kern="1200" spc="0" baseline="0" dirty="0" smtClean="0">
                        <a:solidFill>
                          <a:schemeClr val="tx1"/>
                        </a:solidFill>
                        <a:effectLst/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2981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’19.12.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식품 및 축산물 안전관리인증기준 일부 개정 고시</a:t>
                      </a:r>
                      <a:r>
                        <a:rPr lang="en-US" altLang="ko-KR" sz="1600" b="1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(2019.12.30.)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1. 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축산농장의 안전관리인증기준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(HACCP) 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평가표 개선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제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5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조 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2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항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</a:p>
                    <a:p>
                      <a:pPr marL="0" indent="0" fontAlgn="base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 - </a:t>
                      </a:r>
                      <a:r>
                        <a:rPr lang="ko-KR" altLang="en-US" sz="1400" b="0" spc="0" dirty="0" err="1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축종</a:t>
                      </a: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돼지</a:t>
                      </a: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소</a:t>
                      </a: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닭</a:t>
                      </a: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오리</a:t>
                      </a: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별 평가표의 중복 항목을 조정</a:t>
                      </a: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,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 단일 평가표로 통합</a:t>
                      </a:r>
                      <a:endParaRPr lang="en-US" altLang="ko-KR" sz="1400" b="0" spc="0" dirty="0" smtClean="0">
                        <a:solidFill>
                          <a:schemeClr val="tx1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marL="0" indent="0" fontAlgn="base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 - </a:t>
                      </a:r>
                      <a:r>
                        <a:rPr lang="ko-KR" altLang="en-US" sz="1400" b="0" spc="0" dirty="0" err="1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동물용의약외품</a:t>
                      </a: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농약 등에 대한 관리사항을 모든 </a:t>
                      </a:r>
                      <a:r>
                        <a:rPr lang="ko-KR" altLang="en-US" sz="1400" b="0" spc="0" dirty="0" err="1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축종으로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</a:rPr>
                        <a:t> 확대 </a:t>
                      </a:r>
                      <a:endParaRPr lang="en-US" altLang="ko-KR" sz="1400" b="0" spc="0" dirty="0" smtClean="0">
                        <a:solidFill>
                          <a:schemeClr val="tx1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600" b="0" kern="1200" spc="0" baseline="0" dirty="0" err="1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식용란선별포장업의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“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소규모 기준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” 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적용 근거 마련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제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조 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항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)</a:t>
                      </a:r>
                    </a:p>
                    <a:p>
                      <a:pPr marL="0" indent="0" fontAlgn="base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소규모 기준을 적용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spc="0" baseline="0" dirty="0" err="1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연매출액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400" b="0" kern="1200" spc="0" baseline="0" dirty="0" err="1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억원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미만이거나 종업원 수가 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10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명 미만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</a:t>
                      </a:r>
                      <a:endParaRPr lang="en-US" altLang="ko-KR" sz="1400" b="0" kern="1200" spc="0" baseline="0" dirty="0" smtClean="0">
                        <a:solidFill>
                          <a:schemeClr val="tx1"/>
                        </a:solidFill>
                        <a:effectLst/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  <a:p>
                      <a:pPr marL="0" indent="0" fontAlgn="base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3. HACCP 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적용 농장에 대한 우대조치 상화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제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27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조 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호</a:t>
                      </a:r>
                      <a:r>
                        <a:rPr lang="en-US" altLang="ko-KR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)</a:t>
                      </a:r>
                    </a:p>
                    <a:p>
                      <a:pPr marL="177800" indent="-177800" fontAlgn="base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- HACCP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적용 농장에서 생산된 원료를 사용한 축산물의 경우 최종 제품에 농장의 인증 </a:t>
                      </a:r>
                      <a:r>
                        <a:rPr lang="en-US" altLang="ko-KR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사실을 표시할 수 있도록 함</a:t>
                      </a:r>
                      <a:endParaRPr lang="en-US" altLang="ko-KR" sz="1400" b="0" kern="1200" spc="0" baseline="0" dirty="0" smtClean="0">
                        <a:solidFill>
                          <a:schemeClr val="tx1"/>
                        </a:solidFill>
                        <a:effectLst/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포인트가 5개인 별 6"/>
          <p:cNvSpPr/>
          <p:nvPr/>
        </p:nvSpPr>
        <p:spPr>
          <a:xfrm>
            <a:off x="468318" y="4150857"/>
            <a:ext cx="720000" cy="7200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3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0"/>
          <p:cNvPicPr>
            <a:picLocks noChangeAspect="1" noChangeArrowheads="1"/>
          </p:cNvPicPr>
          <p:nvPr/>
        </p:nvPicPr>
        <p:blipFill>
          <a:blip r:embed="rId2" cstate="print"/>
          <a:srcRect t="20331" b="15289"/>
          <a:stretch>
            <a:fillRect/>
          </a:stretch>
        </p:blipFill>
        <p:spPr bwMode="auto">
          <a:xfrm>
            <a:off x="2592982" y="1194933"/>
            <a:ext cx="1404390" cy="122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79" y="982245"/>
            <a:ext cx="1561939" cy="150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평행 사변형 3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50118" y="77384"/>
            <a:ext cx="494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spc="-15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축산물 HACCP 의무적용 현황</a:t>
            </a:r>
            <a:endParaRPr lang="ko-KR" altLang="en-US" sz="2800" spc="-150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396020" y="1045114"/>
            <a:ext cx="846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35886" y="2341600"/>
            <a:ext cx="2554524" cy="49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2" rIns="91420" bIns="45712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도축업</a:t>
            </a:r>
            <a:endParaRPr lang="en-US" altLang="ko-KR" sz="1400" dirty="0" smtClean="0">
              <a:solidFill>
                <a:schemeClr val="accent5">
                  <a:lumMod val="75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pPr algn="ctr">
              <a:defRPr/>
            </a:pPr>
            <a:r>
              <a:rPr kumimoji="0" lang="en-US" altLang="ko-KR" sz="1200" dirty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‘02.6. ~ ‘03.6. </a:t>
            </a:r>
            <a:r>
              <a:rPr kumimoji="0" lang="ko-KR" altLang="en-US" sz="1200" dirty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의무적용 </a:t>
            </a:r>
            <a:r>
              <a:rPr kumimoji="0" lang="ko-KR" altLang="en-US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완료</a:t>
            </a:r>
            <a:endParaRPr lang="ko-KR" altLang="en-US" sz="1400" dirty="0">
              <a:solidFill>
                <a:schemeClr val="accent5">
                  <a:lumMod val="75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54" name="TextBox 17"/>
          <p:cNvSpPr txBox="1">
            <a:spLocks noChangeArrowheads="1"/>
          </p:cNvSpPr>
          <p:nvPr/>
        </p:nvSpPr>
        <p:spPr bwMode="auto">
          <a:xfrm>
            <a:off x="2196696" y="2341600"/>
            <a:ext cx="2357844" cy="49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2" rIns="91420" bIns="45712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dirty="0" err="1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집유업</a:t>
            </a:r>
            <a:endParaRPr lang="en-US" altLang="ko-KR" sz="1400" dirty="0" smtClean="0">
              <a:solidFill>
                <a:schemeClr val="accent5">
                  <a:lumMod val="75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pPr algn="ctr">
              <a:defRPr/>
            </a:pPr>
            <a:r>
              <a:rPr kumimoji="0" lang="en-US" altLang="ko-KR" sz="1200" dirty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‘14.7. ~‘16.1. </a:t>
            </a:r>
            <a:r>
              <a:rPr kumimoji="0" lang="ko-KR" altLang="en-US" sz="1200" dirty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의무적용 </a:t>
            </a:r>
            <a:r>
              <a:rPr kumimoji="0" lang="ko-KR" altLang="en-US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완료</a:t>
            </a:r>
            <a:endParaRPr lang="ko-KR" altLang="en-US" sz="1400" dirty="0">
              <a:solidFill>
                <a:schemeClr val="accent5">
                  <a:lumMod val="75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/>
          <a:srcRect t="17268" b="13661"/>
          <a:stretch>
            <a:fillRect/>
          </a:stretch>
        </p:blipFill>
        <p:spPr bwMode="auto">
          <a:xfrm>
            <a:off x="7454667" y="1217868"/>
            <a:ext cx="1009848" cy="100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17"/>
          <p:cNvSpPr txBox="1">
            <a:spLocks noChangeArrowheads="1"/>
          </p:cNvSpPr>
          <p:nvPr/>
        </p:nvSpPr>
        <p:spPr bwMode="auto">
          <a:xfrm>
            <a:off x="4501560" y="2338591"/>
            <a:ext cx="2389836" cy="49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2" rIns="91420" bIns="45712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유가공업</a:t>
            </a:r>
            <a:endParaRPr lang="en-US" altLang="ko-KR" sz="1400" dirty="0" smtClean="0">
              <a:solidFill>
                <a:schemeClr val="accent5">
                  <a:lumMod val="75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pPr algn="ctr">
              <a:defRPr/>
            </a:pPr>
            <a:r>
              <a:rPr kumimoji="0" lang="ko-KR" altLang="en-US" sz="1200" dirty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‘</a:t>
            </a:r>
            <a:r>
              <a:rPr kumimoji="0" lang="en-US" altLang="ko-KR" sz="1200" dirty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15.1. ~ ‘18.1. </a:t>
            </a:r>
            <a:r>
              <a:rPr kumimoji="0" lang="ko-KR" altLang="en-US" sz="1200" dirty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의무적용 </a:t>
            </a:r>
            <a:r>
              <a:rPr kumimoji="0" lang="ko-KR" altLang="en-US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완료</a:t>
            </a:r>
            <a:endParaRPr lang="ko-KR" altLang="en-US" sz="1400" dirty="0" smtClean="0">
              <a:solidFill>
                <a:schemeClr val="accent5">
                  <a:lumMod val="75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65" name="TextBox 17"/>
          <p:cNvSpPr txBox="1">
            <a:spLocks noChangeArrowheads="1"/>
          </p:cNvSpPr>
          <p:nvPr/>
        </p:nvSpPr>
        <p:spPr bwMode="auto">
          <a:xfrm>
            <a:off x="6771181" y="2338591"/>
            <a:ext cx="2539992" cy="49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2" rIns="91420" bIns="45712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dirty="0" err="1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알가공업</a:t>
            </a:r>
            <a:endParaRPr lang="en-US" altLang="ko-KR" sz="1400" dirty="0" smtClean="0">
              <a:solidFill>
                <a:schemeClr val="accent5">
                  <a:lumMod val="75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pPr algn="ctr">
              <a:defRPr/>
            </a:pPr>
            <a:r>
              <a:rPr kumimoji="0" lang="ko-KR" altLang="en-US" sz="1200" dirty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‘</a:t>
            </a:r>
            <a:r>
              <a:rPr kumimoji="0" lang="en-US" altLang="ko-KR" sz="1200" dirty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16.12. ~‘17.12. </a:t>
            </a:r>
            <a:r>
              <a:rPr kumimoji="0" lang="ko-KR" altLang="en-US" sz="1200" dirty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의무적용 </a:t>
            </a:r>
            <a:r>
              <a:rPr kumimoji="0" lang="ko-KR" altLang="en-US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완료</a:t>
            </a:r>
            <a:endParaRPr lang="ko-KR" altLang="en-US" sz="1400" dirty="0">
              <a:solidFill>
                <a:schemeClr val="accent5">
                  <a:lumMod val="75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17</a:t>
            </a:fld>
            <a:endParaRPr lang="ko-KR" altLang="en-US"/>
          </a:p>
        </p:txBody>
      </p:sp>
      <p:cxnSp>
        <p:nvCxnSpPr>
          <p:cNvPr id="24" name="직선 연결선 23"/>
          <p:cNvCxnSpPr/>
          <p:nvPr/>
        </p:nvCxnSpPr>
        <p:spPr>
          <a:xfrm>
            <a:off x="396020" y="2989843"/>
            <a:ext cx="846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3728127" y="4748294"/>
            <a:ext cx="48069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1</a:t>
            </a:r>
            <a:r>
              <a:rPr lang="ko-KR" altLang="en-US" sz="140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단계 </a:t>
            </a:r>
            <a:r>
              <a:rPr lang="en-US" altLang="ko-KR" sz="140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: `16</a:t>
            </a:r>
            <a:r>
              <a:rPr lang="ko-KR" altLang="en-US" sz="140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년 매출액 </a:t>
            </a:r>
            <a:r>
              <a:rPr lang="en-US" altLang="ko-KR" sz="140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20</a:t>
            </a:r>
            <a:r>
              <a:rPr lang="ko-KR" altLang="en-US" sz="1400" dirty="0" err="1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억원</a:t>
            </a:r>
            <a:r>
              <a:rPr lang="ko-KR" altLang="en-US" sz="140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 이상인 업소</a:t>
            </a:r>
            <a:r>
              <a:rPr lang="en-US" altLang="ko-KR" sz="140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(`18.12.01. </a:t>
            </a:r>
            <a:r>
              <a:rPr lang="ko-KR" altLang="en-US" sz="140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시행</a:t>
            </a:r>
            <a:r>
              <a:rPr lang="en-US" altLang="ko-KR" sz="140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2</a:t>
            </a:r>
            <a:r>
              <a:rPr lang="ko-KR" altLang="en-US" sz="14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단계 </a:t>
            </a:r>
            <a:r>
              <a:rPr lang="en-US" altLang="ko-KR" sz="14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: `16</a:t>
            </a:r>
            <a:r>
              <a:rPr lang="ko-KR" altLang="en-US" sz="14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년 매출액 </a:t>
            </a:r>
            <a:r>
              <a:rPr lang="en-US" altLang="ko-KR" sz="14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5</a:t>
            </a:r>
            <a:r>
              <a:rPr lang="ko-KR" altLang="en-US" sz="1400" dirty="0" err="1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억원</a:t>
            </a:r>
            <a:r>
              <a:rPr lang="ko-KR" altLang="en-US" sz="14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 이상인 업소</a:t>
            </a:r>
            <a:r>
              <a:rPr lang="en-US" altLang="ko-KR" sz="14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(`20. 12.01. </a:t>
            </a:r>
            <a:r>
              <a:rPr lang="ko-KR" altLang="en-US" sz="14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시행</a:t>
            </a:r>
            <a:r>
              <a:rPr lang="en-US" altLang="ko-KR" sz="14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3</a:t>
            </a:r>
            <a:r>
              <a:rPr lang="ko-KR" altLang="en-US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단계 </a:t>
            </a:r>
            <a:r>
              <a:rPr lang="en-US" altLang="ko-KR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: `16</a:t>
            </a:r>
            <a:r>
              <a:rPr lang="ko-KR" altLang="en-US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년 매출액 </a:t>
            </a:r>
            <a:r>
              <a:rPr lang="en-US" altLang="ko-KR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1</a:t>
            </a:r>
            <a:r>
              <a:rPr lang="ko-KR" altLang="en-US" sz="1400" spc="-150" dirty="0" err="1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억원</a:t>
            </a:r>
            <a:r>
              <a:rPr lang="ko-KR" altLang="en-US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 이상인 업소</a:t>
            </a:r>
            <a:r>
              <a:rPr lang="en-US" altLang="ko-KR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(`22. 12. 01.  </a:t>
            </a:r>
            <a:r>
              <a:rPr lang="ko-KR" altLang="en-US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시행</a:t>
            </a:r>
            <a:r>
              <a:rPr lang="en-US" altLang="ko-KR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4</a:t>
            </a:r>
            <a:r>
              <a:rPr lang="ko-KR" altLang="en-US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단계 </a:t>
            </a:r>
            <a:r>
              <a:rPr lang="en-US" altLang="ko-KR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: 1~3</a:t>
            </a:r>
            <a:r>
              <a:rPr lang="ko-KR" altLang="en-US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단계에 해당하지 아니하는 업소</a:t>
            </a:r>
            <a:r>
              <a:rPr lang="en-US" altLang="ko-KR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(`24.12.01 </a:t>
            </a:r>
            <a:r>
              <a:rPr lang="ko-KR" altLang="en-US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시행</a:t>
            </a:r>
            <a:r>
              <a:rPr lang="en-US" altLang="ko-KR" sz="1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)</a:t>
            </a:r>
            <a:endParaRPr lang="en-US" altLang="ko-KR" sz="1400" spc="-150" dirty="0">
              <a:solidFill>
                <a:srgbClr val="002060"/>
              </a:solidFill>
              <a:latin typeface="10X10" pitchFamily="50" charset="-127"/>
              <a:ea typeface="10X10" pitchFamily="50" charset="-127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 l="2995" r="77040" b="62948"/>
          <a:stretch>
            <a:fillRect/>
          </a:stretch>
        </p:blipFill>
        <p:spPr bwMode="auto">
          <a:xfrm>
            <a:off x="4946978" y="3158934"/>
            <a:ext cx="1440540" cy="136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2" cstate="print"/>
          <a:srcRect t="20331" b="15289"/>
          <a:stretch>
            <a:fillRect/>
          </a:stretch>
        </p:blipFill>
        <p:spPr bwMode="auto">
          <a:xfrm>
            <a:off x="5005749" y="1125723"/>
            <a:ext cx="1404390" cy="122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 l="1997" t="50703" r="77040" b="10294"/>
          <a:stretch>
            <a:fillRect/>
          </a:stretch>
        </p:blipFill>
        <p:spPr bwMode="auto">
          <a:xfrm>
            <a:off x="775021" y="3158934"/>
            <a:ext cx="1117148" cy="106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2" name="직선 연결선 31"/>
          <p:cNvCxnSpPr/>
          <p:nvPr/>
        </p:nvCxnSpPr>
        <p:spPr>
          <a:xfrm>
            <a:off x="396020" y="6239640"/>
            <a:ext cx="846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179940" y="4297477"/>
            <a:ext cx="2389836" cy="86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2" rIns="91420" bIns="45712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dirty="0" err="1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식용란선별포장업</a:t>
            </a:r>
            <a:endParaRPr lang="en-US" altLang="ko-KR" sz="1400" dirty="0" smtClean="0">
              <a:solidFill>
                <a:schemeClr val="accent5">
                  <a:lumMod val="75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pPr algn="ctr">
              <a:defRPr/>
            </a:pPr>
            <a:r>
              <a:rPr kumimoji="0"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r>
              <a:rPr kumimoji="0" lang="en-US" altLang="ko-KR" sz="1200" dirty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‘</a:t>
            </a:r>
            <a:r>
              <a:rPr kumimoji="0"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18.4.~ </a:t>
            </a:r>
            <a:r>
              <a:rPr kumimoji="0" lang="ko-KR" altLang="en-US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의</a:t>
            </a:r>
            <a:r>
              <a:rPr kumimoji="0" lang="ko-KR" altLang="en-US" sz="1200" dirty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무</a:t>
            </a:r>
            <a:r>
              <a:rPr kumimoji="0" lang="ko-KR" altLang="en-US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적용 완료</a:t>
            </a:r>
            <a:endParaRPr kumimoji="0" lang="en-US" altLang="ko-KR" sz="1200" dirty="0" smtClean="0">
              <a:solidFill>
                <a:schemeClr val="accent5">
                  <a:lumMod val="75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pPr algn="ctr">
              <a:defRPr/>
            </a:pPr>
            <a:r>
              <a:rPr kumimoji="0"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-</a:t>
            </a:r>
            <a:r>
              <a:rPr kumimoji="0" lang="ko-KR" altLang="en-US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기존 영업하고 있는 자는 시행</a:t>
            </a:r>
            <a:r>
              <a:rPr kumimoji="0"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(‘18.4.25.) </a:t>
            </a:r>
            <a:r>
              <a:rPr kumimoji="0" lang="ko-KR" altLang="en-US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후 </a:t>
            </a:r>
            <a:r>
              <a:rPr kumimoji="0"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6</a:t>
            </a:r>
            <a:r>
              <a:rPr kumimoji="0" lang="ko-KR" altLang="en-US" sz="12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개월 이내</a:t>
            </a:r>
            <a:endParaRPr lang="ko-KR" altLang="en-US" sz="1400" dirty="0" smtClean="0">
              <a:solidFill>
                <a:schemeClr val="accent5">
                  <a:lumMod val="75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4445857" y="4512275"/>
            <a:ext cx="238983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2" rIns="91420" bIns="45712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dirty="0" smtClean="0">
                <a:solidFill>
                  <a:schemeClr val="accent5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식육가공업</a:t>
            </a:r>
          </a:p>
        </p:txBody>
      </p:sp>
    </p:spTree>
    <p:extLst>
      <p:ext uri="{BB962C8B-B14F-4D97-AF65-F5344CB8AC3E}">
        <p14:creationId xmlns:p14="http://schemas.microsoft.com/office/powerpoint/2010/main" val="5541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0"/>
                </a:srgbClr>
              </a:clrTo>
            </a:clrChange>
            <a:lum/>
          </a:blip>
          <a:srcRect l="27562" t="18612"/>
          <a:stretch>
            <a:fillRect/>
          </a:stretch>
        </p:blipFill>
        <p:spPr>
          <a:xfrm>
            <a:off x="961121" y="2895919"/>
            <a:ext cx="6625626" cy="94489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grpSp>
        <p:nvGrpSpPr>
          <p:cNvPr id="2" name="그룹 15"/>
          <p:cNvGrpSpPr/>
          <p:nvPr/>
        </p:nvGrpSpPr>
        <p:grpSpPr>
          <a:xfrm>
            <a:off x="972237" y="3070461"/>
            <a:ext cx="7203300" cy="720333"/>
            <a:chOff x="1835696" y="2501688"/>
            <a:chExt cx="7200800" cy="720000"/>
          </a:xfrm>
        </p:grpSpPr>
        <p:sp>
          <p:nvSpPr>
            <p:cNvPr id="17" name="직사각형 16"/>
            <p:cNvSpPr/>
            <p:nvPr/>
          </p:nvSpPr>
          <p:spPr>
            <a:xfrm>
              <a:off x="1835696" y="2501688"/>
              <a:ext cx="720080" cy="72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dirty="0" smtClean="0">
                  <a:latin typeface="HY헤드라인M" pitchFamily="18" charset="-127"/>
                  <a:ea typeface="HY헤드라인M" pitchFamily="18" charset="-127"/>
                </a:rPr>
                <a:t>3</a:t>
              </a:r>
              <a:endParaRPr lang="ko-KR" altLang="en-US" sz="4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558334" y="2616626"/>
              <a:ext cx="64781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2400" dirty="0" smtClean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en-US" altLang="ko-KR" sz="2400" dirty="0" smtClean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HACCP </a:t>
              </a:r>
              <a:r>
                <a:rPr lang="ko-KR" altLang="en-US" sz="2400" dirty="0" smtClean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인증현황</a:t>
              </a:r>
            </a:p>
          </p:txBody>
        </p:sp>
      </p:grpSp>
      <p:pic>
        <p:nvPicPr>
          <p:cNvPr id="24" name="Picture 2" descr="과학기술정보통신부 심볼마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98089" flipH="1">
            <a:off x="6920382" y="3761671"/>
            <a:ext cx="3239624" cy="3144705"/>
          </a:xfrm>
          <a:prstGeom prst="rect">
            <a:avLst/>
          </a:prstGeom>
          <a:noFill/>
        </p:spPr>
      </p:pic>
      <p:sp>
        <p:nvSpPr>
          <p:cNvPr id="23" name="원형 22"/>
          <p:cNvSpPr/>
          <p:nvPr/>
        </p:nvSpPr>
        <p:spPr>
          <a:xfrm>
            <a:off x="5942100" y="2636670"/>
            <a:ext cx="6951693" cy="8140671"/>
          </a:xfrm>
          <a:prstGeom prst="pie">
            <a:avLst>
              <a:gd name="adj1" fmla="val 10248912"/>
              <a:gd name="adj2" fmla="val 17012883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7" tIns="45730" rIns="91457" bIns="4573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 smtClean="0"/>
              <a:pPr lvl="0">
                <a:defRPr lang="ko-KR" altLang="en-US"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4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188317" y="2710317"/>
            <a:ext cx="6842566" cy="34406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07913" y="837615"/>
            <a:ext cx="8211078" cy="5762160"/>
            <a:chOff x="323528" y="1340768"/>
            <a:chExt cx="8211078" cy="576216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971600" y="1905784"/>
              <a:ext cx="7563006" cy="519714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10"/>
            <p:cNvGrpSpPr/>
            <p:nvPr/>
          </p:nvGrpSpPr>
          <p:grpSpPr>
            <a:xfrm>
              <a:off x="323528" y="1340768"/>
              <a:ext cx="7922970" cy="1224136"/>
              <a:chOff x="1259632" y="1556792"/>
              <a:chExt cx="7922970" cy="1224136"/>
            </a:xfrm>
          </p:grpSpPr>
          <p:sp>
            <p:nvSpPr>
              <p:cNvPr id="9" name="모서리가 둥근 직사각형 8"/>
              <p:cNvSpPr/>
              <p:nvPr/>
            </p:nvSpPr>
            <p:spPr>
              <a:xfrm>
                <a:off x="1835696" y="1772816"/>
                <a:ext cx="7346906" cy="79208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1259632" y="1556792"/>
                <a:ext cx="1224000" cy="1224136"/>
              </a:xfrm>
              <a:prstGeom prst="ellipse">
                <a:avLst/>
              </a:prstGeom>
              <a:solidFill>
                <a:schemeClr val="accent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1421632" y="1718860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평행 사변형 1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5886" y="77384"/>
            <a:ext cx="4011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800" spc="-15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HACCP </a:t>
            </a:r>
            <a:r>
              <a:rPr lang="ko-KR" altLang="en-US" sz="2800" spc="-15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인증현황</a:t>
            </a:r>
            <a:r>
              <a:rPr lang="en-US" altLang="ko-KR" sz="2800" spc="-15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(</a:t>
            </a:r>
            <a:r>
              <a:rPr lang="ko-KR" altLang="en-US" sz="2800" spc="-15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식품</a:t>
            </a:r>
            <a:r>
              <a:rPr lang="en-US" altLang="ko-KR" sz="2800" spc="-15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)</a:t>
            </a:r>
          </a:p>
        </p:txBody>
      </p:sp>
      <p:sp>
        <p:nvSpPr>
          <p:cNvPr id="5" name="직사각형 12"/>
          <p:cNvSpPr txBox="1"/>
          <p:nvPr/>
        </p:nvSpPr>
        <p:spPr>
          <a:xfrm>
            <a:off x="1332372" y="1125723"/>
            <a:ext cx="7454666" cy="646315"/>
          </a:xfrm>
          <a:prstGeom prst="rect">
            <a:avLst/>
          </a:prstGeom>
        </p:spPr>
        <p:txBody>
          <a:bodyPr wrap="square" lIns="91420" tIns="45712" rIns="91420" bIns="45712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2400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13,358</a:t>
            </a:r>
            <a:r>
              <a:rPr lang="ko-KR" altLang="en-US" sz="2400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건, </a:t>
            </a:r>
            <a:r>
              <a:rPr lang="en-US" altLang="ko-KR" sz="2400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6,566</a:t>
            </a:r>
            <a:r>
              <a:rPr lang="ko-KR" altLang="en-US" sz="2400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개소 </a:t>
            </a:r>
            <a:r>
              <a:rPr lang="ko-KR" altLang="en-US" sz="2400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인증</a:t>
            </a:r>
            <a:r>
              <a:rPr lang="ko-KR" altLang="en-US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'1</a:t>
            </a:r>
            <a:r>
              <a:rPr lang="en-US" altLang="ko-KR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9</a:t>
            </a:r>
            <a:r>
              <a:rPr lang="ko-KR" altLang="en-US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.</a:t>
            </a:r>
            <a:r>
              <a:rPr lang="en-US" altLang="ko-KR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12.31.</a:t>
            </a:r>
            <a:r>
              <a:rPr lang="ko-KR" altLang="en-US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기준)</a:t>
            </a:r>
            <a:endParaRPr lang="ko-KR" altLang="en-US" sz="2400" dirty="0">
              <a:solidFill>
                <a:schemeClr val="bg1"/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60345" y="2134101"/>
            <a:ext cx="6266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의무적용</a:t>
            </a:r>
            <a:r>
              <a:rPr lang="ko-KR" altLang="en-US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6,473</a:t>
            </a:r>
            <a:r>
              <a:rPr lang="ko-KR" altLang="en-US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건(</a:t>
            </a:r>
            <a:r>
              <a:rPr lang="en-US" altLang="ko-KR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4,242</a:t>
            </a:r>
            <a:r>
              <a:rPr lang="ko-KR" altLang="en-US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개소)  </a:t>
            </a:r>
            <a:r>
              <a:rPr lang="en-US" altLang="ko-KR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/</a:t>
            </a:r>
            <a:r>
              <a:rPr lang="ko-KR" altLang="en-US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dirty="0" err="1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자율적용</a:t>
            </a:r>
            <a:r>
              <a:rPr lang="ko-KR" altLang="en-US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6,885</a:t>
            </a:r>
            <a:r>
              <a:rPr lang="ko-KR" altLang="en-US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건(</a:t>
            </a:r>
            <a:r>
              <a:rPr lang="en-US" altLang="ko-KR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3,787</a:t>
            </a:r>
            <a:r>
              <a:rPr lang="ko-KR" altLang="en-US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개소)</a:t>
            </a:r>
            <a:endParaRPr lang="ko-KR" altLang="en-US" dirty="0">
              <a:latin typeface="10X10" pitchFamily="50" charset="-127"/>
              <a:ea typeface="10X10" pitchFamily="50" charset="-127"/>
            </a:endParaRPr>
          </a:p>
        </p:txBody>
      </p:sp>
      <p:pic>
        <p:nvPicPr>
          <p:cNvPr id="13" name="그림 12" descr="식품2.png"/>
          <p:cNvPicPr>
            <a:picLocks noChangeAspect="1"/>
          </p:cNvPicPr>
          <p:nvPr/>
        </p:nvPicPr>
        <p:blipFill>
          <a:blip r:embed="rId2" cstate="print"/>
          <a:srcRect l="1266" t="2222" r="18764"/>
          <a:stretch>
            <a:fillRect/>
          </a:stretch>
        </p:blipFill>
        <p:spPr>
          <a:xfrm>
            <a:off x="1260345" y="2768558"/>
            <a:ext cx="4548428" cy="3440602"/>
          </a:xfrm>
          <a:prstGeom prst="rect">
            <a:avLst/>
          </a:prstGeom>
          <a:grpFill/>
          <a:ln>
            <a:noFill/>
          </a:ln>
        </p:spPr>
      </p:pic>
      <p:sp>
        <p:nvSpPr>
          <p:cNvPr id="16" name="직사각형 15"/>
          <p:cNvSpPr/>
          <p:nvPr/>
        </p:nvSpPr>
        <p:spPr>
          <a:xfrm>
            <a:off x="5805666" y="3502614"/>
            <a:ext cx="64407" cy="583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694628" y="3022381"/>
            <a:ext cx="329235" cy="2646092"/>
            <a:chOff x="6734396" y="2854371"/>
            <a:chExt cx="504190" cy="3025134"/>
          </a:xfrm>
          <a:solidFill>
            <a:srgbClr val="00B0F0"/>
          </a:solidFill>
        </p:grpSpPr>
        <p:sp>
          <p:nvSpPr>
            <p:cNvPr id="17" name="모서리가 둥근 직사각형 16"/>
            <p:cNvSpPr/>
            <p:nvPr/>
          </p:nvSpPr>
          <p:spPr>
            <a:xfrm>
              <a:off x="6734397" y="2854371"/>
              <a:ext cx="504189" cy="29531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734396" y="4006803"/>
              <a:ext cx="504189" cy="1872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10X10" pitchFamily="50" charset="-127"/>
                <a:ea typeface="10X10" pitchFamily="50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5653992" y="5763052"/>
            <a:ext cx="438980" cy="1884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10X10" pitchFamily="50" charset="-127"/>
                <a:ea typeface="10X10" pitchFamily="50" charset="-127"/>
              </a:rPr>
              <a:t>2018</a:t>
            </a:r>
            <a:endParaRPr lang="ko-KR" altLang="en-US" sz="800" b="1" dirty="0">
              <a:latin typeface="10X10" pitchFamily="50" charset="-127"/>
              <a:ea typeface="10X10" pitchFamily="50" charset="-127"/>
            </a:endParaRPr>
          </a:p>
        </p:txBody>
      </p:sp>
      <p:pic>
        <p:nvPicPr>
          <p:cNvPr id="22" name="Picture 2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427" y="3070452"/>
            <a:ext cx="274260" cy="31401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" name="직사각형 24"/>
          <p:cNvSpPr/>
          <p:nvPr/>
        </p:nvSpPr>
        <p:spPr>
          <a:xfrm>
            <a:off x="391521" y="1212990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  <a:sym typeface="Wingdings"/>
              </a:rPr>
              <a:t>식품</a:t>
            </a:r>
            <a:endParaRPr lang="ko-KR" altLang="en-US" sz="2400" dirty="0">
              <a:solidFill>
                <a:srgbClr val="002060"/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19</a:t>
            </a:fld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6158181" y="2854371"/>
            <a:ext cx="438980" cy="3097161"/>
            <a:chOff x="6230208" y="3070451"/>
            <a:chExt cx="576216" cy="3066682"/>
          </a:xfrm>
        </p:grpSpPr>
        <p:grpSp>
          <p:nvGrpSpPr>
            <p:cNvPr id="27" name="그룹 26"/>
            <p:cNvGrpSpPr/>
            <p:nvPr/>
          </p:nvGrpSpPr>
          <p:grpSpPr>
            <a:xfrm>
              <a:off x="6283548" y="3070451"/>
              <a:ext cx="432162" cy="2756622"/>
              <a:chOff x="6734396" y="2854371"/>
              <a:chExt cx="504190" cy="2968670"/>
            </a:xfrm>
            <a:solidFill>
              <a:srgbClr val="00B0F0"/>
            </a:solidFill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6734397" y="2854371"/>
                <a:ext cx="504189" cy="295310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10X10" pitchFamily="50" charset="-127"/>
                  <a:ea typeface="10X10" pitchFamily="50" charset="-127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6734396" y="4006803"/>
                <a:ext cx="504188" cy="18162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10X10" pitchFamily="50" charset="-127"/>
                  <a:ea typeface="10X10" pitchFamily="50" charset="-127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6230208" y="5921052"/>
              <a:ext cx="576216" cy="2160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latin typeface="10X10" pitchFamily="50" charset="-127"/>
                  <a:ea typeface="10X10" pitchFamily="50" charset="-127"/>
                </a:rPr>
                <a:t>2019</a:t>
              </a:r>
              <a:endParaRPr lang="ko-KR" altLang="en-US" sz="800" b="1" dirty="0">
                <a:latin typeface="10X10" pitchFamily="50" charset="-127"/>
                <a:ea typeface="10X10" pitchFamily="50" charset="-127"/>
              </a:endParaRPr>
            </a:p>
          </p:txBody>
        </p:sp>
        <p:pic>
          <p:nvPicPr>
            <p:cNvPr id="29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322663" y="3141769"/>
              <a:ext cx="360000" cy="3600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5608368" y="5398724"/>
            <a:ext cx="808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10X10" pitchFamily="50" charset="-127"/>
                <a:ea typeface="10X10" pitchFamily="50" charset="-127"/>
              </a:rPr>
              <a:t>5,762</a:t>
            </a:r>
            <a:endParaRPr lang="ko-KR" altLang="en-US" sz="900" b="1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 rot="20471799">
            <a:off x="5590969" y="3525257"/>
            <a:ext cx="612000" cy="43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446289" y="4224796"/>
            <a:ext cx="1296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 lang="ko-KR" altLang="en-US"/>
            </a:pPr>
            <a:r>
              <a:rPr lang="en-US" altLang="ko-KR" b="1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6,566</a:t>
            </a:r>
            <a:r>
              <a:rPr lang="en-US" altLang="ko-KR" sz="1200" b="1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z="1200" b="1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개소</a:t>
            </a:r>
            <a:r>
              <a:rPr lang="en-US" altLang="ko-KR" sz="1200" b="1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)</a:t>
            </a:r>
            <a:endParaRPr lang="ko-KR" altLang="ko-KR" b="1" dirty="0" smtClean="0">
              <a:solidFill>
                <a:srgbClr val="002060"/>
              </a:solidFill>
              <a:latin typeface="10X10" pitchFamily="50" charset="-127"/>
              <a:ea typeface="10X10" pitchFamily="50" charset="-127"/>
            </a:endParaRPr>
          </a:p>
          <a:p>
            <a:pPr lvl="0" defTabSz="914400">
              <a:defRPr lang="ko-KR" altLang="en-US"/>
            </a:pPr>
            <a:r>
              <a:rPr lang="en-US" altLang="ko-KR" b="1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13,358</a:t>
            </a:r>
            <a:r>
              <a:rPr lang="en-US" altLang="ko-KR" sz="1200" b="1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z="1200" b="1" dirty="0" err="1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폼목</a:t>
            </a:r>
            <a:r>
              <a:rPr lang="en-US" altLang="ko-KR" sz="1200" b="1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)</a:t>
            </a:r>
            <a:endParaRPr lang="en-US" altLang="ko-KR" b="1" dirty="0" smtClean="0">
              <a:solidFill>
                <a:srgbClr val="002060"/>
              </a:solidFill>
              <a:latin typeface="10X10" pitchFamily="50" charset="-127"/>
              <a:ea typeface="10X1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84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690234" y="337599"/>
            <a:ext cx="1891731" cy="646331"/>
          </a:xfrm>
          <a:prstGeom prst="rect">
            <a:avLst/>
          </a:prstGeom>
        </p:spPr>
        <p:txBody>
          <a:bodyPr wrap="square" lIns="91420" tIns="45712" rIns="91420" bIns="45712">
            <a:spAutoFit/>
          </a:bodyPr>
          <a:lstStyle/>
          <a:p>
            <a:pPr lvl="0"/>
            <a:r>
              <a:rPr lang="ko-KR" altLang="en-US" sz="3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목   차</a:t>
            </a:r>
            <a:endParaRPr lang="ko-KR" altLang="en-US" sz="36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20068" y="1354504"/>
            <a:ext cx="720080" cy="72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42705" y="1469442"/>
            <a:ext cx="6694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spc="-15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spc="-15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HACCP(</a:t>
            </a:r>
            <a:r>
              <a:rPr lang="ko-KR" altLang="en-US" sz="2400" spc="-15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식품 및 축산물 안전관리인증기준</a:t>
            </a:r>
            <a:r>
              <a:rPr lang="en-US" altLang="ko-KR" sz="2400" spc="-15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spc="-15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이란</a:t>
            </a:r>
            <a:endParaRPr lang="ko-KR" altLang="en-US" sz="2400" spc="-15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20068" y="2251666"/>
            <a:ext cx="720080" cy="72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42706" y="2369779"/>
            <a:ext cx="590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법적 근거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018168" y="3148828"/>
            <a:ext cx="720080" cy="72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740806" y="3270116"/>
            <a:ext cx="590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HACCP </a:t>
            </a:r>
            <a:r>
              <a:rPr lang="ko-KR" altLang="en-US" sz="2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인증현황</a:t>
            </a:r>
            <a:r>
              <a:rPr lang="en-US" altLang="ko-KR" sz="2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4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19916" y="4045990"/>
            <a:ext cx="720080" cy="72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atin typeface="HY헤드라인M" pitchFamily="18" charset="-127"/>
                <a:ea typeface="HY헤드라인M" pitchFamily="18" charset="-127"/>
              </a:rPr>
              <a:t>4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42554" y="4170453"/>
            <a:ext cx="590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앞으로의 정책방향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030868" y="4943154"/>
            <a:ext cx="720080" cy="72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53506" y="5070792"/>
            <a:ext cx="590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질의응</a:t>
            </a:r>
            <a:r>
              <a:rPr lang="ko-KR" altLang="en-US" sz="2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답</a:t>
            </a:r>
            <a:endParaRPr lang="ko-KR" altLang="en-US" sz="24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0"/>
                </a:srgbClr>
              </a:clrTo>
            </a:clrChange>
            <a:lum/>
          </a:blip>
          <a:srcRect l="27562" t="18612"/>
          <a:stretch>
            <a:fillRect/>
          </a:stretch>
        </p:blipFill>
        <p:spPr>
          <a:xfrm>
            <a:off x="828183" y="188315"/>
            <a:ext cx="7285843" cy="94489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3F01DB34-DAB2-451D-8160-1F7048C33B57}" type="slidenum">
              <a:rPr lang="en-US" altLang="ko-KR" spc="5" smtClean="0">
                <a:latin typeface="굴림"/>
                <a:ea typeface="굴림"/>
                <a:sym typeface="Wingdings"/>
              </a:rPr>
              <a:pPr>
                <a:defRPr lang="ko-KR" altLang="en-US"/>
              </a:pPr>
              <a:t>2</a:t>
            </a:fld>
            <a:r>
              <a:rPr lang="en-US" altLang="ko-KR" spc="5" dirty="0" smtClean="0">
                <a:latin typeface="굴림"/>
                <a:ea typeface="굴림"/>
                <a:sym typeface="Wingdings"/>
              </a:rPr>
              <a:t> </a:t>
            </a:r>
            <a:endParaRPr lang="ko-KR" altLang="en-US" spc="5" dirty="0">
              <a:latin typeface="굴림"/>
              <a:ea typeface="굴림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1188317" y="2782344"/>
            <a:ext cx="6410403" cy="3457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pic>
        <p:nvPicPr>
          <p:cNvPr id="26" name="그림 25" descr="축산물2.png"/>
          <p:cNvPicPr>
            <a:picLocks noChangeAspect="1"/>
          </p:cNvPicPr>
          <p:nvPr/>
        </p:nvPicPr>
        <p:blipFill>
          <a:blip r:embed="rId2" cstate="print"/>
          <a:srcRect l="2994" t="5250" r="21776" b="2867"/>
          <a:stretch>
            <a:fillRect/>
          </a:stretch>
        </p:blipFill>
        <p:spPr>
          <a:xfrm>
            <a:off x="1260344" y="2998425"/>
            <a:ext cx="4537701" cy="3097161"/>
          </a:xfrm>
          <a:prstGeom prst="rect">
            <a:avLst/>
          </a:prstGeom>
        </p:spPr>
      </p:pic>
      <p:grpSp>
        <p:nvGrpSpPr>
          <p:cNvPr id="4" name="그룹 5"/>
          <p:cNvGrpSpPr/>
          <p:nvPr/>
        </p:nvGrpSpPr>
        <p:grpSpPr>
          <a:xfrm>
            <a:off x="0" y="837615"/>
            <a:ext cx="8211078" cy="5762160"/>
            <a:chOff x="323528" y="1340768"/>
            <a:chExt cx="8211078" cy="576216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971600" y="1905784"/>
              <a:ext cx="7563006" cy="519714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10X10" pitchFamily="50" charset="-127"/>
                <a:ea typeface="10X10" pitchFamily="50" charset="-127"/>
              </a:endParaRPr>
            </a:p>
          </p:txBody>
        </p:sp>
        <p:grpSp>
          <p:nvGrpSpPr>
            <p:cNvPr id="6" name="그룹 10"/>
            <p:cNvGrpSpPr/>
            <p:nvPr/>
          </p:nvGrpSpPr>
          <p:grpSpPr>
            <a:xfrm>
              <a:off x="323528" y="1340768"/>
              <a:ext cx="7922970" cy="1224136"/>
              <a:chOff x="1259632" y="1556792"/>
              <a:chExt cx="7922970" cy="1224136"/>
            </a:xfrm>
          </p:grpSpPr>
          <p:sp>
            <p:nvSpPr>
              <p:cNvPr id="9" name="모서리가 둥근 직사각형 8"/>
              <p:cNvSpPr/>
              <p:nvPr/>
            </p:nvSpPr>
            <p:spPr>
              <a:xfrm>
                <a:off x="1835696" y="1772816"/>
                <a:ext cx="7346906" cy="79208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10X10" pitchFamily="50" charset="-127"/>
                  <a:ea typeface="10X10" pitchFamily="50" charset="-127"/>
                </a:endParaRPr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1259632" y="1556792"/>
                <a:ext cx="1224000" cy="1224136"/>
              </a:xfrm>
              <a:prstGeom prst="ellipse">
                <a:avLst/>
              </a:prstGeom>
              <a:solidFill>
                <a:schemeClr val="accent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10X10" pitchFamily="50" charset="-127"/>
                  <a:ea typeface="10X10" pitchFamily="50" charset="-127"/>
                </a:endParaRPr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1421632" y="1718860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10X10" pitchFamily="50" charset="-127"/>
                  <a:ea typeface="10X10" pitchFamily="50" charset="-127"/>
                </a:endParaRPr>
              </a:p>
            </p:txBody>
          </p:sp>
        </p:grpSp>
      </p:grpSp>
      <p:sp>
        <p:nvSpPr>
          <p:cNvPr id="2" name="평행 사변형 1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5886" y="77384"/>
            <a:ext cx="4011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800" spc="-15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HACCP </a:t>
            </a:r>
            <a:r>
              <a:rPr lang="ko-KR" altLang="en-US" sz="2800" spc="-15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인증현황</a:t>
            </a:r>
            <a:r>
              <a:rPr lang="en-US" altLang="ko-KR" sz="2800" spc="-15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(</a:t>
            </a:r>
            <a:r>
              <a:rPr lang="ko-KR" altLang="en-US" sz="2800" spc="-15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축</a:t>
            </a:r>
            <a:r>
              <a:rPr lang="ko-KR" altLang="en-US" sz="2800" spc="-150" dirty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산</a:t>
            </a:r>
            <a:r>
              <a:rPr lang="en-US" altLang="ko-KR" sz="2800" spc="-150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)</a:t>
            </a:r>
          </a:p>
        </p:txBody>
      </p:sp>
      <p:sp>
        <p:nvSpPr>
          <p:cNvPr id="5" name="직사각형 12"/>
          <p:cNvSpPr txBox="1"/>
          <p:nvPr/>
        </p:nvSpPr>
        <p:spPr>
          <a:xfrm>
            <a:off x="1332372" y="1125723"/>
            <a:ext cx="7454666" cy="646315"/>
          </a:xfrm>
          <a:prstGeom prst="rect">
            <a:avLst/>
          </a:prstGeom>
        </p:spPr>
        <p:txBody>
          <a:bodyPr wrap="square" lIns="91420" tIns="45712" rIns="91420" bIns="45712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12,947</a:t>
            </a: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건 인증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('19.12.31. 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기준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8182" y="1918020"/>
            <a:ext cx="7382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가공업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) 3,914</a:t>
            </a:r>
            <a:r>
              <a:rPr lang="ko-KR" altLang="en-US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개소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, (</a:t>
            </a:r>
            <a:r>
              <a:rPr lang="ko-KR" altLang="en-US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유통업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) 1,020</a:t>
            </a:r>
            <a:r>
              <a:rPr lang="ko-KR" altLang="en-US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개소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, (</a:t>
            </a:r>
            <a:r>
              <a:rPr lang="ko-KR" altLang="en-US" sz="1600" dirty="0" err="1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가축사육업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) 7,548</a:t>
            </a:r>
            <a:r>
              <a:rPr lang="ko-KR" altLang="en-US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개소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, (</a:t>
            </a:r>
            <a:r>
              <a:rPr lang="ko-KR" altLang="en-US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사료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  <a:r>
              <a:rPr lang="ko-KR" altLang="en-US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219</a:t>
            </a:r>
            <a:r>
              <a:rPr lang="ko-KR" altLang="en-US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개소</a:t>
            </a:r>
            <a:endParaRPr lang="en-US" altLang="ko-KR" sz="1600" dirty="0" smtClean="0">
              <a:solidFill>
                <a:schemeClr val="accent5">
                  <a:lumMod val="30000"/>
                </a:schemeClr>
              </a:solidFill>
              <a:latin typeface="10X10" pitchFamily="50" charset="-127"/>
              <a:ea typeface="10X1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도축업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sz="1600" dirty="0" err="1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집유업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sz="1600" dirty="0" err="1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식용란선별포장업</a:t>
            </a:r>
            <a:r>
              <a:rPr lang="en-US" altLang="ko-KR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) 246</a:t>
            </a:r>
            <a:r>
              <a:rPr lang="ko-KR" altLang="en-US" sz="1600" dirty="0" smtClean="0">
                <a:solidFill>
                  <a:schemeClr val="accent5">
                    <a:lumMod val="30000"/>
                  </a:schemeClr>
                </a:solidFill>
                <a:latin typeface="10X10" pitchFamily="50" charset="-127"/>
                <a:ea typeface="10X10" pitchFamily="50" charset="-127"/>
              </a:rPr>
              <a:t>개소 </a:t>
            </a:r>
            <a:endParaRPr lang="ko-KR" altLang="en-US" sz="1600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19494" y="1251090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  <a:sym typeface="Wingdings"/>
              </a:rPr>
              <a:t>축산</a:t>
            </a:r>
            <a:endParaRPr lang="ko-KR" altLang="en-US" sz="2400" dirty="0">
              <a:solidFill>
                <a:srgbClr val="002060"/>
              </a:solidFill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799582" y="2958891"/>
            <a:ext cx="486407" cy="2987034"/>
            <a:chOff x="6205004" y="2956877"/>
            <a:chExt cx="576216" cy="3066682"/>
          </a:xfrm>
        </p:grpSpPr>
        <p:grpSp>
          <p:nvGrpSpPr>
            <p:cNvPr id="8" name="그룹 18"/>
            <p:cNvGrpSpPr/>
            <p:nvPr/>
          </p:nvGrpSpPr>
          <p:grpSpPr>
            <a:xfrm>
              <a:off x="6275928" y="2956877"/>
              <a:ext cx="432162" cy="2771036"/>
              <a:chOff x="6734396" y="2854371"/>
              <a:chExt cx="504190" cy="2984193"/>
            </a:xfrm>
            <a:solidFill>
              <a:srgbClr val="92D050"/>
            </a:solidFill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6734397" y="2854371"/>
                <a:ext cx="504189" cy="295310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10X10" pitchFamily="50" charset="-127"/>
                  <a:ea typeface="10X10" pitchFamily="50" charset="-127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6734396" y="4006803"/>
                <a:ext cx="504189" cy="18317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10X10" pitchFamily="50" charset="-127"/>
                  <a:ea typeface="10X10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6205004" y="5807478"/>
              <a:ext cx="576216" cy="21608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latin typeface="10X10" pitchFamily="50" charset="-127"/>
                  <a:ea typeface="10X10" pitchFamily="50" charset="-127"/>
                </a:rPr>
                <a:t>2018</a:t>
              </a:r>
              <a:endParaRPr lang="ko-KR" altLang="en-US" sz="800" b="1" dirty="0">
                <a:latin typeface="10X10" pitchFamily="50" charset="-127"/>
                <a:ea typeface="10X10" pitchFamily="50" charset="-127"/>
              </a:endParaRPr>
            </a:p>
          </p:txBody>
        </p:sp>
        <p:pic>
          <p:nvPicPr>
            <p:cNvPr id="28" name="Picture 3"/>
            <p:cNvPicPr preferRelativeResize="0">
              <a:picLocks noChangeArrowheads="1"/>
            </p:cNvPicPr>
            <p:nvPr/>
          </p:nvPicPr>
          <p:blipFill>
            <a:blip r:embed="rId3" cstate="print"/>
            <a:srcRect t="17268" b="13661"/>
            <a:stretch>
              <a:fillRect/>
            </a:stretch>
          </p:blipFill>
          <p:spPr bwMode="auto">
            <a:xfrm>
              <a:off x="6348009" y="3036525"/>
              <a:ext cx="288000" cy="288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직사각형 15"/>
          <p:cNvSpPr/>
          <p:nvPr/>
        </p:nvSpPr>
        <p:spPr>
          <a:xfrm>
            <a:off x="5790426" y="3430587"/>
            <a:ext cx="64407" cy="583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20</a:t>
            </a:fld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763542" y="5430091"/>
            <a:ext cx="808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10X10" pitchFamily="50" charset="-127"/>
                <a:ea typeface="10X10" pitchFamily="50" charset="-127"/>
              </a:rPr>
              <a:t>12,729</a:t>
            </a:r>
            <a:endParaRPr lang="ko-KR" altLang="en-US" sz="900" b="1" dirty="0"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6345895" y="2782344"/>
            <a:ext cx="486407" cy="3148340"/>
            <a:chOff x="6205004" y="2956877"/>
            <a:chExt cx="576216" cy="3066682"/>
          </a:xfrm>
        </p:grpSpPr>
        <p:grpSp>
          <p:nvGrpSpPr>
            <p:cNvPr id="31" name="그룹 18"/>
            <p:cNvGrpSpPr/>
            <p:nvPr/>
          </p:nvGrpSpPr>
          <p:grpSpPr>
            <a:xfrm>
              <a:off x="6275928" y="2956877"/>
              <a:ext cx="432162" cy="2809053"/>
              <a:chOff x="6734396" y="2854371"/>
              <a:chExt cx="504190" cy="3025134"/>
            </a:xfrm>
            <a:solidFill>
              <a:srgbClr val="92D050"/>
            </a:solidFill>
          </p:grpSpPr>
          <p:sp>
            <p:nvSpPr>
              <p:cNvPr id="34" name="모서리가 둥근 직사각형 33"/>
              <p:cNvSpPr/>
              <p:nvPr/>
            </p:nvSpPr>
            <p:spPr>
              <a:xfrm>
                <a:off x="6734397" y="2854371"/>
                <a:ext cx="504189" cy="295310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10X10" pitchFamily="50" charset="-127"/>
                  <a:ea typeface="10X10" pitchFamily="50" charset="-127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6734396" y="4006803"/>
                <a:ext cx="504189" cy="18727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10X10" pitchFamily="50" charset="-127"/>
                  <a:ea typeface="10X10" pitchFamily="50" charset="-127"/>
                </a:endParaRPr>
              </a:p>
            </p:txBody>
          </p:sp>
        </p:grpSp>
        <p:sp>
          <p:nvSpPr>
            <p:cNvPr id="32" name="직사각형 31"/>
            <p:cNvSpPr/>
            <p:nvPr/>
          </p:nvSpPr>
          <p:spPr>
            <a:xfrm>
              <a:off x="6205004" y="5833395"/>
              <a:ext cx="576216" cy="1901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latin typeface="10X10" pitchFamily="50" charset="-127"/>
                  <a:ea typeface="10X10" pitchFamily="50" charset="-127"/>
                </a:rPr>
                <a:t>2019</a:t>
              </a:r>
              <a:endParaRPr lang="ko-KR" altLang="en-US" sz="800" b="1" dirty="0">
                <a:latin typeface="10X10" pitchFamily="50" charset="-127"/>
                <a:ea typeface="10X10" pitchFamily="50" charset="-127"/>
              </a:endParaRPr>
            </a:p>
          </p:txBody>
        </p:sp>
        <p:pic>
          <p:nvPicPr>
            <p:cNvPr id="33" name="Picture 3"/>
            <p:cNvPicPr preferRelativeResize="0">
              <a:picLocks noChangeArrowheads="1"/>
            </p:cNvPicPr>
            <p:nvPr/>
          </p:nvPicPr>
          <p:blipFill>
            <a:blip r:embed="rId3" cstate="print"/>
            <a:srcRect t="17268" b="13661"/>
            <a:stretch>
              <a:fillRect/>
            </a:stretch>
          </p:blipFill>
          <p:spPr bwMode="auto">
            <a:xfrm>
              <a:off x="6348009" y="3036525"/>
              <a:ext cx="288000" cy="288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직사각형 35"/>
          <p:cNvSpPr/>
          <p:nvPr/>
        </p:nvSpPr>
        <p:spPr>
          <a:xfrm>
            <a:off x="6336739" y="3383818"/>
            <a:ext cx="64407" cy="615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 rot="20471799">
            <a:off x="5593496" y="3476364"/>
            <a:ext cx="900351" cy="3764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309710" y="5288625"/>
            <a:ext cx="144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b="1" dirty="0" smtClean="0">
                <a:latin typeface="10X10" pitchFamily="50" charset="-127"/>
                <a:ea typeface="10X10" pitchFamily="50" charset="-127"/>
              </a:rPr>
              <a:t>12,947</a:t>
            </a:r>
            <a:r>
              <a:rPr lang="ko-KR" altLang="en-US" sz="1400" b="1" dirty="0" smtClean="0">
                <a:latin typeface="10X10" pitchFamily="50" charset="-127"/>
                <a:ea typeface="10X10" pitchFamily="50" charset="-127"/>
              </a:rPr>
              <a:t>개소</a:t>
            </a:r>
            <a:endParaRPr lang="en-US" altLang="ko-KR" b="1" dirty="0" smtClean="0">
              <a:latin typeface="10X10" pitchFamily="50" charset="-127"/>
              <a:ea typeface="10X1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56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0"/>
                </a:srgbClr>
              </a:clrTo>
            </a:clrChange>
            <a:lum/>
          </a:blip>
          <a:srcRect l="27562" t="18612"/>
          <a:stretch>
            <a:fillRect/>
          </a:stretch>
        </p:blipFill>
        <p:spPr>
          <a:xfrm>
            <a:off x="961121" y="2895919"/>
            <a:ext cx="6625626" cy="94489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grpSp>
        <p:nvGrpSpPr>
          <p:cNvPr id="2" name="그룹 15"/>
          <p:cNvGrpSpPr/>
          <p:nvPr/>
        </p:nvGrpSpPr>
        <p:grpSpPr>
          <a:xfrm>
            <a:off x="972237" y="3070461"/>
            <a:ext cx="7203300" cy="720333"/>
            <a:chOff x="1835696" y="2501688"/>
            <a:chExt cx="7200800" cy="720000"/>
          </a:xfrm>
        </p:grpSpPr>
        <p:sp>
          <p:nvSpPr>
            <p:cNvPr id="17" name="직사각형 16"/>
            <p:cNvSpPr/>
            <p:nvPr/>
          </p:nvSpPr>
          <p:spPr>
            <a:xfrm>
              <a:off x="1835696" y="2501688"/>
              <a:ext cx="720080" cy="72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dirty="0">
                  <a:latin typeface="HY헤드라인M" pitchFamily="18" charset="-127"/>
                  <a:ea typeface="HY헤드라인M" pitchFamily="18" charset="-127"/>
                </a:rPr>
                <a:t>4</a:t>
              </a:r>
              <a:endParaRPr lang="ko-KR" altLang="en-US" sz="4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558334" y="2616626"/>
              <a:ext cx="64781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2400" dirty="0" smtClean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앞으로의 정책방향</a:t>
              </a:r>
            </a:p>
          </p:txBody>
        </p:sp>
      </p:grpSp>
      <p:pic>
        <p:nvPicPr>
          <p:cNvPr id="24" name="Picture 2" descr="과학기술정보통신부 심볼마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98089" flipH="1">
            <a:off x="6920382" y="3761671"/>
            <a:ext cx="3239624" cy="3144705"/>
          </a:xfrm>
          <a:prstGeom prst="rect">
            <a:avLst/>
          </a:prstGeom>
          <a:noFill/>
        </p:spPr>
      </p:pic>
      <p:sp>
        <p:nvSpPr>
          <p:cNvPr id="23" name="원형 22"/>
          <p:cNvSpPr/>
          <p:nvPr/>
        </p:nvSpPr>
        <p:spPr>
          <a:xfrm>
            <a:off x="5942100" y="2636670"/>
            <a:ext cx="6951693" cy="8140671"/>
          </a:xfrm>
          <a:prstGeom prst="pie">
            <a:avLst>
              <a:gd name="adj1" fmla="val 10248912"/>
              <a:gd name="adj2" fmla="val 17012883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7" tIns="45730" rIns="91457" bIns="4573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 smtClean="0"/>
              <a:pPr lvl="0">
                <a:defRPr lang="ko-KR" altLang="en-US"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4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평행 사변형 6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6141" y="96434"/>
            <a:ext cx="4700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HACCP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유예 기준 및 절차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395307" y="1563207"/>
            <a:ext cx="8427861" cy="5124508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marL="358775" indent="-358775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유예대상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: HACCP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의무적용 시행일이 도래하였으나 </a:t>
            </a:r>
            <a:r>
              <a:rPr lang="en-US" altLang="ko-KR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HACCP </a:t>
            </a:r>
            <a:r>
              <a:rPr lang="ko-KR" altLang="en-US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적용을 위한 시설∙설비 개∙보수</a:t>
            </a:r>
            <a:r>
              <a:rPr lang="ko-KR" altLang="en-US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등의 사유로 인하여 인증이 지연되는 식품제조∙가공업소 및 식육가공업</a:t>
            </a:r>
            <a:endParaRPr lang="en-US" altLang="ko-KR" dirty="0" smtClean="0">
              <a:latin typeface="10X10" pitchFamily="50" charset="-127"/>
              <a:ea typeface="10X10" pitchFamily="50" charset="-127"/>
            </a:endParaRPr>
          </a:p>
          <a:p>
            <a:pPr marL="358775" indent="-358775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  ※ 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의무적용 시행일 전까지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 HACCP 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인증 관련 공사를 진행하고 있으나 공사가 지연되는 경우에만 유예 가능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신축의 경우 건축허가 </a:t>
            </a:r>
            <a:r>
              <a:rPr lang="ko-KR" altLang="en-US" sz="1600" dirty="0" err="1">
                <a:latin typeface="10X10" pitchFamily="50" charset="-127"/>
                <a:ea typeface="10X10" pitchFamily="50" charset="-127"/>
              </a:rPr>
              <a:t>필증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 및 착공 </a:t>
            </a:r>
            <a:r>
              <a:rPr lang="ko-KR" altLang="en-US" sz="1600" dirty="0" err="1">
                <a:latin typeface="10X10" pitchFamily="50" charset="-127"/>
                <a:ea typeface="10X10" pitchFamily="50" charset="-127"/>
              </a:rPr>
              <a:t>필증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 증빙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)</a:t>
            </a:r>
            <a:r>
              <a:rPr lang="ja-JP" altLang="en-US" sz="1600" dirty="0">
                <a:latin typeface="10X10" pitchFamily="50" charset="-127"/>
                <a:ea typeface="10X10" pitchFamily="50" charset="-127"/>
              </a:rPr>
              <a:t> </a:t>
            </a:r>
            <a:endParaRPr lang="en-US" altLang="ja-JP" sz="1600" dirty="0" smtClean="0">
              <a:latin typeface="10X10" pitchFamily="50" charset="-127"/>
              <a:ea typeface="10X10" pitchFamily="50" charset="-127"/>
            </a:endParaRPr>
          </a:p>
          <a:p>
            <a:pPr marL="358775" indent="-358775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spc="-150" dirty="0">
                <a:latin typeface="10X10" pitchFamily="50" charset="-127"/>
                <a:ea typeface="10X10" pitchFamily="50" charset="-127"/>
              </a:rPr>
              <a:t>적용범위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: HACCP 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적용을 위해 </a:t>
            </a:r>
            <a:r>
              <a:rPr lang="ko-KR" altLang="en-US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시설∙설비 개∙보수</a:t>
            </a:r>
            <a:r>
              <a:rPr lang="en-US" altLang="ko-KR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영업소 신축 포함</a:t>
            </a:r>
            <a:r>
              <a:rPr lang="en-US" altLang="ko-KR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) </a:t>
            </a:r>
            <a:r>
              <a:rPr lang="ko-KR" altLang="en-US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진행 중인 </a:t>
            </a:r>
            <a:r>
              <a:rPr lang="ko-KR" altLang="en-US" spc="-15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경우</a:t>
            </a:r>
            <a:endParaRPr lang="en-US" altLang="ko-KR" spc="-150" dirty="0" smtClean="0">
              <a:solidFill>
                <a:srgbClr val="0000FF"/>
              </a:solidFill>
              <a:latin typeface="10X10" pitchFamily="50" charset="-127"/>
              <a:ea typeface="10X10" pitchFamily="50" charset="-127"/>
            </a:endParaRPr>
          </a:p>
          <a:p>
            <a:pPr marL="358775" indent="-358775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spc="-150" dirty="0">
                <a:latin typeface="10X10" pitchFamily="50" charset="-127"/>
                <a:ea typeface="10X10" pitchFamily="50" charset="-127"/>
              </a:rPr>
              <a:t>유예기간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: 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업체에서 제출한 </a:t>
            </a:r>
            <a:r>
              <a:rPr lang="ko-KR" altLang="en-US" b="1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서류를 심사하여</a:t>
            </a: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필요 시 현장 확인</a:t>
            </a: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) 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신청사유 및 기간이 </a:t>
            </a:r>
            <a:r>
              <a:rPr lang="ko-KR" altLang="en-US" b="1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타당한 경우 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시설</a:t>
            </a: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‧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설비 개</a:t>
            </a: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·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보수</a:t>
            </a: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신축 포함</a:t>
            </a: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)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에</a:t>
            </a:r>
            <a:r>
              <a:rPr lang="ko-KR" altLang="en-US" b="1" spc="-150" dirty="0"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b="1" spc="-15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b="1" spc="-15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필요한 </a:t>
            </a:r>
            <a:r>
              <a:rPr lang="ko-KR" altLang="en-US" b="1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기간</a:t>
            </a:r>
            <a:r>
              <a:rPr lang="en-US" altLang="ko-KR" b="1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 (</a:t>
            </a:r>
            <a:r>
              <a:rPr lang="ko-KR" altLang="en-US" b="1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최대 </a:t>
            </a:r>
            <a:r>
              <a:rPr lang="en-US" altLang="ko-KR" b="1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1</a:t>
            </a:r>
            <a:r>
              <a:rPr lang="ko-KR" altLang="en-US" b="1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년 범위 내</a:t>
            </a:r>
            <a:r>
              <a:rPr lang="en-US" altLang="ko-KR" b="1" spc="-15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 marL="358775" indent="-358775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 ※ 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sz="1600" spc="-150" dirty="0">
                <a:latin typeface="10X10" pitchFamily="50" charset="-127"/>
                <a:ea typeface="10X10" pitchFamily="50" charset="-127"/>
              </a:rPr>
              <a:t>의무적용 시행일 도래 전 </a:t>
            </a:r>
            <a:r>
              <a:rPr lang="ko-KR" altLang="en-US" sz="1600" spc="-150" dirty="0" err="1">
                <a:latin typeface="10X10" pitchFamily="50" charset="-127"/>
                <a:ea typeface="10X10" pitchFamily="50" charset="-127"/>
              </a:rPr>
              <a:t>식품의약품안전처</a:t>
            </a:r>
            <a:r>
              <a:rPr lang="ko-KR" altLang="en-US" sz="1600" spc="-150" dirty="0">
                <a:latin typeface="10X10" pitchFamily="50" charset="-127"/>
                <a:ea typeface="10X10" pitchFamily="50" charset="-127"/>
              </a:rPr>
              <a:t> 공고 후 한국식품안전관리인증원 통해 접수 </a:t>
            </a:r>
          </a:p>
          <a:p>
            <a:pPr marL="358775" indent="-358775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기각대상 </a:t>
            </a:r>
            <a:r>
              <a:rPr lang="en-US" altLang="ko-KR" sz="2000" dirty="0">
                <a:latin typeface="10X10" pitchFamily="50" charset="-127"/>
                <a:ea typeface="10X10" pitchFamily="50" charset="-127"/>
              </a:rPr>
              <a:t>: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인증 준비 없이 단순히 영업 지속을 위하여 유예 신청하는 경우</a:t>
            </a:r>
            <a:endParaRPr lang="en-US" altLang="ko-KR" sz="2000" dirty="0" smtClean="0">
              <a:latin typeface="10X10" pitchFamily="50" charset="-127"/>
              <a:ea typeface="10X10" pitchFamily="50" charset="-127"/>
            </a:endParaRPr>
          </a:p>
          <a:p>
            <a:pPr marL="358775" indent="-358775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   ※ 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유예신청 기간부터 </a:t>
            </a:r>
            <a:r>
              <a:rPr lang="ko-KR" altLang="en-US" sz="16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공사예정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으로 유예 신청하는 경우도 </a:t>
            </a:r>
            <a:r>
              <a:rPr lang="ko-KR" altLang="en-US" sz="16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기각</a:t>
            </a:r>
            <a:endParaRPr lang="en-US" altLang="ja-JP" sz="1600" dirty="0" smtClean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22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HACCP </a:t>
            </a: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의무적용 업체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395307" y="1725132"/>
            <a:ext cx="8427861" cy="4539733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marL="271463" indent="-271463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spc="-150" dirty="0" smtClean="0">
                <a:latin typeface="10X10" pitchFamily="50" charset="-127"/>
                <a:ea typeface="10X10" pitchFamily="50" charset="-127"/>
              </a:rPr>
              <a:t>유예대상 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:  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전년도 매출액 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100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억 원 이상 </a:t>
            </a:r>
            <a:r>
              <a:rPr lang="ko-KR" altLang="en-US" spc="-150" dirty="0" err="1" smtClean="0">
                <a:latin typeface="10X10" pitchFamily="50" charset="-127"/>
                <a:ea typeface="10X10" pitchFamily="50" charset="-127"/>
              </a:rPr>
              <a:t>식품제조∙가공업체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이하 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100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억 의무 업체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)</a:t>
            </a:r>
          </a:p>
          <a:p>
            <a:pPr marL="271463" indent="-271463" algn="just" latinLnBrk="0">
              <a:spcAft>
                <a:spcPts val="600"/>
              </a:spcAft>
              <a:defRPr/>
            </a:pP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 ※ 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전년도 매출액이 </a:t>
            </a:r>
            <a:r>
              <a:rPr lang="ko-KR" altLang="en-US" sz="1600" dirty="0" err="1" smtClean="0">
                <a:latin typeface="10X10" pitchFamily="50" charset="-127"/>
                <a:ea typeface="10X10" pitchFamily="50" charset="-127"/>
              </a:rPr>
              <a:t>식품제조∙가공업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97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억 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+ 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유통전문판매업 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4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억으로 도합 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100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억원이 넘는 경우 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100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억 의무 아님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z="1600" dirty="0" err="1" smtClean="0">
                <a:latin typeface="10X10" pitchFamily="50" charset="-127"/>
                <a:ea typeface="10X10" pitchFamily="50" charset="-127"/>
              </a:rPr>
              <a:t>식품제조∙가공업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  전년도 매출액으로만 판정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)</a:t>
            </a:r>
          </a:p>
          <a:p>
            <a:pPr marL="271463" indent="-271463" algn="just" latinLnBrk="0">
              <a:spcAft>
                <a:spcPts val="600"/>
              </a:spcAft>
              <a:defRPr/>
            </a:pP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※ 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100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억 의무업체가 된 경우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다음해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매출액이 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100</a:t>
            </a:r>
            <a:r>
              <a:rPr lang="ko-KR" altLang="en-US" sz="1600" dirty="0" err="1" smtClean="0">
                <a:latin typeface="10X10" pitchFamily="50" charset="-127"/>
                <a:ea typeface="10X10" pitchFamily="50" charset="-127"/>
              </a:rPr>
              <a:t>억원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 이하로 변경되더라도 계속 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100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</a:rPr>
              <a:t>억 의무업체에 해당됨</a:t>
            </a:r>
            <a:endParaRPr lang="en-US" altLang="ko-KR" sz="1600" dirty="0"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spc="-150" dirty="0" smtClean="0">
                <a:latin typeface="10X10" pitchFamily="50" charset="-127"/>
                <a:ea typeface="10X10" pitchFamily="50" charset="-127"/>
              </a:rPr>
              <a:t>유예기간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: 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업체에서 제출한 서류를 심사하여 </a:t>
            </a:r>
            <a:r>
              <a:rPr lang="en-US" altLang="ko-KR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6</a:t>
            </a:r>
            <a:r>
              <a:rPr lang="ko-KR" altLang="en-US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개월 범위 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내에서 의무적용 시기를 </a:t>
            </a:r>
            <a:r>
              <a:rPr lang="ko-KR" altLang="en-US" spc="-15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유예 </a:t>
            </a:r>
            <a:endParaRPr lang="en-US" altLang="ko-KR" spc="-150" dirty="0" smtClean="0">
              <a:solidFill>
                <a:srgbClr val="0000FF"/>
              </a:solidFill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spc="-150" dirty="0" smtClean="0">
                <a:latin typeface="10X10" pitchFamily="50" charset="-127"/>
                <a:ea typeface="10X10" pitchFamily="50" charset="-127"/>
              </a:rPr>
              <a:t>적용범위 </a:t>
            </a:r>
            <a:endParaRPr lang="en-US" altLang="ko-KR" sz="2000" b="1" spc="-150" dirty="0"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spcAft>
                <a:spcPts val="600"/>
              </a:spcAft>
              <a:defRPr/>
            </a:pP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  - 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기존 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HACCP 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적용업소</a:t>
            </a:r>
            <a:r>
              <a:rPr lang="en-US" altLang="ko-KR" sz="1600" spc="-150" dirty="0" smtClean="0">
                <a:latin typeface="10X10" pitchFamily="50" charset="-127"/>
                <a:ea typeface="10X10" pitchFamily="50" charset="-127"/>
              </a:rPr>
              <a:t>(100</a:t>
            </a:r>
            <a:r>
              <a:rPr lang="ko-KR" altLang="en-US" sz="1600" spc="-150" dirty="0" smtClean="0">
                <a:latin typeface="10X10" pitchFamily="50" charset="-127"/>
                <a:ea typeface="10X10" pitchFamily="50" charset="-127"/>
              </a:rPr>
              <a:t>억 의무</a:t>
            </a:r>
            <a:r>
              <a:rPr lang="en-US" altLang="ko-KR" sz="1600" spc="-150" dirty="0" smtClean="0">
                <a:latin typeface="10X10" pitchFamily="50" charset="-127"/>
                <a:ea typeface="10X10" pitchFamily="50" charset="-127"/>
              </a:rPr>
              <a:t>)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가 신규로 식품유형 추가하는 경우</a:t>
            </a:r>
            <a:r>
              <a:rPr lang="en-US" altLang="ko-KR" sz="1600" spc="-150" dirty="0" smtClean="0"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z="1600" spc="-150" dirty="0" smtClean="0">
                <a:latin typeface="10X10" pitchFamily="50" charset="-127"/>
                <a:ea typeface="10X10" pitchFamily="50" charset="-127"/>
              </a:rPr>
              <a:t>의무적용 유형 제외</a:t>
            </a:r>
            <a:r>
              <a:rPr lang="en-US" altLang="ko-KR" sz="1600" spc="-150" dirty="0" smtClean="0">
                <a:latin typeface="10X10" pitchFamily="50" charset="-127"/>
                <a:ea typeface="10X10" pitchFamily="50" charset="-127"/>
              </a:rPr>
              <a:t>)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 </a:t>
            </a:r>
          </a:p>
          <a:p>
            <a:pPr marL="271463" indent="-271463" algn="just" latinLnBrk="0">
              <a:spcAft>
                <a:spcPts val="600"/>
              </a:spcAft>
              <a:defRPr/>
            </a:pPr>
            <a:r>
              <a:rPr lang="en-US" altLang="ko-KR" sz="1600" spc="-150" dirty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z="1600" spc="-150" dirty="0" smtClean="0">
                <a:latin typeface="10X10" pitchFamily="50" charset="-127"/>
                <a:ea typeface="10X10" pitchFamily="50" charset="-127"/>
              </a:rPr>
              <a:t>     * </a:t>
            </a:r>
            <a:r>
              <a:rPr lang="ko-KR" altLang="en-US" sz="1600" spc="-150" dirty="0" smtClean="0">
                <a:latin typeface="10X10" pitchFamily="50" charset="-127"/>
                <a:ea typeface="10X10" pitchFamily="50" charset="-127"/>
              </a:rPr>
              <a:t>품목제조보고일로부터 </a:t>
            </a:r>
            <a:r>
              <a:rPr lang="en-US" altLang="ko-KR" sz="1600" spc="-150" dirty="0" smtClean="0">
                <a:latin typeface="10X10" pitchFamily="50" charset="-127"/>
                <a:ea typeface="10X10" pitchFamily="50" charset="-127"/>
              </a:rPr>
              <a:t>6</a:t>
            </a:r>
            <a:r>
              <a:rPr lang="ko-KR" altLang="en-US" sz="1600" spc="-150" dirty="0" smtClean="0">
                <a:latin typeface="10X10" pitchFamily="50" charset="-127"/>
                <a:ea typeface="10X10" pitchFamily="50" charset="-127"/>
              </a:rPr>
              <a:t>개월 이내 범위 내 유예 가능</a:t>
            </a:r>
            <a:endParaRPr lang="en-US" altLang="ko-KR" sz="1600" spc="-150" dirty="0" smtClean="0"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spcAft>
                <a:spcPts val="600"/>
              </a:spcAft>
              <a:defRPr/>
            </a:pP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  -  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전년도 매출액이 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100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억 원 이상 되어 </a:t>
            </a:r>
            <a:r>
              <a:rPr lang="ko-KR" altLang="en-US" spc="-150" dirty="0" err="1" smtClean="0">
                <a:latin typeface="10X10" pitchFamily="50" charset="-127"/>
                <a:ea typeface="10X10" pitchFamily="50" charset="-127"/>
              </a:rPr>
              <a:t>당해연도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 신규 의무적용 대상이 된 경우 </a:t>
            </a:r>
            <a:endParaRPr lang="en-US" altLang="ko-KR" spc="-150" dirty="0" smtClean="0"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spcAft>
                <a:spcPts val="600"/>
              </a:spcAft>
              <a:defRPr/>
            </a:pPr>
            <a:r>
              <a:rPr lang="en-US" altLang="ko-KR" sz="1600" spc="-150" dirty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z="1600" spc="-150" dirty="0" smtClean="0">
                <a:latin typeface="10X10" pitchFamily="50" charset="-127"/>
                <a:ea typeface="10X10" pitchFamily="50" charset="-127"/>
              </a:rPr>
              <a:t>      * </a:t>
            </a:r>
            <a:r>
              <a:rPr lang="ko-KR" altLang="en-US" sz="1600" spc="-150" dirty="0" smtClean="0">
                <a:latin typeface="10X10" pitchFamily="50" charset="-127"/>
                <a:ea typeface="10X10" pitchFamily="50" charset="-127"/>
              </a:rPr>
              <a:t>생산실적보고 완료일 이전에 요청</a:t>
            </a:r>
            <a:endParaRPr lang="en-US" altLang="ko-KR" sz="1600" spc="-150" dirty="0" smtClean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23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전년도 매출액 </a:t>
            </a:r>
            <a:r>
              <a:rPr lang="en-US" altLang="ko-KR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100</a:t>
            </a:r>
            <a:r>
              <a:rPr lang="ko-KR" altLang="en-US" sz="2200" b="1" dirty="0" err="1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억원</a:t>
            </a: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 이상인 업체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11" name="평행 사변형 10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36141" y="96434"/>
            <a:ext cx="4700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HACCP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유예 기준 및 절차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523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24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515316" y="1825304"/>
            <a:ext cx="6192171" cy="461451"/>
          </a:xfrm>
          <a:prstGeom prst="rect">
            <a:avLst/>
          </a:prstGeom>
        </p:spPr>
        <p:txBody>
          <a:bodyPr wrap="square" lIns="91403" tIns="45702" rIns="91403" bIns="45702" anchor="ctr">
            <a:spAutoFit/>
          </a:bodyPr>
          <a:lstStyle/>
          <a:p>
            <a:pPr defTabSz="89975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400" spc="-15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소규모 → </a:t>
            </a:r>
            <a:r>
              <a:rPr lang="ko-KR" altLang="en-US" sz="2400" spc="-15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일반 전환 업체 유예절차 마련</a:t>
            </a:r>
            <a:endParaRPr lang="ko-KR" altLang="en-US" sz="2800" spc="-15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  <a:sym typeface="Wingding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45816" y="1957965"/>
            <a:ext cx="8427861" cy="2646907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marL="271463" indent="-271463" algn="just" latinLnBrk="0">
              <a:lnSpc>
                <a:spcPct val="200000"/>
              </a:lnSpc>
              <a:spcAft>
                <a:spcPts val="600"/>
              </a:spcAft>
              <a:defRPr/>
            </a:pP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dirty="0" smtClean="0">
                <a:latin typeface="10X10" pitchFamily="50" charset="-127"/>
                <a:ea typeface="10X10" pitchFamily="50" charset="-127"/>
              </a:rPr>
              <a:t>유예대상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  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:  HACCP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연장심사 대상 업체 중 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“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소규모 → 일반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”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 전환업체</a:t>
            </a:r>
            <a:endParaRPr lang="en-US" altLang="ko-KR" dirty="0" smtClean="0"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lnSpc>
                <a:spcPct val="200000"/>
              </a:lnSpc>
              <a:spcAft>
                <a:spcPts val="600"/>
              </a:spcAft>
              <a:defRPr/>
            </a:pP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dirty="0" smtClean="0">
                <a:latin typeface="10X10" pitchFamily="50" charset="-127"/>
                <a:ea typeface="10X10" pitchFamily="50" charset="-127"/>
              </a:rPr>
              <a:t>유예기간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: HACCP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 연장심사 </a:t>
            </a:r>
            <a:r>
              <a:rPr lang="ko-KR" altLang="en-US" dirty="0">
                <a:latin typeface="10X10" pitchFamily="50" charset="-127"/>
                <a:ea typeface="10X10" pitchFamily="50" charset="-127"/>
              </a:rPr>
              <a:t>대상 업소가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필요하다고 요청한 </a:t>
            </a:r>
            <a:r>
              <a:rPr lang="ko-KR" altLang="en-US" dirty="0">
                <a:latin typeface="10X10" pitchFamily="50" charset="-127"/>
                <a:ea typeface="10X10" pitchFamily="50" charset="-127"/>
              </a:rPr>
              <a:t>경우에는 </a:t>
            </a:r>
            <a:r>
              <a:rPr lang="en-US" altLang="ko-KR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년 </a:t>
            </a:r>
            <a:r>
              <a:rPr lang="ko-KR" altLang="en-US" dirty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범위</a:t>
            </a:r>
            <a:r>
              <a:rPr lang="ko-KR" altLang="en-US" dirty="0">
                <a:latin typeface="10X10" pitchFamily="50" charset="-127"/>
                <a:ea typeface="10X10" pitchFamily="50" charset="-127"/>
              </a:rPr>
              <a:t> 내에서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연장심사 시기 유예</a:t>
            </a:r>
            <a:endParaRPr lang="en-US" altLang="ko-KR" dirty="0" smtClean="0"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lnSpc>
                <a:spcPct val="200000"/>
              </a:lnSpc>
              <a:spcAft>
                <a:spcPts val="600"/>
              </a:spcAft>
              <a:defRPr/>
            </a:pP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dirty="0" smtClean="0">
                <a:latin typeface="10X10" pitchFamily="50" charset="-127"/>
                <a:ea typeface="10X10" pitchFamily="50" charset="-127"/>
              </a:rPr>
              <a:t>적용범위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  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: </a:t>
            </a:r>
            <a:r>
              <a:rPr lang="en-US" altLang="ko-KR" dirty="0">
                <a:latin typeface="10X10" pitchFamily="50" charset="-127"/>
                <a:ea typeface="10X10" pitchFamily="50" charset="-127"/>
              </a:rPr>
              <a:t>HACCP </a:t>
            </a:r>
            <a:r>
              <a:rPr lang="ko-KR" altLang="en-US" dirty="0">
                <a:latin typeface="10X10" pitchFamily="50" charset="-127"/>
                <a:ea typeface="10X10" pitchFamily="50" charset="-127"/>
              </a:rPr>
              <a:t>적용을 위해 </a:t>
            </a:r>
            <a:r>
              <a:rPr lang="ko-KR" altLang="en-US" dirty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시설∙설비 개∙</a:t>
            </a:r>
            <a:r>
              <a:rPr lang="ko-KR" altLang="en-US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보수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를 위하여 일정 기간이 필요한 경우</a:t>
            </a:r>
            <a:endParaRPr lang="en-US" altLang="ko-KR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HACCP </a:t>
            </a: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연장심사 유예</a:t>
            </a:r>
            <a:r>
              <a:rPr lang="en-US" altLang="ko-KR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소규모→일반 전환</a:t>
            </a:r>
            <a:r>
              <a:rPr lang="en-US" altLang="ko-KR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)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28" name="평행 사변형 27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36141" y="96434"/>
            <a:ext cx="4700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HACCP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유예 기준 및 절차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73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5475" y="6306508"/>
            <a:ext cx="2134341" cy="365294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25</a:t>
            </a:fld>
            <a:endParaRPr lang="ko-KR" altLang="en-US" dirty="0"/>
          </a:p>
        </p:txBody>
      </p:sp>
      <p:sp>
        <p:nvSpPr>
          <p:cNvPr id="21" name="평행 사변형 20"/>
          <p:cNvSpPr/>
          <p:nvPr/>
        </p:nvSpPr>
        <p:spPr>
          <a:xfrm flipH="1">
            <a:off x="-684823" y="-17232"/>
            <a:ext cx="7419219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-36141" y="77384"/>
            <a:ext cx="6228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HACCP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사후관리</a:t>
            </a: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(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조사</a:t>
            </a: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·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평가</a:t>
            </a: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)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계획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정기평가 관리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45816" y="2278155"/>
            <a:ext cx="8427861" cy="1923632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marL="271463" indent="-271463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dirty="0" smtClean="0">
                <a:latin typeface="10X10" pitchFamily="50" charset="-127"/>
                <a:ea typeface="10X10" pitchFamily="50" charset="-127"/>
              </a:rPr>
              <a:t>현장 평가 대상 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:  </a:t>
            </a:r>
            <a:r>
              <a:rPr lang="ko-KR" altLang="en-US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의무적용 대상 식품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제조업소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축산물 자체안전관리인증기준 적용업소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 및 축산물 자율업종</a:t>
            </a:r>
            <a:endParaRPr lang="en-US" altLang="ko-KR" dirty="0" smtClean="0"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dirty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dirty="0" smtClean="0">
                <a:latin typeface="10X10" pitchFamily="50" charset="-127"/>
                <a:ea typeface="10X10" pitchFamily="50" charset="-127"/>
              </a:rPr>
              <a:t>대상 제외 </a:t>
            </a:r>
            <a:r>
              <a:rPr lang="en-US" altLang="ko-KR" dirty="0">
                <a:latin typeface="10X10" pitchFamily="50" charset="-127"/>
                <a:ea typeface="10X10" pitchFamily="50" charset="-127"/>
              </a:rPr>
              <a:t>:  </a:t>
            </a:r>
            <a:r>
              <a:rPr lang="ko-KR" altLang="en-US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의무적용 대상 식품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제조업소 중 조사・평가 및 연장심사 결과 우수</a:t>
            </a:r>
            <a:r>
              <a:rPr lang="ko-KR" altLang="en-US" dirty="0"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・양호 업소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(90~100%)</a:t>
            </a:r>
            <a:endParaRPr lang="en-US" altLang="ko-KR" dirty="0"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32" name="그룹 97"/>
          <p:cNvGrpSpPr>
            <a:grpSpLocks/>
          </p:cNvGrpSpPr>
          <p:nvPr/>
        </p:nvGrpSpPr>
        <p:grpSpPr bwMode="auto">
          <a:xfrm>
            <a:off x="554906" y="1738182"/>
            <a:ext cx="633412" cy="612000"/>
            <a:chOff x="6285099" y="2297112"/>
            <a:chExt cx="633413" cy="737072"/>
          </a:xfrm>
        </p:grpSpPr>
        <p:grpSp>
          <p:nvGrpSpPr>
            <p:cNvPr id="33" name="Group 125"/>
            <p:cNvGrpSpPr>
              <a:grpSpLocks/>
            </p:cNvGrpSpPr>
            <p:nvPr/>
          </p:nvGrpSpPr>
          <p:grpSpPr bwMode="auto">
            <a:xfrm>
              <a:off x="6285099" y="2816697"/>
              <a:ext cx="217488" cy="217487"/>
              <a:chOff x="2200" y="1298"/>
              <a:chExt cx="1230" cy="1232"/>
            </a:xfrm>
          </p:grpSpPr>
          <p:sp>
            <p:nvSpPr>
              <p:cNvPr id="35" name="Oval 126"/>
              <p:cNvSpPr>
                <a:spLocks noChangeArrowheads="1"/>
              </p:cNvSpPr>
              <p:nvPr/>
            </p:nvSpPr>
            <p:spPr bwMode="gray">
              <a:xfrm>
                <a:off x="2200" y="1297"/>
                <a:ext cx="1230" cy="1233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36" name="Oval 127"/>
              <p:cNvSpPr>
                <a:spLocks noChangeArrowheads="1"/>
              </p:cNvSpPr>
              <p:nvPr/>
            </p:nvSpPr>
            <p:spPr bwMode="gray">
              <a:xfrm>
                <a:off x="2218" y="1306"/>
                <a:ext cx="1194" cy="119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37" name="Oval 128"/>
              <p:cNvSpPr>
                <a:spLocks noChangeArrowheads="1"/>
              </p:cNvSpPr>
              <p:nvPr/>
            </p:nvSpPr>
            <p:spPr bwMode="gray">
              <a:xfrm>
                <a:off x="2227" y="1369"/>
                <a:ext cx="1140" cy="112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38" name="Oval 129"/>
              <p:cNvSpPr>
                <a:spLocks noChangeArrowheads="1"/>
              </p:cNvSpPr>
              <p:nvPr/>
            </p:nvSpPr>
            <p:spPr bwMode="gray">
              <a:xfrm>
                <a:off x="2290" y="1396"/>
                <a:ext cx="1024" cy="9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휴먼모음T" pitchFamily="18" charset="-127"/>
                  <a:ea typeface="휴먼모음T" pitchFamily="18" charset="-127"/>
                </a:endParaRPr>
              </a:p>
            </p:txBody>
          </p:sp>
        </p:grpSp>
        <p:pic>
          <p:nvPicPr>
            <p:cNvPr id="34" name="Picture 158" descr="MC900434741[1]"/>
            <p:cNvPicPr>
              <a:picLocks noChangeAspect="1" noChangeArrowheads="1"/>
            </p:cNvPicPr>
            <p:nvPr/>
          </p:nvPicPr>
          <p:blipFill>
            <a:blip r:embed="rId4" cstate="screen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6318437" y="2297112"/>
              <a:ext cx="600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188318" y="1845993"/>
            <a:ext cx="1797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latin typeface="10X10" pitchFamily="50" charset="-127"/>
                <a:ea typeface="10X10" pitchFamily="50" charset="-127"/>
              </a:rPr>
              <a:t>현장평가</a:t>
            </a:r>
            <a:endParaRPr lang="ko-KR" altLang="en-US" sz="2200" b="1" dirty="0"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40" name="그룹 97"/>
          <p:cNvGrpSpPr>
            <a:grpSpLocks/>
          </p:cNvGrpSpPr>
          <p:nvPr/>
        </p:nvGrpSpPr>
        <p:grpSpPr bwMode="auto">
          <a:xfrm>
            <a:off x="557009" y="4294911"/>
            <a:ext cx="633412" cy="612000"/>
            <a:chOff x="6285099" y="2297112"/>
            <a:chExt cx="633413" cy="737072"/>
          </a:xfrm>
        </p:grpSpPr>
        <p:grpSp>
          <p:nvGrpSpPr>
            <p:cNvPr id="41" name="Group 125"/>
            <p:cNvGrpSpPr>
              <a:grpSpLocks/>
            </p:cNvGrpSpPr>
            <p:nvPr/>
          </p:nvGrpSpPr>
          <p:grpSpPr bwMode="auto">
            <a:xfrm>
              <a:off x="6285099" y="2816697"/>
              <a:ext cx="217488" cy="217487"/>
              <a:chOff x="2200" y="1298"/>
              <a:chExt cx="1230" cy="1232"/>
            </a:xfrm>
          </p:grpSpPr>
          <p:sp>
            <p:nvSpPr>
              <p:cNvPr id="43" name="Oval 126"/>
              <p:cNvSpPr>
                <a:spLocks noChangeArrowheads="1"/>
              </p:cNvSpPr>
              <p:nvPr/>
            </p:nvSpPr>
            <p:spPr bwMode="gray">
              <a:xfrm>
                <a:off x="2200" y="1297"/>
                <a:ext cx="1230" cy="1233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4" name="Oval 127"/>
              <p:cNvSpPr>
                <a:spLocks noChangeArrowheads="1"/>
              </p:cNvSpPr>
              <p:nvPr/>
            </p:nvSpPr>
            <p:spPr bwMode="gray">
              <a:xfrm>
                <a:off x="2218" y="1306"/>
                <a:ext cx="1194" cy="119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5" name="Oval 128"/>
              <p:cNvSpPr>
                <a:spLocks noChangeArrowheads="1"/>
              </p:cNvSpPr>
              <p:nvPr/>
            </p:nvSpPr>
            <p:spPr bwMode="gray">
              <a:xfrm>
                <a:off x="2227" y="1369"/>
                <a:ext cx="1140" cy="112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6" name="Oval 129"/>
              <p:cNvSpPr>
                <a:spLocks noChangeArrowheads="1"/>
              </p:cNvSpPr>
              <p:nvPr/>
            </p:nvSpPr>
            <p:spPr bwMode="gray">
              <a:xfrm>
                <a:off x="2290" y="1396"/>
                <a:ext cx="1024" cy="9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휴먼모음T" pitchFamily="18" charset="-127"/>
                  <a:ea typeface="휴먼모음T" pitchFamily="18" charset="-127"/>
                </a:endParaRPr>
              </a:p>
            </p:txBody>
          </p:sp>
        </p:grpSp>
        <p:pic>
          <p:nvPicPr>
            <p:cNvPr id="42" name="Picture 158" descr="MC900434741[1]"/>
            <p:cNvPicPr>
              <a:picLocks noChangeAspect="1" noChangeArrowheads="1"/>
            </p:cNvPicPr>
            <p:nvPr/>
          </p:nvPicPr>
          <p:blipFill>
            <a:blip r:embed="rId4" cstate="screen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6318437" y="2297112"/>
              <a:ext cx="600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TextBox 46"/>
          <p:cNvSpPr txBox="1"/>
          <p:nvPr/>
        </p:nvSpPr>
        <p:spPr>
          <a:xfrm>
            <a:off x="1190421" y="4402722"/>
            <a:ext cx="1797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latin typeface="10X10" pitchFamily="50" charset="-127"/>
                <a:ea typeface="10X10" pitchFamily="50" charset="-127"/>
              </a:rPr>
              <a:t>자</a:t>
            </a:r>
            <a:r>
              <a:rPr lang="ko-KR" altLang="en-US" sz="2200" b="1" dirty="0">
                <a:latin typeface="10X10" pitchFamily="50" charset="-127"/>
                <a:ea typeface="10X10" pitchFamily="50" charset="-127"/>
              </a:rPr>
              <a:t>체</a:t>
            </a:r>
            <a:r>
              <a:rPr lang="ko-KR" altLang="en-US" sz="2200" b="1" dirty="0" smtClean="0">
                <a:latin typeface="10X10" pitchFamily="50" charset="-127"/>
                <a:ea typeface="10X10" pitchFamily="50" charset="-127"/>
              </a:rPr>
              <a:t>평가</a:t>
            </a:r>
            <a:endParaRPr lang="ko-KR" altLang="en-US" sz="2200" b="1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49395" y="4748170"/>
            <a:ext cx="8427861" cy="1508133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marL="271463" indent="-271463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dirty="0" smtClean="0">
                <a:latin typeface="10X10" pitchFamily="50" charset="-127"/>
                <a:ea typeface="10X10" pitchFamily="50" charset="-127"/>
              </a:rPr>
              <a:t>지방청 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: 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식품분야 </a:t>
            </a:r>
            <a:r>
              <a:rPr lang="ko-KR" altLang="en-US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모든 </a:t>
            </a:r>
            <a:r>
              <a:rPr lang="ko-KR" altLang="en-US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조사・평가 </a:t>
            </a:r>
            <a:r>
              <a:rPr lang="ko-KR" altLang="en-US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대상 업소</a:t>
            </a:r>
            <a:endParaRPr lang="en-US" altLang="ko-KR" b="1" dirty="0">
              <a:solidFill>
                <a:srgbClr val="0000FF"/>
              </a:solidFill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ko-KR" dirty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dirty="0" err="1" smtClean="0">
                <a:latin typeface="10X10" pitchFamily="50" charset="-127"/>
                <a:ea typeface="10X10" pitchFamily="50" charset="-127"/>
              </a:rPr>
              <a:t>인증원</a:t>
            </a:r>
            <a:r>
              <a:rPr lang="ko-KR" altLang="en-US" sz="2000" b="1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dirty="0">
                <a:latin typeface="10X10" pitchFamily="50" charset="-127"/>
                <a:ea typeface="10X10" pitchFamily="50" charset="-127"/>
              </a:rPr>
              <a:t>: 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축산물 자율업종 중 </a:t>
            </a:r>
            <a:r>
              <a:rPr lang="ko-KR" altLang="en-US" dirty="0">
                <a:latin typeface="10X10" pitchFamily="50" charset="-127"/>
                <a:ea typeface="10X10" pitchFamily="50" charset="-127"/>
              </a:rPr>
              <a:t>조사・평가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결과 </a:t>
            </a:r>
            <a:r>
              <a:rPr lang="ko-KR" altLang="en-US" dirty="0">
                <a:latin typeface="10X10" pitchFamily="50" charset="-127"/>
                <a:ea typeface="10X10" pitchFamily="50" charset="-127"/>
              </a:rPr>
              <a:t>우수 ・양호 업소</a:t>
            </a:r>
            <a:r>
              <a:rPr lang="en-US" altLang="ko-KR" dirty="0">
                <a:latin typeface="10X10" pitchFamily="50" charset="-127"/>
                <a:ea typeface="10X10" pitchFamily="50" charset="-127"/>
              </a:rPr>
              <a:t>(90~100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%)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와 최근 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3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년간 법령위반 및 부적합 이력이 없는 적합 업소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(85~89%)</a:t>
            </a:r>
            <a:endParaRPr lang="en-US" altLang="ko-KR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49" name="포인트가 5개인 별 48"/>
          <p:cNvSpPr/>
          <p:nvPr/>
        </p:nvSpPr>
        <p:spPr>
          <a:xfrm>
            <a:off x="2449128" y="4142904"/>
            <a:ext cx="900000" cy="7200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5475" y="6378535"/>
            <a:ext cx="2134341" cy="365294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26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45603"/>
              </p:ext>
            </p:extLst>
          </p:nvPr>
        </p:nvGraphicFramePr>
        <p:xfrm>
          <a:off x="612102" y="1845993"/>
          <a:ext cx="7994997" cy="441221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2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4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69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구분</a:t>
                      </a:r>
                      <a:endParaRPr lang="ko-KR" altLang="en-US" sz="1800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시행방법</a:t>
                      </a:r>
                      <a:endParaRPr lang="ko-KR" altLang="en-US" sz="1800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51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기획</a:t>
                      </a:r>
                      <a:r>
                        <a:rPr lang="ko-KR" altLang="en-US" sz="18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평가</a:t>
                      </a:r>
                      <a:endParaRPr lang="ko-KR" altLang="en-US" sz="1800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 algn="l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</a:rPr>
                        <a:t>- 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대상 </a:t>
                      </a: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</a:rPr>
                        <a:t>: 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우선순위에 따라 업체 선정 및 평가</a:t>
                      </a:r>
                      <a:endParaRPr lang="en-US" altLang="ko-KR" sz="1800" spc="0" dirty="0" smtClean="0"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marL="177800" marR="0" indent="-177800" algn="l" defTabSz="914398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   ①  자체평가 </a:t>
                      </a:r>
                      <a:r>
                        <a:rPr lang="ko-KR" altLang="en-US" sz="1600" spc="0" baseline="0" dirty="0" err="1" smtClean="0">
                          <a:latin typeface="10X10" pitchFamily="50" charset="-127"/>
                          <a:ea typeface="10X10" pitchFamily="50" charset="-127"/>
                        </a:rPr>
                        <a:t>미실시</a:t>
                      </a:r>
                      <a:r>
                        <a:rPr lang="ko-KR" altLang="en-US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 및 부실 업소  ②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배추김치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기타김치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즉석섭취식품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신선편의식품 중 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비가열식품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③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전년도 조사평가 부적합 업소 </a:t>
                      </a:r>
                      <a:r>
                        <a:rPr lang="en-US" altLang="ko-KR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④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집단급식 공급업체 및 계절 성수식품 제조업체</a:t>
                      </a:r>
                      <a:endParaRPr lang="en-US" altLang="ko-KR" sz="1600" spc="0" dirty="0" smtClean="0"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marL="177800" indent="-177800" algn="l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</a:rPr>
                        <a:t>- </a:t>
                      </a:r>
                      <a:r>
                        <a:rPr lang="ko-KR" altLang="en-US" sz="1800" spc="-150" dirty="0" smtClean="0">
                          <a:latin typeface="10X10" pitchFamily="50" charset="-127"/>
                          <a:ea typeface="10X10" pitchFamily="50" charset="-127"/>
                        </a:rPr>
                        <a:t>전년도 조사평가 부적합 업소 중</a:t>
                      </a:r>
                      <a:r>
                        <a:rPr lang="ko-KR" altLang="en-US" sz="1800" spc="-150" baseline="0" dirty="0" smtClean="0">
                          <a:latin typeface="10X10" pitchFamily="50" charset="-127"/>
                          <a:ea typeface="10X10" pitchFamily="50" charset="-127"/>
                        </a:rPr>
                        <a:t> 학교집단급식소 납품 업소</a:t>
                      </a:r>
                      <a:r>
                        <a:rPr lang="en-US" altLang="ko-KR" sz="1800" spc="-150" baseline="0" dirty="0" smtClean="0"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800" spc="-150" baseline="0" dirty="0" smtClean="0">
                          <a:latin typeface="10X10" pitchFamily="50" charset="-127"/>
                          <a:ea typeface="10X10" pitchFamily="50" charset="-127"/>
                        </a:rPr>
                        <a:t>연</a:t>
                      </a:r>
                      <a:r>
                        <a:rPr lang="en-US" altLang="ko-KR" sz="1800" spc="-150" baseline="0" dirty="0" smtClean="0">
                          <a:latin typeface="10X10" pitchFamily="50" charset="-127"/>
                          <a:ea typeface="10X10" pitchFamily="50" charset="-127"/>
                        </a:rPr>
                        <a:t>2</a:t>
                      </a:r>
                      <a:r>
                        <a:rPr lang="ko-KR" altLang="en-US" sz="1800" spc="-150" baseline="0" dirty="0" smtClean="0">
                          <a:latin typeface="10X10" pitchFamily="50" charset="-127"/>
                          <a:ea typeface="10X10" pitchFamily="50" charset="-127"/>
                        </a:rPr>
                        <a:t>회 평가</a:t>
                      </a:r>
                      <a:endParaRPr lang="ko-KR" altLang="en-US" sz="1800" spc="-150" dirty="0">
                        <a:solidFill>
                          <a:srgbClr val="FF0000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77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수시평가</a:t>
                      </a:r>
                      <a:endParaRPr lang="ko-KR" altLang="en-US" sz="1800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</a:rPr>
                        <a:t>- 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대상 </a:t>
                      </a: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</a:rPr>
                        <a:t>: 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법령 위반업소</a:t>
                      </a: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수거검사 부적합 업소 등</a:t>
                      </a:r>
                      <a:endParaRPr lang="en-US" altLang="ko-KR" sz="1800" spc="0" dirty="0" smtClean="0"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marL="0" indent="0" algn="l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 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*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식중독 발생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기준규격 위반 등이 확인되는 경우 즉시 불시 평가</a:t>
                      </a:r>
                      <a:endParaRPr lang="en-US" altLang="ko-KR" sz="1600" spc="0" dirty="0" smtClean="0"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marL="0" indent="0" algn="l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   * </a:t>
                      </a:r>
                      <a:r>
                        <a:rPr lang="ko-KR" altLang="en-US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언론보도</a:t>
                      </a:r>
                      <a:r>
                        <a:rPr lang="en-US" altLang="ko-KR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합동단속</a:t>
                      </a:r>
                      <a:r>
                        <a:rPr lang="en-US" altLang="ko-KR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민원신고 등 법령위반 업소의 경우 수시평가</a:t>
                      </a:r>
                      <a:endParaRPr lang="ko-KR" altLang="en-US" sz="1600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17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정기평가</a:t>
                      </a:r>
                      <a:endParaRPr lang="ko-KR" altLang="en-US" sz="1800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</a:rPr>
                        <a:t>- 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대상 </a:t>
                      </a: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</a:rPr>
                        <a:t>: 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</a:rPr>
                        <a:t>현장평가 대상 및 자체평가 대상</a:t>
                      </a:r>
                      <a:endParaRPr lang="ko-KR" altLang="en-US" sz="1800" spc="0" dirty="0">
                        <a:solidFill>
                          <a:srgbClr val="FF0000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현</a:t>
            </a:r>
            <a:r>
              <a:rPr lang="ko-KR" altLang="en-US" sz="22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장</a:t>
            </a: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평가</a:t>
            </a:r>
            <a:r>
              <a:rPr lang="en-US" altLang="ko-KR" sz="2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기획</a:t>
            </a:r>
            <a:r>
              <a:rPr lang="en-US" altLang="ko-KR" sz="2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·</a:t>
            </a:r>
            <a:r>
              <a:rPr lang="ko-KR" altLang="en-US" sz="2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수시</a:t>
            </a:r>
            <a:r>
              <a:rPr lang="en-US" altLang="ko-KR" sz="2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·</a:t>
            </a:r>
            <a:r>
              <a:rPr lang="ko-KR" altLang="en-US" sz="2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정기 </a:t>
            </a:r>
            <a:r>
              <a:rPr lang="ko-KR" altLang="en-US" sz="20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평가</a:t>
            </a:r>
            <a:r>
              <a:rPr lang="en-US" altLang="ko-KR" sz="20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)</a:t>
            </a:r>
            <a:endParaRPr lang="en-US" altLang="ko-KR" sz="20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11" name="평행 사변형 10"/>
          <p:cNvSpPr/>
          <p:nvPr/>
        </p:nvSpPr>
        <p:spPr>
          <a:xfrm flipH="1">
            <a:off x="-684823" y="-17232"/>
            <a:ext cx="7419219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36141" y="77384"/>
            <a:ext cx="6228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HACCP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사후관리</a:t>
            </a: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(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조사</a:t>
            </a: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·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평가</a:t>
            </a: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)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계획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311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706080" y="5099592"/>
            <a:ext cx="7540884" cy="70788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연초 평가대상 일괄 공개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현장평가 대상 업소 불시평가 실시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* </a:t>
            </a:r>
            <a:r>
              <a:rPr lang="ko-KR" altLang="en-US" sz="2000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지방청별</a:t>
            </a:r>
            <a:r>
              <a:rPr lang="ko-KR" altLang="en-US" sz="2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현장평가 대상업소 확정 및 일괄공개</a:t>
            </a:r>
            <a:endParaRPr lang="ko-KR" altLang="en-US" sz="20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4240481" y="4510992"/>
            <a:ext cx="477160" cy="3731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696829" y="2913698"/>
            <a:ext cx="7634862" cy="1453240"/>
            <a:chOff x="696829" y="2854371"/>
            <a:chExt cx="7634862" cy="145324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3493182" y="2854371"/>
              <a:ext cx="1944729" cy="50418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10X10" pitchFamily="50" charset="-127"/>
                  <a:ea typeface="10X10" pitchFamily="50" charset="-127"/>
                </a:rPr>
                <a:t>현장평가</a:t>
              </a:r>
              <a:r>
                <a:rPr lang="en-US" altLang="ko-KR" dirty="0" smtClean="0">
                  <a:latin typeface="10X10" pitchFamily="50" charset="-127"/>
                  <a:ea typeface="10X10" pitchFamily="50" charset="-127"/>
                </a:rPr>
                <a:t>(</a:t>
              </a:r>
              <a:r>
                <a:rPr lang="ko-KR" altLang="en-US" dirty="0" smtClean="0">
                  <a:latin typeface="10X10" pitchFamily="50" charset="-127"/>
                  <a:ea typeface="10X10" pitchFamily="50" charset="-127"/>
                </a:rPr>
                <a:t>불시</a:t>
              </a:r>
              <a:r>
                <a:rPr lang="en-US" altLang="ko-KR" dirty="0" smtClean="0">
                  <a:latin typeface="10X10" pitchFamily="50" charset="-127"/>
                  <a:ea typeface="10X10" pitchFamily="50" charset="-127"/>
                </a:rPr>
                <a:t>)</a:t>
              </a:r>
              <a:endParaRPr lang="ko-KR" altLang="en-US" dirty="0">
                <a:latin typeface="10X10" pitchFamily="50" charset="-127"/>
                <a:ea typeface="10X10" pitchFamily="50" charset="-127"/>
              </a:endParaRPr>
            </a:p>
          </p:txBody>
        </p:sp>
        <p:cxnSp>
          <p:nvCxnSpPr>
            <p:cNvPr id="9" name="직선 연결선 8"/>
            <p:cNvCxnSpPr>
              <a:stCxn id="7" idx="2"/>
            </p:cNvCxnSpPr>
            <p:nvPr/>
          </p:nvCxnSpPr>
          <p:spPr>
            <a:xfrm flipH="1">
              <a:off x="4465546" y="3358560"/>
              <a:ext cx="1" cy="432162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1620480" y="3612922"/>
              <a:ext cx="5762160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H="1">
              <a:off x="4467633" y="3612922"/>
              <a:ext cx="1" cy="43216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H="1">
              <a:off x="7370318" y="3612922"/>
              <a:ext cx="1" cy="432162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H="1">
              <a:off x="1637155" y="3612922"/>
              <a:ext cx="1" cy="432162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모서리가 둥근 직사각형 20"/>
            <p:cNvSpPr/>
            <p:nvPr/>
          </p:nvSpPr>
          <p:spPr>
            <a:xfrm>
              <a:off x="696829" y="3803422"/>
              <a:ext cx="1944729" cy="50418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10X10" pitchFamily="50" charset="-127"/>
                  <a:ea typeface="10X10" pitchFamily="50" charset="-127"/>
                </a:rPr>
                <a:t>기획평가</a:t>
              </a:r>
              <a:endParaRPr lang="ko-KR" altLang="en-US" dirty="0"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3505882" y="3803422"/>
              <a:ext cx="1944729" cy="50418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10X10" pitchFamily="50" charset="-127"/>
                  <a:ea typeface="10X10" pitchFamily="50" charset="-127"/>
                </a:rPr>
                <a:t>수시평가</a:t>
              </a:r>
              <a:endParaRPr lang="ko-KR" altLang="en-US" dirty="0"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6386962" y="3803422"/>
              <a:ext cx="1944729" cy="50418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10X10" pitchFamily="50" charset="-127"/>
                  <a:ea typeface="10X10" pitchFamily="50" charset="-127"/>
                </a:rPr>
                <a:t>정기평가</a:t>
              </a:r>
              <a:endParaRPr lang="ko-KR" altLang="en-US" dirty="0">
                <a:latin typeface="10X10" pitchFamily="50" charset="-127"/>
                <a:ea typeface="10X10" pitchFamily="50" charset="-127"/>
              </a:endParaRPr>
            </a:p>
          </p:txBody>
        </p:sp>
      </p:grpSp>
      <p:sp>
        <p:nvSpPr>
          <p:cNvPr id="24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5475" y="6306508"/>
            <a:ext cx="2134341" cy="365294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27</a:t>
            </a:fld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현</a:t>
            </a:r>
            <a:r>
              <a:rPr lang="ko-KR" altLang="en-US" sz="22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장</a:t>
            </a: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평가</a:t>
            </a:r>
            <a:r>
              <a:rPr lang="en-US" altLang="ko-KR" sz="2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기획</a:t>
            </a:r>
            <a:r>
              <a:rPr lang="en-US" altLang="ko-KR" sz="2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·</a:t>
            </a:r>
            <a:r>
              <a:rPr lang="ko-KR" altLang="en-US" sz="2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수시</a:t>
            </a:r>
            <a:r>
              <a:rPr lang="en-US" altLang="ko-KR" sz="2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·</a:t>
            </a:r>
            <a:r>
              <a:rPr lang="ko-KR" altLang="en-US" sz="2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정기 </a:t>
            </a:r>
            <a:r>
              <a:rPr lang="ko-KR" altLang="en-US" sz="20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평가</a:t>
            </a:r>
            <a:r>
              <a:rPr lang="en-US" altLang="ko-KR" sz="20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)</a:t>
            </a:r>
            <a:endParaRPr lang="en-US" altLang="ko-KR" sz="20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45816" y="1701939"/>
            <a:ext cx="8427861" cy="1200357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marL="271463" indent="-271463" algn="just" latinLnBrk="0">
              <a:lnSpc>
                <a:spcPct val="20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기획</a:t>
            </a:r>
            <a:r>
              <a:rPr lang="en-US" altLang="ko-KR" sz="2000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·</a:t>
            </a:r>
            <a:r>
              <a:rPr lang="ko-KR" altLang="en-US" sz="2000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수시</a:t>
            </a:r>
            <a:r>
              <a:rPr lang="en-US" altLang="ko-KR" sz="2000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·</a:t>
            </a:r>
            <a:r>
              <a:rPr lang="ko-KR" altLang="en-US" sz="2000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정기 </a:t>
            </a:r>
            <a:r>
              <a:rPr lang="ko-KR" altLang="en-US" sz="2000" dirty="0">
                <a:latin typeface="10X10" pitchFamily="50" charset="-127"/>
                <a:ea typeface="10X10" pitchFamily="50" charset="-127"/>
              </a:rPr>
              <a:t>평가 대상은 </a:t>
            </a:r>
            <a:r>
              <a:rPr lang="ko-KR" altLang="en-US" sz="2000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현장평가</a:t>
            </a:r>
            <a:r>
              <a:rPr lang="ko-KR" altLang="en-US" sz="2000" dirty="0">
                <a:latin typeface="10X10" pitchFamily="50" charset="-127"/>
                <a:ea typeface="10X10" pitchFamily="50" charset="-127"/>
              </a:rPr>
              <a:t>로 연중 불시평가 실시</a:t>
            </a:r>
            <a:endParaRPr lang="en-US" altLang="ko-KR" sz="2000" dirty="0">
              <a:latin typeface="10X10" pitchFamily="50" charset="-127"/>
              <a:ea typeface="10X1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   * </a:t>
            </a:r>
            <a:r>
              <a:rPr lang="ko-KR" altLang="en-US" dirty="0">
                <a:latin typeface="10X10" pitchFamily="50" charset="-127"/>
                <a:ea typeface="10X10" pitchFamily="50" charset="-127"/>
              </a:rPr>
              <a:t>당해 연도 연장평가 대상 업소의 경우 평가 생략 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가능</a:t>
            </a:r>
            <a:endParaRPr lang="en-US" altLang="ko-KR" sz="2000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0" name="평행 사변형 29"/>
          <p:cNvSpPr/>
          <p:nvPr/>
        </p:nvSpPr>
        <p:spPr>
          <a:xfrm flipH="1">
            <a:off x="-684823" y="-17232"/>
            <a:ext cx="7419219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-36141" y="77384"/>
            <a:ext cx="6228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HACCP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사후관리</a:t>
            </a: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(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조사</a:t>
            </a: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·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평가</a:t>
            </a: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)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계획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0695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641433" y="2528164"/>
            <a:ext cx="7821612" cy="1071878"/>
            <a:chOff x="641433" y="2528164"/>
            <a:chExt cx="7821612" cy="1071878"/>
          </a:xfrm>
        </p:grpSpPr>
        <p:cxnSp>
          <p:nvCxnSpPr>
            <p:cNvPr id="9" name="직선 연결선 8"/>
            <p:cNvCxnSpPr>
              <a:stCxn id="11" idx="3"/>
              <a:endCxn id="12" idx="1"/>
            </p:cNvCxnSpPr>
            <p:nvPr/>
          </p:nvCxnSpPr>
          <p:spPr bwMode="auto">
            <a:xfrm>
              <a:off x="2705183" y="3263107"/>
              <a:ext cx="806450" cy="0"/>
            </a:xfrm>
            <a:prstGeom prst="line">
              <a:avLst/>
            </a:prstGeom>
            <a:ln w="25400" cap="rnd">
              <a:solidFill>
                <a:schemeClr val="accent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>
              <a:stCxn id="12" idx="3"/>
              <a:endCxn id="13" idx="1"/>
            </p:cNvCxnSpPr>
            <p:nvPr/>
          </p:nvCxnSpPr>
          <p:spPr bwMode="auto">
            <a:xfrm>
              <a:off x="5575383" y="3263107"/>
              <a:ext cx="601662" cy="0"/>
            </a:xfrm>
            <a:prstGeom prst="line">
              <a:avLst/>
            </a:prstGeom>
            <a:ln w="25400" cap="rnd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제목 3"/>
            <p:cNvSpPr>
              <a:spLocks/>
            </p:cNvSpPr>
            <p:nvPr/>
          </p:nvSpPr>
          <p:spPr bwMode="auto">
            <a:xfrm>
              <a:off x="641433" y="2926172"/>
              <a:ext cx="2063750" cy="67387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kumimoji="0" lang="ko-KR" altLang="en-US" dirty="0" smtClean="0">
                  <a:solidFill>
                    <a:schemeClr val="bg1"/>
                  </a:solidFill>
                  <a:latin typeface="10X10" pitchFamily="50" charset="-127"/>
                  <a:ea typeface="10X10" pitchFamily="50" charset="-127"/>
                </a:rPr>
                <a:t>자체</a:t>
              </a:r>
              <a:r>
                <a:rPr lang="ko-KR" altLang="en-US" dirty="0" smtClean="0">
                  <a:solidFill>
                    <a:schemeClr val="bg1"/>
                  </a:solidFill>
                  <a:latin typeface="10X10" pitchFamily="50" charset="-127"/>
                  <a:ea typeface="10X10" pitchFamily="50" charset="-127"/>
                </a:rPr>
                <a:t>평가 매뉴얼 </a:t>
              </a:r>
              <a:endParaRPr lang="en-US" altLang="ko-KR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</a:endParaRPr>
            </a:p>
            <a:p>
              <a:pPr algn="ctr">
                <a:defRPr/>
              </a:pPr>
              <a:r>
                <a:rPr lang="ko-KR" altLang="en-US" dirty="0" smtClean="0">
                  <a:solidFill>
                    <a:schemeClr val="bg1"/>
                  </a:solidFill>
                  <a:latin typeface="10X10" pitchFamily="50" charset="-127"/>
                  <a:ea typeface="10X10" pitchFamily="50" charset="-127"/>
                </a:rPr>
                <a:t>보급</a:t>
              </a:r>
              <a:endParaRPr kumimoji="0" lang="en-US" altLang="ko-KR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12" name="제목 3"/>
            <p:cNvSpPr>
              <a:spLocks/>
            </p:cNvSpPr>
            <p:nvPr/>
          </p:nvSpPr>
          <p:spPr bwMode="auto">
            <a:xfrm>
              <a:off x="3511633" y="2926172"/>
              <a:ext cx="2063750" cy="67387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0" lang="ko-KR" alt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10X10" pitchFamily="50" charset="-127"/>
                  <a:ea typeface="10X10" pitchFamily="50" charset="-127"/>
                </a:rPr>
                <a:t>자체평가 실시 및</a:t>
              </a:r>
              <a:endParaRPr kumimoji="0"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10X10" pitchFamily="50" charset="-127"/>
                <a:ea typeface="10X10" pitchFamily="50" charset="-127"/>
              </a:endParaRPr>
            </a:p>
            <a:p>
              <a:pPr algn="ctr"/>
              <a:r>
                <a:rPr lang="ko-KR" alt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10X10" pitchFamily="50" charset="-127"/>
                  <a:ea typeface="10X10" pitchFamily="50" charset="-127"/>
                </a:rPr>
                <a:t>제</a:t>
              </a:r>
              <a:r>
                <a:rPr lang="ko-KR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10X10" pitchFamily="50" charset="-127"/>
                  <a:ea typeface="10X10" pitchFamily="50" charset="-127"/>
                </a:rPr>
                <a:t>출</a:t>
              </a:r>
              <a:endParaRPr kumimoji="0" lang="en-US" altLang="ko-K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13" name="제목 3"/>
            <p:cNvSpPr>
              <a:spLocks/>
            </p:cNvSpPr>
            <p:nvPr/>
          </p:nvSpPr>
          <p:spPr bwMode="auto">
            <a:xfrm>
              <a:off x="6177045" y="2926172"/>
              <a:ext cx="2286000" cy="67387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/>
              <a:r>
                <a:rPr kumimoji="0" lang="ko-KR" altLang="en-US" dirty="0" smtClean="0">
                  <a:solidFill>
                    <a:schemeClr val="bg1"/>
                  </a:solidFill>
                  <a:latin typeface="10X10" pitchFamily="50" charset="-127"/>
                  <a:ea typeface="10X10" pitchFamily="50" charset="-127"/>
                </a:rPr>
                <a:t>평가 결과 검증</a:t>
              </a:r>
              <a:endParaRPr kumimoji="0" lang="en-US" altLang="ko-KR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976410" y="2528164"/>
              <a:ext cx="1364340" cy="3345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10X10" pitchFamily="50" charset="-127"/>
                  <a:ea typeface="10X10" pitchFamily="50" charset="-127"/>
                </a:rPr>
                <a:t>지방청</a:t>
              </a:r>
              <a:endParaRPr lang="ko-KR" altLang="en-US" b="1" dirty="0"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3857490" y="2532337"/>
              <a:ext cx="1364340" cy="3345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ko-KR" alt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10X10" pitchFamily="50" charset="-127"/>
                  <a:ea typeface="10X10" pitchFamily="50" charset="-127"/>
                </a:rPr>
                <a:t>업소</a:t>
              </a:r>
              <a:endParaRPr lang="ko-KR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6590343" y="2532337"/>
              <a:ext cx="1364340" cy="3345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10X10" pitchFamily="50" charset="-127"/>
                  <a:ea typeface="10X10" pitchFamily="50" charset="-127"/>
                </a:rPr>
                <a:t>지방청</a:t>
              </a:r>
              <a:endParaRPr lang="ko-KR" altLang="en-US" b="1" dirty="0">
                <a:latin typeface="10X10" pitchFamily="50" charset="-127"/>
                <a:ea typeface="10X10" pitchFamily="50" charset="-127"/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854037"/>
              </p:ext>
            </p:extLst>
          </p:nvPr>
        </p:nvGraphicFramePr>
        <p:xfrm>
          <a:off x="1374354" y="3790723"/>
          <a:ext cx="6398467" cy="1158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398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4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10X10" pitchFamily="50" charset="-127"/>
                          <a:ea typeface="10X10" pitchFamily="50" charset="-127"/>
                        </a:rPr>
                        <a:t>시행방법</a:t>
                      </a:r>
                      <a:endParaRPr lang="ko-KR" altLang="en-US" sz="160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87">
                <a:tc>
                  <a:txBody>
                    <a:bodyPr/>
                    <a:lstStyle/>
                    <a:p>
                      <a:pPr marL="285750" indent="-285750" latinLnBrk="1">
                        <a:buFont typeface="Wingdings" pitchFamily="2" charset="2"/>
                        <a:buChar char="Ø"/>
                      </a:pPr>
                      <a:r>
                        <a:rPr lang="ko-KR" altLang="en-US" sz="1600" dirty="0" smtClean="0">
                          <a:latin typeface="10X10" pitchFamily="50" charset="-127"/>
                          <a:ea typeface="10X10" pitchFamily="50" charset="-127"/>
                        </a:rPr>
                        <a:t>대상 </a:t>
                      </a:r>
                      <a:r>
                        <a:rPr lang="en-US" altLang="ko-KR" sz="1600" dirty="0" smtClean="0">
                          <a:latin typeface="10X10" pitchFamily="50" charset="-127"/>
                          <a:ea typeface="10X10" pitchFamily="50" charset="-127"/>
                        </a:rPr>
                        <a:t>: </a:t>
                      </a:r>
                      <a:r>
                        <a:rPr lang="ko-KR" altLang="en-US" sz="1600" dirty="0" smtClean="0">
                          <a:latin typeface="10X10" pitchFamily="50" charset="-127"/>
                          <a:ea typeface="10X10" pitchFamily="50" charset="-127"/>
                        </a:rPr>
                        <a:t>식품분야 모든 업소</a:t>
                      </a:r>
                      <a:endParaRPr lang="en-US" altLang="ko-KR" sz="1600" dirty="0" smtClean="0"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marL="285750" indent="-285750" latinLnBrk="1">
                        <a:buFont typeface="Wingdings" pitchFamily="2" charset="2"/>
                        <a:buChar char="Ø"/>
                      </a:pPr>
                      <a:r>
                        <a:rPr lang="ko-KR" altLang="en-US" sz="1600" dirty="0" smtClean="0">
                          <a:latin typeface="10X10" pitchFamily="50" charset="-127"/>
                          <a:ea typeface="10X10" pitchFamily="50" charset="-127"/>
                        </a:rPr>
                        <a:t>횟수 </a:t>
                      </a:r>
                      <a:r>
                        <a:rPr lang="en-US" altLang="ko-KR" sz="1600" dirty="0" smtClean="0">
                          <a:latin typeface="10X10" pitchFamily="50" charset="-127"/>
                          <a:ea typeface="10X10" pitchFamily="50" charset="-127"/>
                        </a:rPr>
                        <a:t>: </a:t>
                      </a:r>
                      <a:r>
                        <a:rPr lang="ko-KR" altLang="en-US" sz="1600" dirty="0" smtClean="0">
                          <a:latin typeface="10X10" pitchFamily="50" charset="-127"/>
                          <a:ea typeface="10X10" pitchFamily="50" charset="-127"/>
                        </a:rPr>
                        <a:t>연 </a:t>
                      </a:r>
                      <a:r>
                        <a:rPr lang="en-US" altLang="ko-KR" sz="1600" dirty="0" smtClean="0"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r>
                        <a:rPr lang="ko-KR" altLang="en-US" sz="1600" dirty="0" smtClean="0">
                          <a:latin typeface="10X10" pitchFamily="50" charset="-127"/>
                          <a:ea typeface="10X10" pitchFamily="50" charset="-127"/>
                        </a:rPr>
                        <a:t>회 제출 </a:t>
                      </a:r>
                      <a:r>
                        <a:rPr lang="en-US" altLang="ko-KR" sz="160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10X10" pitchFamily="50" charset="-127"/>
                          <a:ea typeface="10X10" pitchFamily="50" charset="-127"/>
                        </a:rPr>
                        <a:t>당해 연도 </a:t>
                      </a:r>
                      <a:r>
                        <a:rPr lang="en-US" altLang="ko-KR" sz="160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</a:rPr>
                        <a:t>4</a:t>
                      </a:r>
                      <a:r>
                        <a:rPr lang="ko-KR" altLang="en-US" sz="160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</a:rPr>
                        <a:t>월까지 </a:t>
                      </a:r>
                      <a:r>
                        <a:rPr lang="ko-KR" altLang="en-US" sz="1600" dirty="0" smtClean="0">
                          <a:latin typeface="10X10" pitchFamily="50" charset="-127"/>
                          <a:ea typeface="10X10" pitchFamily="50" charset="-127"/>
                        </a:rPr>
                        <a:t>자체 평가 결과 제출</a:t>
                      </a:r>
                      <a:r>
                        <a:rPr lang="en-US" altLang="ko-KR" sz="160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</a:p>
                    <a:p>
                      <a:pPr marL="285750" indent="-285750" latinLnBrk="1">
                        <a:buFont typeface="Wingdings" pitchFamily="2" charset="2"/>
                        <a:buChar char="Ø"/>
                      </a:pPr>
                      <a:r>
                        <a:rPr lang="ko-KR" altLang="en-US" sz="1600" dirty="0" smtClean="0">
                          <a:latin typeface="10X10" pitchFamily="50" charset="-127"/>
                          <a:ea typeface="10X10" pitchFamily="50" charset="-127"/>
                        </a:rPr>
                        <a:t>검증 </a:t>
                      </a:r>
                      <a:r>
                        <a:rPr lang="en-US" altLang="ko-KR" sz="1600" dirty="0" smtClean="0">
                          <a:latin typeface="10X10" pitchFamily="50" charset="-127"/>
                          <a:ea typeface="10X10" pitchFamily="50" charset="-127"/>
                        </a:rPr>
                        <a:t>:</a:t>
                      </a:r>
                      <a:r>
                        <a:rPr lang="en-US" altLang="ko-KR" sz="1600" baseline="0" dirty="0" smtClean="0"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dirty="0" smtClean="0">
                          <a:latin typeface="10X10" pitchFamily="50" charset="-127"/>
                          <a:ea typeface="10X10" pitchFamily="50" charset="-127"/>
                        </a:rPr>
                        <a:t>자체 평가 제출 자료 검증 실시</a:t>
                      </a:r>
                      <a:r>
                        <a:rPr lang="en-US" altLang="ko-KR" sz="160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10X10" pitchFamily="50" charset="-127"/>
                          <a:ea typeface="10X10" pitchFamily="50" charset="-127"/>
                        </a:rPr>
                        <a:t>지방청</a:t>
                      </a:r>
                      <a:r>
                        <a:rPr lang="en-US" altLang="ko-KR" sz="160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1116291" y="5447343"/>
            <a:ext cx="6914592" cy="70788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 latinLnBrk="0"/>
            <a:r>
              <a:rPr lang="ko-KR" altLang="en-US" sz="2000" dirty="0" smtClean="0">
                <a:solidFill>
                  <a:srgbClr val="000000">
                    <a:alpha val="100000"/>
                  </a:srgbClr>
                </a:solidFill>
                <a:latin typeface="10X10" pitchFamily="50" charset="-127"/>
                <a:ea typeface="10X10" pitchFamily="50" charset="-127"/>
                <a:sym typeface="Wingdings"/>
              </a:rPr>
              <a:t>※ 자체평가를 실시하지 아니 하거나 부실하게 실시하는 경우에는 </a:t>
            </a:r>
            <a:r>
              <a:rPr lang="ko-KR" altLang="en-US" sz="2000" b="1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  <a:sym typeface="Wingdings"/>
              </a:rPr>
              <a:t>기획 평가 실시</a:t>
            </a:r>
            <a:r>
              <a:rPr lang="en-US" altLang="ko-KR" sz="20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  <a:sym typeface="Wingdings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  <a:sym typeface="Wingdings"/>
              </a:rPr>
              <a:t>불시 현장 평가</a:t>
            </a:r>
            <a:r>
              <a:rPr lang="en-US" altLang="ko-KR" sz="200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  <a:sym typeface="Wingdings"/>
              </a:rPr>
              <a:t>)</a:t>
            </a:r>
            <a:endParaRPr lang="ko-KR" altLang="en-US" sz="2000" dirty="0">
              <a:solidFill>
                <a:srgbClr val="FF0000"/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9" name="아래쪽 화살표 28"/>
          <p:cNvSpPr/>
          <p:nvPr/>
        </p:nvSpPr>
        <p:spPr>
          <a:xfrm>
            <a:off x="4321493" y="5015181"/>
            <a:ext cx="504189" cy="3731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0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5475" y="6306508"/>
            <a:ext cx="2134341" cy="365294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28</a:t>
            </a:fld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자체평가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45816" y="1701939"/>
            <a:ext cx="8427861" cy="597564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marL="271463" indent="-271463" algn="just" latinLnBrk="0">
              <a:lnSpc>
                <a:spcPct val="200000"/>
              </a:lnSpc>
              <a:spcAft>
                <a:spcPts val="600"/>
              </a:spcAft>
              <a:defRPr/>
            </a:pPr>
            <a:r>
              <a:rPr lang="en-US" altLang="ko-KR" sz="2000" spc="-150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b="1" spc="-150" dirty="0" smtClean="0">
                <a:latin typeface="10X10" pitchFamily="50" charset="-127"/>
                <a:ea typeface="10X10" pitchFamily="50" charset="-127"/>
              </a:rPr>
              <a:t>자체평가</a:t>
            </a:r>
            <a:r>
              <a:rPr lang="ko-KR" altLang="en-US" sz="2000" spc="-15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z="2000" spc="-150" dirty="0" smtClean="0">
                <a:latin typeface="10X10" pitchFamily="50" charset="-127"/>
                <a:ea typeface="10X10" pitchFamily="50" charset="-127"/>
              </a:rPr>
              <a:t>: </a:t>
            </a:r>
            <a:r>
              <a:rPr lang="ko-KR" altLang="en-US" sz="2000" spc="-150" dirty="0" smtClean="0">
                <a:latin typeface="10X10" pitchFamily="50" charset="-127"/>
                <a:ea typeface="10X10" pitchFamily="50" charset="-127"/>
              </a:rPr>
              <a:t>자체 평가를 실시하고 평가결과 및 조치사항</a:t>
            </a:r>
            <a:r>
              <a:rPr lang="en-US" altLang="ko-KR" sz="2000" spc="-150" dirty="0" smtClean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sz="2000" spc="-150" dirty="0" smtClean="0">
                <a:latin typeface="10X10" pitchFamily="50" charset="-127"/>
                <a:ea typeface="10X10" pitchFamily="50" charset="-127"/>
              </a:rPr>
              <a:t>증빙서류 등을 제출</a:t>
            </a:r>
            <a:endParaRPr lang="en-US" altLang="ko-KR" sz="2000" spc="-150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3" name="평행 사변형 32"/>
          <p:cNvSpPr/>
          <p:nvPr/>
        </p:nvSpPr>
        <p:spPr>
          <a:xfrm flipH="1">
            <a:off x="-684823" y="-17232"/>
            <a:ext cx="7419219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-36141" y="77384"/>
            <a:ext cx="6228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HACCP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사후관리</a:t>
            </a: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(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조사</a:t>
            </a: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·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평가</a:t>
            </a:r>
            <a:r>
              <a:rPr lang="en-US" altLang="ko-KR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)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계획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124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평행 사변형 1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31647" y="77384"/>
            <a:ext cx="4144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인증 유효기간 갱신제도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cxnSp>
        <p:nvCxnSpPr>
          <p:cNvPr id="23" name="직선 연결선 22"/>
          <p:cNvCxnSpPr>
            <a:endCxn id="26" idx="1"/>
          </p:cNvCxnSpPr>
          <p:nvPr/>
        </p:nvCxnSpPr>
        <p:spPr bwMode="auto">
          <a:xfrm flipV="1">
            <a:off x="2655970" y="5903499"/>
            <a:ext cx="855663" cy="1587"/>
          </a:xfrm>
          <a:prstGeom prst="line">
            <a:avLst/>
          </a:prstGeom>
          <a:ln w="25400" cap="rnd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endCxn id="27" idx="1"/>
          </p:cNvCxnSpPr>
          <p:nvPr/>
        </p:nvCxnSpPr>
        <p:spPr bwMode="auto">
          <a:xfrm flipV="1">
            <a:off x="5327733" y="5903499"/>
            <a:ext cx="849312" cy="1587"/>
          </a:xfrm>
          <a:prstGeom prst="line">
            <a:avLst/>
          </a:prstGeom>
          <a:ln w="25400" cap="rnd"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제목 3"/>
          <p:cNvSpPr>
            <a:spLocks/>
          </p:cNvSpPr>
          <p:nvPr/>
        </p:nvSpPr>
        <p:spPr bwMode="auto">
          <a:xfrm>
            <a:off x="641433" y="5709824"/>
            <a:ext cx="2063750" cy="385762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kumimoji="0" lang="ko-KR" altLang="en-US" dirty="0">
                <a:latin typeface="10X10" pitchFamily="50" charset="-127"/>
                <a:ea typeface="10X10" pitchFamily="50" charset="-127"/>
              </a:rPr>
              <a:t>인증</a:t>
            </a:r>
            <a:r>
              <a:rPr kumimoji="0" lang="en-US" altLang="ko-KR" dirty="0">
                <a:latin typeface="10X10" pitchFamily="50" charset="-127"/>
                <a:ea typeface="10X10" pitchFamily="50" charset="-127"/>
              </a:rPr>
              <a:t>(3</a:t>
            </a:r>
            <a:r>
              <a:rPr kumimoji="0" lang="ko-KR" altLang="en-US" dirty="0">
                <a:latin typeface="10X10" pitchFamily="50" charset="-127"/>
                <a:ea typeface="10X10" pitchFamily="50" charset="-127"/>
              </a:rPr>
              <a:t>년 유효</a:t>
            </a:r>
            <a:r>
              <a:rPr kumimoji="0" lang="en-US" altLang="ko-KR" dirty="0">
                <a:latin typeface="10X10" pitchFamily="50" charset="-127"/>
                <a:ea typeface="10X10" pitchFamily="50" charset="-127"/>
              </a:rPr>
              <a:t>)</a:t>
            </a:r>
          </a:p>
        </p:txBody>
      </p:sp>
      <p:sp>
        <p:nvSpPr>
          <p:cNvPr id="26" name="제목 3"/>
          <p:cNvSpPr>
            <a:spLocks/>
          </p:cNvSpPr>
          <p:nvPr/>
        </p:nvSpPr>
        <p:spPr bwMode="auto">
          <a:xfrm>
            <a:off x="3511633" y="5709824"/>
            <a:ext cx="2063750" cy="3857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kumimoji="0" lang="ko-KR" altLang="en-US">
                <a:latin typeface="10X10" pitchFamily="50" charset="-127"/>
                <a:ea typeface="10X10" pitchFamily="50" charset="-127"/>
              </a:rPr>
              <a:t>종료시점 재심사</a:t>
            </a:r>
            <a:endParaRPr kumimoji="0" lang="en-US" altLang="ko-KR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7" name="제목 3"/>
          <p:cNvSpPr>
            <a:spLocks/>
          </p:cNvSpPr>
          <p:nvPr/>
        </p:nvSpPr>
        <p:spPr bwMode="auto">
          <a:xfrm>
            <a:off x="6177045" y="5709824"/>
            <a:ext cx="2286000" cy="38576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kumimoji="0" lang="ko-KR" altLang="en-US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인증 지속여부 판단</a:t>
            </a:r>
            <a:endParaRPr kumimoji="0" lang="en-US" altLang="ko-KR">
              <a:solidFill>
                <a:schemeClr val="bg1"/>
              </a:solidFill>
              <a:latin typeface="10X10" pitchFamily="50" charset="-127"/>
              <a:ea typeface="10X10" pitchFamily="50" charset="-127"/>
            </a:endParaRPr>
          </a:p>
        </p:txBody>
      </p:sp>
      <p:pic>
        <p:nvPicPr>
          <p:cNvPr id="28" name="Picture 2" descr="C:\Users\k_haccp\AppData\Local\Microsoft\Windows\Temporary Internet Files\Content.IE5\ZIMBSK8M\ti122d101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DF8"/>
              </a:clrFrom>
              <a:clrTo>
                <a:srgbClr val="FEFDF8">
                  <a:alpha val="0"/>
                </a:srgbClr>
              </a:clrTo>
            </a:clrChange>
          </a:blip>
          <a:srcRect l="60474" t="58038" r="15157" b="16100"/>
          <a:stretch>
            <a:fillRect/>
          </a:stretch>
        </p:blipFill>
        <p:spPr bwMode="auto">
          <a:xfrm>
            <a:off x="992270" y="4412836"/>
            <a:ext cx="132873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143"/>
          <a:stretch>
            <a:fillRect/>
          </a:stretch>
        </p:blipFill>
        <p:spPr>
          <a:xfrm flipH="1">
            <a:off x="3440592" y="4412738"/>
            <a:ext cx="1874170" cy="1186766"/>
          </a:xfrm>
          <a:prstGeom prst="rect">
            <a:avLst/>
          </a:prstGeom>
        </p:spPr>
      </p:pic>
      <p:pic>
        <p:nvPicPr>
          <p:cNvPr id="30" name="Picture 4" descr="think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6464926" y="4412737"/>
            <a:ext cx="1447633" cy="1144665"/>
          </a:xfrm>
          <a:prstGeom prst="rect">
            <a:avLst/>
          </a:prstGeo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76947" y="6455721"/>
            <a:ext cx="2134341" cy="365294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29</a:t>
            </a:fld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HACCP </a:t>
            </a: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인증 유효기간 갱신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5816" y="1701939"/>
            <a:ext cx="8427861" cy="3185516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marL="271463" indent="-271463" algn="just" latinLnBrk="0">
              <a:lnSpc>
                <a:spcPct val="150000"/>
              </a:lnSpc>
              <a:defRPr/>
            </a:pPr>
            <a:r>
              <a:rPr lang="en-US" altLang="ko-KR" dirty="0" smtClean="0">
                <a:latin typeface="10X10" pitchFamily="50" charset="-127"/>
                <a:ea typeface="10X10" pitchFamily="50" charset="-127"/>
              </a:rPr>
              <a:t>★</a:t>
            </a:r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dirty="0">
                <a:latin typeface="10X10" pitchFamily="50" charset="-127"/>
                <a:ea typeface="10X10" pitchFamily="50" charset="-127"/>
              </a:rPr>
              <a:t>공포일 </a:t>
            </a:r>
            <a:r>
              <a:rPr lang="en-US" altLang="ko-KR" dirty="0">
                <a:latin typeface="10X10" pitchFamily="50" charset="-127"/>
                <a:ea typeface="10X10" pitchFamily="50" charset="-127"/>
              </a:rPr>
              <a:t>: 2016. 2. 3.</a:t>
            </a:r>
          </a:p>
          <a:p>
            <a:pPr marL="271463" indent="-271463" algn="just" latinLnBrk="0">
              <a:lnSpc>
                <a:spcPct val="150000"/>
              </a:lnSpc>
              <a:defRPr/>
            </a:pP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★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시행일 </a:t>
            </a: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: 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공포 후 </a:t>
            </a: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6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개월 경과한 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날</a:t>
            </a:r>
            <a:r>
              <a:rPr lang="en-US" altLang="ko-KR" sz="1600" spc="-150" dirty="0" smtClean="0"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z="1600" spc="-150" dirty="0">
                <a:latin typeface="10X10" pitchFamily="50" charset="-127"/>
                <a:ea typeface="10X10" pitchFamily="50" charset="-127"/>
              </a:rPr>
              <a:t>종전업체의 유효기간은 시행일로부터 </a:t>
            </a:r>
            <a:r>
              <a:rPr lang="ko-KR" altLang="en-US" sz="1600" spc="-150" dirty="0" smtClean="0">
                <a:latin typeface="10X10" pitchFamily="50" charset="-127"/>
                <a:ea typeface="10X10" pitchFamily="50" charset="-127"/>
              </a:rPr>
              <a:t>역산하여 </a:t>
            </a:r>
            <a:r>
              <a:rPr lang="ko-KR" altLang="en-US" sz="1600" spc="-150" dirty="0" err="1" smtClean="0">
                <a:latin typeface="10X10" pitchFamily="50" charset="-127"/>
                <a:ea typeface="10X10" pitchFamily="50" charset="-127"/>
              </a:rPr>
              <a:t>인증받은</a:t>
            </a:r>
            <a:r>
              <a:rPr lang="ko-KR" altLang="en-US" sz="1600" spc="-15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sz="1600" spc="-150" dirty="0">
                <a:latin typeface="10X10" pitchFamily="50" charset="-127"/>
                <a:ea typeface="10X10" pitchFamily="50" charset="-127"/>
              </a:rPr>
              <a:t>날이 </a:t>
            </a:r>
            <a:r>
              <a:rPr lang="en-US" altLang="ko-KR" sz="1600" u="sng" spc="-150" dirty="0">
                <a:latin typeface="10X10" pitchFamily="50" charset="-127"/>
                <a:ea typeface="10X10" pitchFamily="50" charset="-127"/>
              </a:rPr>
              <a:t>3</a:t>
            </a:r>
            <a:r>
              <a:rPr lang="ko-KR" altLang="en-US" sz="1600" u="sng" spc="-150" dirty="0">
                <a:latin typeface="10X10" pitchFamily="50" charset="-127"/>
                <a:ea typeface="10X10" pitchFamily="50" charset="-127"/>
              </a:rPr>
              <a:t>년 이상 경과된 경우 </a:t>
            </a:r>
            <a:r>
              <a:rPr lang="en-US" altLang="ko-KR" sz="1600" spc="-150" dirty="0">
                <a:latin typeface="10X10" pitchFamily="50" charset="-127"/>
                <a:ea typeface="10X10" pitchFamily="50" charset="-127"/>
              </a:rPr>
              <a:t>4</a:t>
            </a:r>
            <a:r>
              <a:rPr lang="ko-KR" altLang="en-US" sz="1600" spc="-150" dirty="0">
                <a:latin typeface="10X10" pitchFamily="50" charset="-127"/>
                <a:ea typeface="10X10" pitchFamily="50" charset="-127"/>
              </a:rPr>
              <a:t>년</a:t>
            </a:r>
            <a:r>
              <a:rPr lang="en-US" altLang="ko-KR" sz="1600" spc="-150" dirty="0">
                <a:latin typeface="10X10" pitchFamily="50" charset="-127"/>
                <a:ea typeface="10X10" pitchFamily="50" charset="-127"/>
              </a:rPr>
              <a:t>,  </a:t>
            </a:r>
            <a:r>
              <a:rPr lang="en-US" altLang="ko-KR" sz="1600" u="sng" spc="-15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z="1600" u="sng" spc="-150" dirty="0">
                <a:latin typeface="10X10" pitchFamily="50" charset="-127"/>
                <a:ea typeface="10X10" pitchFamily="50" charset="-127"/>
              </a:rPr>
              <a:t>2</a:t>
            </a:r>
            <a:r>
              <a:rPr lang="ko-KR" altLang="en-US" sz="1600" u="sng" spc="-150" dirty="0">
                <a:latin typeface="10X10" pitchFamily="50" charset="-127"/>
                <a:ea typeface="10X10" pitchFamily="50" charset="-127"/>
              </a:rPr>
              <a:t>년 이상 경과된 경우 </a:t>
            </a:r>
            <a:r>
              <a:rPr lang="en-US" altLang="ko-KR" sz="1600" spc="-150" dirty="0">
                <a:latin typeface="10X10" pitchFamily="50" charset="-127"/>
                <a:ea typeface="10X10" pitchFamily="50" charset="-127"/>
              </a:rPr>
              <a:t>5</a:t>
            </a:r>
            <a:r>
              <a:rPr lang="ko-KR" altLang="en-US" sz="1600" spc="-150" dirty="0">
                <a:latin typeface="10X10" pitchFamily="50" charset="-127"/>
                <a:ea typeface="10X10" pitchFamily="50" charset="-127"/>
              </a:rPr>
              <a:t>년</a:t>
            </a:r>
            <a:r>
              <a:rPr lang="en-US" altLang="ko-KR" sz="1600" spc="-150" dirty="0">
                <a:latin typeface="10X10" pitchFamily="50" charset="-127"/>
                <a:ea typeface="10X10" pitchFamily="50" charset="-127"/>
              </a:rPr>
              <a:t>, </a:t>
            </a:r>
            <a:r>
              <a:rPr lang="en-US" altLang="ko-KR" sz="1600" u="sng" spc="-150" dirty="0">
                <a:latin typeface="10X10" pitchFamily="50" charset="-127"/>
                <a:ea typeface="10X10" pitchFamily="50" charset="-127"/>
              </a:rPr>
              <a:t>2</a:t>
            </a:r>
            <a:r>
              <a:rPr lang="ko-KR" altLang="en-US" sz="1600" u="sng" spc="-150" dirty="0">
                <a:latin typeface="10X10" pitchFamily="50" charset="-127"/>
                <a:ea typeface="10X10" pitchFamily="50" charset="-127"/>
              </a:rPr>
              <a:t>년 미만이 </a:t>
            </a:r>
            <a:r>
              <a:rPr lang="ko-KR" altLang="en-US" sz="1600" u="sng" spc="-150" dirty="0" smtClean="0">
                <a:latin typeface="10X10" pitchFamily="50" charset="-127"/>
                <a:ea typeface="10X10" pitchFamily="50" charset="-127"/>
              </a:rPr>
              <a:t>경과된 </a:t>
            </a:r>
            <a:r>
              <a:rPr lang="ko-KR" altLang="en-US" sz="1600" u="sng" spc="-150" dirty="0">
                <a:latin typeface="10X10" pitchFamily="50" charset="-127"/>
                <a:ea typeface="10X10" pitchFamily="50" charset="-127"/>
              </a:rPr>
              <a:t>경우 </a:t>
            </a:r>
            <a:r>
              <a:rPr lang="en-US" altLang="ko-KR" sz="1600" spc="-150" dirty="0">
                <a:latin typeface="10X10" pitchFamily="50" charset="-127"/>
                <a:ea typeface="10X10" pitchFamily="50" charset="-127"/>
              </a:rPr>
              <a:t>6</a:t>
            </a:r>
            <a:r>
              <a:rPr lang="ko-KR" altLang="en-US" sz="1600" spc="-150" dirty="0">
                <a:latin typeface="10X10" pitchFamily="50" charset="-127"/>
                <a:ea typeface="10X10" pitchFamily="50" charset="-127"/>
              </a:rPr>
              <a:t>년</a:t>
            </a:r>
            <a:r>
              <a:rPr lang="en-US" altLang="ko-KR" sz="1600" spc="-150" dirty="0">
                <a:latin typeface="10X10" pitchFamily="50" charset="-127"/>
                <a:ea typeface="10X10" pitchFamily="50" charset="-127"/>
              </a:rPr>
              <a:t>)</a:t>
            </a:r>
          </a:p>
          <a:p>
            <a:pPr marL="271463" indent="-271463" algn="just" latinLnBrk="0">
              <a:lnSpc>
                <a:spcPct val="150000"/>
              </a:lnSpc>
              <a:defRPr/>
            </a:pP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1. ~2013.8.3 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이전 인증업체 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: 2017.8.3 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이전 재심사 대상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(265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품목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,180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업체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)</a:t>
            </a:r>
            <a:endParaRPr lang="ko-KR" altLang="en-US" sz="1600" dirty="0"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lnSpc>
                <a:spcPct val="150000"/>
              </a:lnSpc>
              <a:defRPr/>
            </a:pP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2. 2013.8.4~2014.8.3 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인증업체 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: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</a:rPr>
              <a:t>2018.8.4 ~ 2019.8.3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에 재심사 대상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(87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품목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,55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업체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)</a:t>
            </a:r>
            <a:endParaRPr lang="ko-KR" altLang="en-US" sz="1600" dirty="0"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lnSpc>
                <a:spcPct val="150000"/>
              </a:lnSpc>
              <a:defRPr/>
            </a:pP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3. </a:t>
            </a:r>
            <a:r>
              <a:rPr lang="en-US" altLang="ko-KR" sz="160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2014.8.4~2016.8.3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인증업체 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: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2020.8.4 ~ 2022.8.3</a:t>
            </a:r>
            <a:r>
              <a:rPr lang="ko-KR" altLang="en-US" sz="160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에 재심사 대상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(215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품목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,125</a:t>
            </a:r>
            <a:r>
              <a:rPr lang="ko-KR" altLang="en-US" sz="1600" dirty="0">
                <a:latin typeface="10X10" pitchFamily="50" charset="-127"/>
                <a:ea typeface="10X10" pitchFamily="50" charset="-127"/>
              </a:rPr>
              <a:t>업체</a:t>
            </a:r>
            <a:r>
              <a:rPr lang="en-US" altLang="ko-KR" sz="1600" dirty="0">
                <a:latin typeface="10X10" pitchFamily="50" charset="-127"/>
                <a:ea typeface="10X10" pitchFamily="50" charset="-127"/>
              </a:rPr>
              <a:t>)</a:t>
            </a:r>
            <a:endParaRPr lang="ko-KR" altLang="en-US" sz="1600" dirty="0"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4. </a:t>
            </a:r>
            <a:r>
              <a:rPr lang="en-US" altLang="ko-KR" sz="160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2016.8.4 </a:t>
            </a:r>
            <a:r>
              <a:rPr lang="ko-KR" altLang="en-US" sz="160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이후 인증업체  </a:t>
            </a:r>
            <a:r>
              <a:rPr lang="en-US" altLang="ko-KR" sz="160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: </a:t>
            </a:r>
            <a:r>
              <a:rPr lang="en-US" altLang="ko-KR" sz="160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 3</a:t>
            </a:r>
            <a:r>
              <a:rPr lang="ko-KR" altLang="en-US" sz="160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년  주기 재심사 대상</a:t>
            </a:r>
            <a:endParaRPr lang="ko-KR" altLang="en-US" sz="1600" dirty="0">
              <a:solidFill>
                <a:srgbClr val="0000FF"/>
              </a:solidFill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lnSpc>
                <a:spcPct val="150000"/>
              </a:lnSpc>
              <a:spcAft>
                <a:spcPts val="600"/>
              </a:spcAft>
              <a:defRPr/>
            </a:pPr>
            <a:endParaRPr lang="en-US" altLang="ko-KR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7" name="평행 사변형 36"/>
          <p:cNvSpPr/>
          <p:nvPr/>
        </p:nvSpPr>
        <p:spPr>
          <a:xfrm flipH="1">
            <a:off x="-684823" y="-17232"/>
            <a:ext cx="5402464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5886" y="77384"/>
            <a:ext cx="4144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인증 유효기간 갱신제도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6377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0"/>
                </a:srgbClr>
              </a:clrTo>
            </a:clrChange>
            <a:lum/>
          </a:blip>
          <a:srcRect l="27562" t="18612"/>
          <a:stretch>
            <a:fillRect/>
          </a:stretch>
        </p:blipFill>
        <p:spPr>
          <a:xfrm>
            <a:off x="961121" y="2845824"/>
            <a:ext cx="6625626" cy="94489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sp>
        <p:nvSpPr>
          <p:cNvPr id="17" name="직사각형 16"/>
          <p:cNvSpPr/>
          <p:nvPr/>
        </p:nvSpPr>
        <p:spPr>
          <a:xfrm>
            <a:off x="972237" y="3020366"/>
            <a:ext cx="720330" cy="7203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95126" y="3135357"/>
            <a:ext cx="6845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400" spc="-15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HACCP(</a:t>
            </a:r>
            <a:r>
              <a:rPr lang="ko-KR" altLang="en-US" sz="2400" spc="-15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식품 및 축산물 안전관리인증기준</a:t>
            </a:r>
            <a:r>
              <a:rPr lang="en-US" altLang="ko-KR" sz="2400" spc="-15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spc="-15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이란</a:t>
            </a:r>
            <a:endParaRPr lang="ko-KR" altLang="en-US" sz="2400" spc="-15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4" name="Picture 2" descr="과학기술정보통신부 심볼마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98089" flipH="1">
            <a:off x="6920382" y="3761671"/>
            <a:ext cx="3239624" cy="3144705"/>
          </a:xfrm>
          <a:prstGeom prst="rect">
            <a:avLst/>
          </a:prstGeom>
          <a:noFill/>
        </p:spPr>
      </p:pic>
      <p:sp>
        <p:nvSpPr>
          <p:cNvPr id="23" name="원형 22"/>
          <p:cNvSpPr/>
          <p:nvPr/>
        </p:nvSpPr>
        <p:spPr>
          <a:xfrm>
            <a:off x="5942100" y="2636670"/>
            <a:ext cx="6951693" cy="8140671"/>
          </a:xfrm>
          <a:prstGeom prst="pie">
            <a:avLst>
              <a:gd name="adj1" fmla="val 10248912"/>
              <a:gd name="adj2" fmla="val 17012883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7" tIns="45730" rIns="91457" bIns="4573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 smtClean="0"/>
              <a:pPr lvl="0">
                <a:defRPr lang="ko-KR" altLang="en-US"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4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3565209" y="2134101"/>
            <a:ext cx="96288" cy="36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평행 사변형 6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886" y="77384"/>
            <a:ext cx="330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즉시 인증취소 제도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12103" y="2430854"/>
            <a:ext cx="2881080" cy="4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(</a:t>
            </a:r>
            <a:r>
              <a:rPr lang="ko-KR" altLang="en-US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기존</a:t>
            </a:r>
            <a:r>
              <a:rPr lang="en-US" altLang="ko-KR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) </a:t>
            </a:r>
            <a:r>
              <a:rPr lang="ko-KR" altLang="en-US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위생안전조항 </a:t>
            </a:r>
            <a:r>
              <a:rPr lang="en-US" altLang="ko-KR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4</a:t>
            </a:r>
            <a:r>
              <a:rPr lang="ko-KR" altLang="en-US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개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 cstate="print">
            <a:lum/>
          </a:blip>
          <a:srcRect/>
          <a:stretch>
            <a:fillRect/>
          </a:stretch>
        </p:blipFill>
        <p:spPr>
          <a:xfrm>
            <a:off x="3730174" y="4727045"/>
            <a:ext cx="608880" cy="79649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sp>
        <p:nvSpPr>
          <p:cNvPr id="33" name="직사각형 32"/>
          <p:cNvSpPr/>
          <p:nvPr/>
        </p:nvSpPr>
        <p:spPr>
          <a:xfrm>
            <a:off x="4237854" y="2282529"/>
            <a:ext cx="4177566" cy="5039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(</a:t>
            </a:r>
            <a:r>
              <a:rPr lang="ko-KR" altLang="en-US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확대</a:t>
            </a:r>
            <a:r>
              <a:rPr lang="en-US" altLang="ko-KR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) </a:t>
            </a:r>
            <a:r>
              <a:rPr lang="ko-KR" altLang="en-US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위생안전조항 </a:t>
            </a:r>
            <a:r>
              <a:rPr lang="en-US" altLang="ko-KR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5</a:t>
            </a:r>
            <a:r>
              <a:rPr lang="ko-KR" altLang="en-US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개</a:t>
            </a:r>
            <a:endParaRPr lang="ko-KR" altLang="en-US" sz="2000" spc="5" dirty="0">
              <a:solidFill>
                <a:srgbClr val="FFFFFF">
                  <a:alpha val="100000"/>
                </a:srgb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76947" y="6450562"/>
            <a:ext cx="2134341" cy="365294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30</a:t>
            </a:fld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277598" y="982944"/>
            <a:ext cx="5448421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즉시 </a:t>
            </a:r>
            <a:r>
              <a:rPr lang="ko-KR" altLang="en-US" sz="22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인증취소(One-strike Out) 적용 </a:t>
            </a: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확대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50202" y="3059748"/>
            <a:ext cx="2809053" cy="3601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원부재료 검수 미흡</a:t>
            </a:r>
            <a:endParaRPr lang="ko-KR" altLang="en-US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0202" y="3608911"/>
            <a:ext cx="2809053" cy="3601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10X10" pitchFamily="50" charset="-127"/>
                <a:ea typeface="10X10" pitchFamily="50" charset="-127"/>
              </a:rPr>
              <a:t>지하수 살균소독 미흡</a:t>
            </a:r>
            <a:endParaRPr lang="ko-KR" altLang="en-US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50202" y="4158074"/>
            <a:ext cx="2809053" cy="3601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작업장 세척・소독 미흡</a:t>
            </a:r>
            <a:endParaRPr lang="ko-KR" altLang="en-US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50202" y="4707237"/>
            <a:ext cx="2809053" cy="3601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pc="-150" dirty="0" err="1" smtClean="0">
                <a:latin typeface="10X10" pitchFamily="50" charset="-127"/>
                <a:ea typeface="10X10" pitchFamily="50" charset="-127"/>
              </a:rPr>
              <a:t>중요관리점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 공정 관리 미흡</a:t>
            </a:r>
            <a:endParaRPr lang="ko-KR" altLang="en-US" spc="-150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429533" y="3059748"/>
            <a:ext cx="3889458" cy="360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원부재료 검수 미흡</a:t>
            </a:r>
            <a:endParaRPr lang="ko-KR" altLang="en-US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429533" y="3608911"/>
            <a:ext cx="3889458" cy="360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10X10" pitchFamily="50" charset="-127"/>
                <a:ea typeface="10X10" pitchFamily="50" charset="-127"/>
              </a:rPr>
              <a:t>지하수 살균소독 미흡</a:t>
            </a:r>
            <a:endParaRPr lang="ko-KR" altLang="en-US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429533" y="4158074"/>
            <a:ext cx="3889458" cy="360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10X10" pitchFamily="50" charset="-127"/>
                <a:ea typeface="10X10" pitchFamily="50" charset="-127"/>
              </a:rPr>
              <a:t>작업장 세척・소독 미흡</a:t>
            </a:r>
            <a:endParaRPr lang="ko-KR" altLang="en-US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429533" y="4707237"/>
            <a:ext cx="3889458" cy="663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중요관리점</a:t>
            </a:r>
            <a:r>
              <a:rPr lang="ko-KR" altLang="en-US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 공정 관리 미흡</a:t>
            </a:r>
            <a:endParaRPr lang="en-US" altLang="ko-KR" dirty="0" smtClean="0">
              <a:solidFill>
                <a:srgbClr val="0000FF"/>
              </a:solidFill>
              <a:latin typeface="10X10" pitchFamily="50" charset="-127"/>
              <a:ea typeface="10X10" pitchFamily="50" charset="-127"/>
            </a:endParaRPr>
          </a:p>
          <a:p>
            <a:pPr algn="ctr"/>
            <a:r>
              <a:rPr lang="ko-KR" altLang="en-US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가열제품 </a:t>
            </a:r>
            <a:r>
              <a:rPr lang="en-US" altLang="ko-KR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→ </a:t>
            </a:r>
            <a:r>
              <a:rPr lang="ko-KR" altLang="en-US" dirty="0" err="1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모든제품</a:t>
            </a:r>
            <a:endParaRPr lang="ko-KR" altLang="en-US" dirty="0">
              <a:solidFill>
                <a:srgbClr val="0000FF"/>
              </a:solidFill>
              <a:latin typeface="10X10" pitchFamily="50" charset="-127"/>
              <a:ea typeface="10X10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4" cstate="print">
            <a:lum/>
          </a:blip>
          <a:srcRect/>
          <a:stretch>
            <a:fillRect/>
          </a:stretch>
        </p:blipFill>
        <p:spPr>
          <a:xfrm>
            <a:off x="-36141" y="765588"/>
            <a:ext cx="608880" cy="79649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sp>
        <p:nvSpPr>
          <p:cNvPr id="50" name="직사각형 49"/>
          <p:cNvSpPr/>
          <p:nvPr/>
        </p:nvSpPr>
        <p:spPr>
          <a:xfrm>
            <a:off x="4429533" y="5523543"/>
            <a:ext cx="3889458" cy="6482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위해요소분석</a:t>
            </a:r>
            <a:r>
              <a:rPr lang="ko-KR" altLang="en-US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dirty="0" err="1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미실시</a:t>
            </a:r>
            <a:endParaRPr lang="en-US" altLang="ko-KR" dirty="0" smtClean="0">
              <a:solidFill>
                <a:srgbClr val="0000FF"/>
              </a:solidFill>
              <a:latin typeface="10X10" pitchFamily="50" charset="-127"/>
              <a:ea typeface="10X10" pitchFamily="50" charset="-127"/>
            </a:endParaRPr>
          </a:p>
          <a:p>
            <a:pPr algn="ctr"/>
            <a:r>
              <a:rPr lang="en-US" altLang="ko-KR" sz="1600" spc="-15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z="1600" spc="-15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인증 이후 추가 생산 제품 또는 공정에 한함</a:t>
            </a:r>
            <a:r>
              <a:rPr lang="en-US" altLang="ko-KR" sz="1600" spc="-15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)</a:t>
            </a:r>
            <a:endParaRPr lang="ko-KR" altLang="en-US" sz="1600" spc="-150" dirty="0">
              <a:solidFill>
                <a:srgbClr val="0000FF"/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52" name="아래쪽 화살표 51"/>
          <p:cNvSpPr/>
          <p:nvPr/>
        </p:nvSpPr>
        <p:spPr>
          <a:xfrm rot="16200000">
            <a:off x="3765006" y="3724241"/>
            <a:ext cx="504189" cy="3731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45816" y="1520964"/>
            <a:ext cx="8427861" cy="707914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marL="271463" indent="-271463" algn="just" latinLnBrk="0">
              <a:lnSpc>
                <a:spcPct val="20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dirty="0" smtClean="0">
                <a:latin typeface="10X10" pitchFamily="50" charset="-127"/>
                <a:ea typeface="10X10" pitchFamily="50" charset="-127"/>
                <a:sym typeface="Wingdings"/>
              </a:rPr>
              <a:t>주요 </a:t>
            </a:r>
            <a:r>
              <a:rPr lang="ko-KR" altLang="en-US" sz="2000" dirty="0">
                <a:latin typeface="10X10" pitchFamily="50" charset="-127"/>
                <a:ea typeface="10X10" pitchFamily="50" charset="-127"/>
                <a:sym typeface="Wingdings"/>
              </a:rPr>
              <a:t>위생안전조항 </a:t>
            </a:r>
            <a:r>
              <a:rPr lang="ko-KR" altLang="en-US" sz="2000" dirty="0">
                <a:solidFill>
                  <a:srgbClr val="FF0000"/>
                </a:solidFill>
                <a:latin typeface="10X10" pitchFamily="50" charset="-127"/>
                <a:ea typeface="10X10" pitchFamily="50" charset="-127"/>
                <a:sym typeface="Wingdings"/>
              </a:rPr>
              <a:t>1개 이상 위반 시 </a:t>
            </a:r>
            <a:r>
              <a:rPr lang="ko-KR" altLang="en-US" sz="2000" dirty="0">
                <a:latin typeface="10X10" pitchFamily="50" charset="-127"/>
                <a:ea typeface="10X10" pitchFamily="50" charset="-127"/>
                <a:sym typeface="Wingdings"/>
              </a:rPr>
              <a:t>또는 </a:t>
            </a:r>
            <a:r>
              <a:rPr lang="ko-KR" altLang="en-US" sz="2000" dirty="0">
                <a:solidFill>
                  <a:srgbClr val="FF0000"/>
                </a:solidFill>
                <a:latin typeface="10X10" pitchFamily="50" charset="-127"/>
                <a:ea typeface="10X10" pitchFamily="50" charset="-127"/>
                <a:sym typeface="Wingdings"/>
              </a:rPr>
              <a:t>평가점수 60점 미만</a:t>
            </a:r>
            <a:r>
              <a:rPr lang="ko-KR" altLang="en-US" sz="2000" dirty="0">
                <a:latin typeface="10X10" pitchFamily="50" charset="-127"/>
                <a:ea typeface="10X10" pitchFamily="50" charset="-127"/>
                <a:sym typeface="Wingdings"/>
              </a:rPr>
              <a:t>일 </a:t>
            </a:r>
            <a:r>
              <a:rPr lang="ko-KR" altLang="en-US" sz="2000" dirty="0" smtClean="0">
                <a:latin typeface="10X10" pitchFamily="50" charset="-127"/>
                <a:ea typeface="10X10" pitchFamily="50" charset="-127"/>
                <a:sym typeface="Wingdings"/>
              </a:rPr>
              <a:t>경우</a:t>
            </a:r>
            <a:endParaRPr lang="en-US" altLang="ko-KR" sz="2000" dirty="0">
              <a:latin typeface="10X10" pitchFamily="50" charset="-127"/>
              <a:ea typeface="10X1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65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평행 사변형 6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59" y="77384"/>
            <a:ext cx="366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spc="5" dirty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실시상황평가표 개정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84129" y="2206128"/>
            <a:ext cx="2664189" cy="4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(</a:t>
            </a:r>
            <a:r>
              <a:rPr lang="ko-KR" altLang="en-US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기존</a:t>
            </a:r>
            <a:r>
              <a:rPr lang="en-US" altLang="ko-KR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) </a:t>
            </a:r>
            <a:r>
              <a:rPr lang="ko-KR" altLang="en-US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적합</a:t>
            </a:r>
            <a:r>
              <a:rPr lang="en-US" altLang="ko-KR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/</a:t>
            </a:r>
            <a:r>
              <a:rPr lang="ko-KR" altLang="en-US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부적합</a:t>
            </a:r>
            <a:endParaRPr lang="ko-KR" altLang="en-US" spc="5" dirty="0">
              <a:solidFill>
                <a:srgbClr val="FFFFFF">
                  <a:alpha val="100000"/>
                </a:srgb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84129" y="3636609"/>
            <a:ext cx="2809053" cy="5039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000" spc="5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(</a:t>
            </a:r>
            <a:r>
              <a:rPr lang="ko-KR" altLang="en-US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개</a:t>
            </a:r>
            <a:r>
              <a:rPr lang="ko-KR" altLang="en-US" sz="2000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정</a:t>
            </a:r>
            <a:r>
              <a:rPr lang="en-US" altLang="ko-KR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) </a:t>
            </a:r>
            <a:r>
              <a:rPr lang="ko-KR" altLang="en-US" sz="2000" spc="5" dirty="0" err="1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점수제</a:t>
            </a:r>
            <a:endParaRPr lang="ko-KR" altLang="en-US" sz="2000" spc="5" dirty="0">
              <a:solidFill>
                <a:srgbClr val="FFFFFF">
                  <a:alpha val="100000"/>
                </a:srgb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373321" y="6306508"/>
            <a:ext cx="2134341" cy="365294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31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84129" y="2714983"/>
            <a:ext cx="7778916" cy="42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6</a:t>
            </a:r>
            <a:r>
              <a:rPr lang="en-US" altLang="ko-KR" spc="-150" dirty="0">
                <a:latin typeface="10X10" pitchFamily="50" charset="-127"/>
                <a:ea typeface="10X10" pitchFamily="50" charset="-127"/>
              </a:rPr>
              <a:t>. 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작업장 내부는 정해진 주기에 따라 청소하여야 한다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.      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적합 □  부적합 </a:t>
            </a:r>
            <a:r>
              <a:rPr lang="ko-KR" altLang="en-US" spc="-150" dirty="0">
                <a:latin typeface="10X10" pitchFamily="50" charset="-127"/>
                <a:ea typeface="10X10" pitchFamily="50" charset="-127"/>
              </a:rPr>
              <a:t>□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 </a:t>
            </a:r>
            <a:endParaRPr lang="ko-KR" altLang="en-US" spc="-150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52" name="아래쪽 화살표 51"/>
          <p:cNvSpPr/>
          <p:nvPr/>
        </p:nvSpPr>
        <p:spPr>
          <a:xfrm>
            <a:off x="4321493" y="3207995"/>
            <a:ext cx="504189" cy="3731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45816" y="1520964"/>
            <a:ext cx="8427861" cy="707914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marL="271463" indent="-271463" algn="just" latinLnBrk="0">
              <a:lnSpc>
                <a:spcPct val="20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dirty="0" smtClean="0">
                <a:latin typeface="10X10" pitchFamily="50" charset="-127"/>
                <a:ea typeface="10X10" pitchFamily="50" charset="-127"/>
                <a:sym typeface="Wingdings"/>
              </a:rPr>
              <a:t>일반기준과 </a:t>
            </a:r>
            <a:r>
              <a:rPr lang="ko-KR" altLang="en-US" sz="2000" dirty="0">
                <a:latin typeface="10X10" pitchFamily="50" charset="-127"/>
                <a:ea typeface="10X10" pitchFamily="50" charset="-127"/>
                <a:sym typeface="Wingdings"/>
              </a:rPr>
              <a:t>동일하게 항목별로 </a:t>
            </a:r>
            <a:r>
              <a:rPr lang="ko-KR" altLang="en-US" sz="2000" dirty="0">
                <a:solidFill>
                  <a:srgbClr val="FF0000"/>
                </a:solidFill>
                <a:latin typeface="10X10" pitchFamily="50" charset="-127"/>
                <a:ea typeface="10X10" pitchFamily="50" charset="-127"/>
                <a:sym typeface="Wingdings"/>
              </a:rPr>
              <a:t>차등 배점</a:t>
            </a:r>
            <a:r>
              <a:rPr lang="ko-KR" altLang="en-US" sz="2000" dirty="0">
                <a:latin typeface="10X10" pitchFamily="50" charset="-127"/>
                <a:ea typeface="10X10" pitchFamily="50" charset="-127"/>
                <a:sym typeface="Wingdings"/>
              </a:rPr>
              <a:t>하도록 </a:t>
            </a:r>
            <a:r>
              <a:rPr lang="ko-KR" altLang="en-US" sz="2000" dirty="0" smtClean="0">
                <a:latin typeface="10X10" pitchFamily="50" charset="-127"/>
                <a:ea typeface="10X10" pitchFamily="50" charset="-127"/>
                <a:sym typeface="Wingdings"/>
              </a:rPr>
              <a:t>개선</a:t>
            </a:r>
            <a:endParaRPr lang="en-US" altLang="ko-KR" sz="2000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29" y="4286266"/>
            <a:ext cx="7778916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6. </a:t>
            </a:r>
            <a:r>
              <a:rPr lang="ko-KR" altLang="en-US" u="sng" spc="-150" dirty="0" smtClean="0">
                <a:latin typeface="10X10" pitchFamily="50" charset="-127"/>
                <a:ea typeface="10X10" pitchFamily="50" charset="-127"/>
              </a:rPr>
              <a:t>작업장의 출입구에는 구역별 복장 착용 방법을 게시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하여야 하고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개인위생관리를 위한 </a:t>
            </a:r>
            <a:r>
              <a:rPr lang="ko-KR" altLang="en-US" u="sng" spc="-150" dirty="0" smtClean="0">
                <a:latin typeface="10X10" pitchFamily="50" charset="-127"/>
                <a:ea typeface="10X10" pitchFamily="50" charset="-127"/>
              </a:rPr>
              <a:t>세척</a:t>
            </a:r>
            <a:r>
              <a:rPr lang="en-US" altLang="ko-KR" u="sng" spc="-150" dirty="0" smtClean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u="sng" spc="-150" dirty="0" smtClean="0">
                <a:latin typeface="10X10" pitchFamily="50" charset="-127"/>
                <a:ea typeface="10X10" pitchFamily="50" charset="-127"/>
              </a:rPr>
              <a:t>건조</a:t>
            </a:r>
            <a:r>
              <a:rPr lang="en-US" altLang="ko-KR" u="sng" spc="-150" dirty="0" smtClean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u="sng" spc="-150" dirty="0" smtClean="0">
                <a:latin typeface="10X10" pitchFamily="50" charset="-127"/>
                <a:ea typeface="10X10" pitchFamily="50" charset="-127"/>
              </a:rPr>
              <a:t>소독 설비 등을 구비 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하여야 하며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u="sng" spc="-150" dirty="0" smtClean="0">
                <a:latin typeface="10X10" pitchFamily="50" charset="-127"/>
                <a:ea typeface="10X10" pitchFamily="50" charset="-127"/>
              </a:rPr>
              <a:t>작업자는 세척 또는 소독 등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</a:rPr>
              <a:t>을 통해 오염가능성 물질 등을 제거한 후 작업에 임하여야 한다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</a:rPr>
              <a:t>. </a:t>
            </a:r>
          </a:p>
          <a:p>
            <a:pPr latinLnBrk="0">
              <a:lnSpc>
                <a:spcPct val="150000"/>
              </a:lnSpc>
            </a:pPr>
            <a:r>
              <a:rPr lang="en-US" altLang="ko-KR" spc="-15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(0-3</a:t>
            </a:r>
            <a:r>
              <a:rPr lang="ko-KR" altLang="en-US" spc="-15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점</a:t>
            </a:r>
            <a:r>
              <a:rPr lang="en-US" altLang="ko-KR" spc="-150" dirty="0" smtClean="0">
                <a:solidFill>
                  <a:srgbClr val="FF0000"/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 latinLnBrk="0"/>
            <a:r>
              <a:rPr lang="en-US" altLang="ko-KR" sz="1400" spc="-150" dirty="0" smtClean="0">
                <a:latin typeface="10X10" pitchFamily="50" charset="-127"/>
                <a:ea typeface="10X10" pitchFamily="50" charset="-127"/>
              </a:rPr>
              <a:t>1. </a:t>
            </a:r>
            <a:r>
              <a:rPr lang="ko-KR" altLang="en-US" sz="1400" spc="-150" dirty="0" smtClean="0">
                <a:latin typeface="10X10" pitchFamily="50" charset="-127"/>
                <a:ea typeface="10X10" pitchFamily="50" charset="-127"/>
              </a:rPr>
              <a:t>적절한 </a:t>
            </a:r>
            <a:r>
              <a:rPr lang="ko-KR" altLang="en-US" sz="1400" spc="-150" dirty="0">
                <a:latin typeface="10X10" pitchFamily="50" charset="-127"/>
                <a:ea typeface="10X10" pitchFamily="50" charset="-127"/>
              </a:rPr>
              <a:t>구역별 복장 착용 방법을 설정해야 하며</a:t>
            </a:r>
            <a:r>
              <a:rPr lang="en-US" altLang="ko-KR" sz="1400" spc="-150" dirty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sz="1400" spc="-150" dirty="0" smtClean="0">
                <a:latin typeface="10X10" pitchFamily="50" charset="-127"/>
                <a:ea typeface="10X10" pitchFamily="50" charset="-127"/>
              </a:rPr>
              <a:t>이를 </a:t>
            </a:r>
            <a:r>
              <a:rPr lang="ko-KR" altLang="en-US" sz="1400" spc="-150" dirty="0">
                <a:latin typeface="10X10" pitchFamily="50" charset="-127"/>
                <a:ea typeface="10X10" pitchFamily="50" charset="-127"/>
              </a:rPr>
              <a:t>작업장 출입구에 게시하여야 한다</a:t>
            </a:r>
            <a:r>
              <a:rPr lang="en-US" altLang="ko-KR" sz="1400" spc="-150" dirty="0">
                <a:latin typeface="10X10" pitchFamily="50" charset="-127"/>
                <a:ea typeface="10X10" pitchFamily="50" charset="-127"/>
              </a:rPr>
              <a:t>. </a:t>
            </a:r>
          </a:p>
          <a:p>
            <a:pPr latinLnBrk="0"/>
            <a:r>
              <a:rPr lang="en-US" altLang="ko-KR" sz="1400" spc="-150" dirty="0" smtClean="0">
                <a:latin typeface="10X10" pitchFamily="50" charset="-127"/>
                <a:ea typeface="10X10" pitchFamily="50" charset="-127"/>
              </a:rPr>
              <a:t>2</a:t>
            </a:r>
            <a:r>
              <a:rPr lang="en-US" altLang="ko-KR" sz="1400" spc="-150" dirty="0">
                <a:latin typeface="10X10" pitchFamily="50" charset="-127"/>
                <a:ea typeface="10X10" pitchFamily="50" charset="-127"/>
              </a:rPr>
              <a:t>. </a:t>
            </a:r>
            <a:r>
              <a:rPr lang="ko-KR" altLang="en-US" sz="1400" spc="-150" dirty="0" smtClean="0">
                <a:latin typeface="10X10" pitchFamily="50" charset="-127"/>
                <a:ea typeface="10X10" pitchFamily="50" charset="-127"/>
              </a:rPr>
              <a:t>작업장 </a:t>
            </a:r>
            <a:r>
              <a:rPr lang="ko-KR" altLang="en-US" sz="1400" spc="-150" dirty="0">
                <a:latin typeface="10X10" pitchFamily="50" charset="-127"/>
                <a:ea typeface="10X10" pitchFamily="50" charset="-127"/>
              </a:rPr>
              <a:t>출입구 세척</a:t>
            </a:r>
            <a:r>
              <a:rPr lang="en-US" altLang="ko-KR" sz="1400" spc="-150" dirty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sz="1400" spc="-150" dirty="0">
                <a:latin typeface="10X10" pitchFamily="50" charset="-127"/>
                <a:ea typeface="10X10" pitchFamily="50" charset="-127"/>
              </a:rPr>
              <a:t>건조</a:t>
            </a:r>
            <a:r>
              <a:rPr lang="en-US" altLang="ko-KR" sz="1400" spc="-150" dirty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sz="1400" spc="-150" dirty="0">
                <a:latin typeface="10X10" pitchFamily="50" charset="-127"/>
                <a:ea typeface="10X10" pitchFamily="50" charset="-127"/>
              </a:rPr>
              <a:t>소독 설비 구비 여부 확인</a:t>
            </a:r>
            <a:endParaRPr lang="en-US" altLang="ko-KR" sz="1400" spc="-150" dirty="0">
              <a:latin typeface="10X10" pitchFamily="50" charset="-127"/>
              <a:ea typeface="10X10" pitchFamily="50" charset="-127"/>
            </a:endParaRPr>
          </a:p>
          <a:p>
            <a:pPr latinLnBrk="0"/>
            <a:r>
              <a:rPr lang="en-US" altLang="ko-KR" sz="1400" spc="-150" dirty="0" smtClean="0">
                <a:latin typeface="10X10" pitchFamily="50" charset="-127"/>
                <a:ea typeface="10X10" pitchFamily="50" charset="-127"/>
              </a:rPr>
              <a:t>3</a:t>
            </a:r>
            <a:r>
              <a:rPr lang="en-US" altLang="ko-KR" sz="1400" spc="-150" dirty="0">
                <a:latin typeface="10X10" pitchFamily="50" charset="-127"/>
                <a:ea typeface="10X10" pitchFamily="50" charset="-127"/>
              </a:rPr>
              <a:t>.  </a:t>
            </a:r>
            <a:r>
              <a:rPr lang="ko-KR" altLang="en-US" sz="1400" spc="-150" dirty="0">
                <a:latin typeface="10X10" pitchFamily="50" charset="-127"/>
                <a:ea typeface="10X10" pitchFamily="50" charset="-127"/>
              </a:rPr>
              <a:t>관리 </a:t>
            </a:r>
            <a:r>
              <a:rPr lang="ko-KR" altLang="en-US" sz="1400" spc="-150" dirty="0" smtClean="0">
                <a:latin typeface="10X10" pitchFamily="50" charset="-127"/>
                <a:ea typeface="10X10" pitchFamily="50" charset="-127"/>
              </a:rPr>
              <a:t>상황 </a:t>
            </a:r>
            <a:r>
              <a:rPr lang="en-US" altLang="ko-KR" sz="1400" spc="-150" dirty="0" smtClean="0">
                <a:latin typeface="10X10" pitchFamily="50" charset="-127"/>
                <a:ea typeface="10X10" pitchFamily="50" charset="-127"/>
              </a:rPr>
              <a:t>:  </a:t>
            </a:r>
            <a:r>
              <a:rPr lang="ko-KR" altLang="en-US" sz="1400" spc="-150" dirty="0">
                <a:latin typeface="10X10" pitchFamily="50" charset="-127"/>
                <a:ea typeface="10X10" pitchFamily="50" charset="-127"/>
              </a:rPr>
              <a:t>온수공급</a:t>
            </a:r>
            <a:r>
              <a:rPr lang="en-US" altLang="ko-KR" sz="1400" spc="-150" dirty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sz="1400" spc="-150" dirty="0">
                <a:latin typeface="10X10" pitchFamily="50" charset="-127"/>
                <a:ea typeface="10X10" pitchFamily="50" charset="-127"/>
              </a:rPr>
              <a:t>출입인원 대비 시설 충분한지 </a:t>
            </a:r>
            <a:r>
              <a:rPr lang="ko-KR" altLang="en-US" sz="1400" spc="-150" dirty="0" smtClean="0">
                <a:latin typeface="10X10" pitchFamily="50" charset="-127"/>
                <a:ea typeface="10X10" pitchFamily="50" charset="-127"/>
              </a:rPr>
              <a:t>확인</a:t>
            </a:r>
            <a:r>
              <a:rPr lang="en-US" altLang="ko-KR" sz="1400" spc="-150" dirty="0" smtClean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sz="1400" spc="-150" dirty="0" smtClean="0">
                <a:latin typeface="10X10" pitchFamily="50" charset="-127"/>
                <a:ea typeface="10X10" pitchFamily="50" charset="-127"/>
              </a:rPr>
              <a:t>시설 배치</a:t>
            </a:r>
            <a:r>
              <a:rPr lang="en-US" altLang="ko-KR" sz="1400" spc="-150" dirty="0" smtClean="0"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sz="1400" spc="-150" dirty="0" smtClean="0">
                <a:latin typeface="10X10" pitchFamily="50" charset="-127"/>
                <a:ea typeface="10X10" pitchFamily="50" charset="-127"/>
              </a:rPr>
              <a:t>시설의 </a:t>
            </a:r>
            <a:r>
              <a:rPr lang="ko-KR" altLang="en-US" sz="1400" spc="-150" dirty="0">
                <a:latin typeface="10X10" pitchFamily="50" charset="-127"/>
                <a:ea typeface="10X10" pitchFamily="50" charset="-127"/>
              </a:rPr>
              <a:t>청결 여부 및 파손 </a:t>
            </a:r>
            <a:r>
              <a:rPr lang="ko-KR" altLang="en-US" sz="1400" spc="-150" dirty="0" smtClean="0">
                <a:latin typeface="10X10" pitchFamily="50" charset="-127"/>
                <a:ea typeface="10X10" pitchFamily="50" charset="-127"/>
              </a:rPr>
              <a:t>여부</a:t>
            </a:r>
            <a:endParaRPr lang="ko-KR" altLang="en-US" sz="1400" spc="-150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소규모 실시상황평가표 개정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437911" y="3519270"/>
            <a:ext cx="28090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1</a:t>
            </a:r>
            <a:r>
              <a:rPr lang="ko-KR" altLang="en-US" sz="14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점 </a:t>
            </a:r>
            <a:r>
              <a:rPr lang="en-US" altLang="ko-KR" sz="14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:</a:t>
            </a:r>
            <a:r>
              <a:rPr lang="ko-KR" altLang="en-US" sz="14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 기준 설정 및 현장 확인</a:t>
            </a:r>
            <a:endParaRPr lang="en-US" altLang="ko-KR" sz="1400" dirty="0" smtClean="0">
              <a:solidFill>
                <a:srgbClr val="0070C0"/>
              </a:solidFill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r>
              <a:rPr lang="en-US" altLang="ko-KR" sz="1400" dirty="0">
                <a:solidFill>
                  <a:srgbClr val="0070C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1</a:t>
            </a:r>
            <a:r>
              <a:rPr lang="ko-KR" altLang="en-US" sz="1400" dirty="0">
                <a:solidFill>
                  <a:srgbClr val="0070C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점 </a:t>
            </a:r>
            <a:r>
              <a:rPr lang="en-US" altLang="ko-KR" sz="1400" dirty="0">
                <a:solidFill>
                  <a:srgbClr val="0070C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현장 구비여부 확인</a:t>
            </a:r>
            <a:endParaRPr lang="en-US" altLang="ko-KR" sz="1400" dirty="0" smtClean="0">
              <a:solidFill>
                <a:srgbClr val="0070C0"/>
              </a:solidFill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r>
              <a:rPr lang="en-US" altLang="ko-KR" sz="14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1</a:t>
            </a:r>
            <a:r>
              <a:rPr lang="ko-KR" altLang="en-US" sz="1400" dirty="0">
                <a:solidFill>
                  <a:srgbClr val="0070C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점 </a:t>
            </a:r>
            <a:r>
              <a:rPr lang="en-US" altLang="ko-KR" sz="1400" dirty="0">
                <a:solidFill>
                  <a:srgbClr val="0070C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관리 상황 확인</a:t>
            </a:r>
            <a:endParaRPr lang="en-US" altLang="ko-KR" sz="1400" dirty="0">
              <a:solidFill>
                <a:srgbClr val="0070C0"/>
              </a:solidFill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85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C7B-E860-450B-93ED-8E7FBF369CA2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5055"/>
              </p:ext>
            </p:extLst>
          </p:nvPr>
        </p:nvGraphicFramePr>
        <p:xfrm>
          <a:off x="636504" y="2134101"/>
          <a:ext cx="7850943" cy="448056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09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578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작업장 구획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추가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latinLnBrk="0">
                        <a:lnSpc>
                          <a:spcPct val="100000"/>
                        </a:lnSpc>
                      </a:pP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2.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작업장은 청결구역</a:t>
                      </a: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식품의 특성에 따라 청결구역은 청결구역과 </a:t>
                      </a:r>
                      <a:r>
                        <a:rPr lang="ko-KR" altLang="en-US" sz="1800" spc="0" dirty="0" err="1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준청결구역으로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구별할 수 있다</a:t>
                      </a: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과 일반구역으로 분리</a:t>
                      </a: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구획 또는 구분하여야 한다</a:t>
                      </a: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. 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이 경우 화장실 등 부대시설은 작업장에 영향을 주지 않도록 분리되어야 한다</a:t>
                      </a: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. (0~3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  <a:endParaRPr lang="ko-KR" altLang="en-US" sz="1800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09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보관 관리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추가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</a:pP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15. 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원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·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부자재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반제품 및 완제품 등은 지정된 장소에 바닥이나 벽에 밀착되지 않도록 적재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·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보관하고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교차오염 예방 및 청결하게 관리하여야 한다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.(0~3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  <a:endParaRPr lang="ko-KR" altLang="en-US" sz="1800" kern="1200" spc="0" dirty="0">
                        <a:solidFill>
                          <a:schemeClr val="dk1"/>
                        </a:solidFill>
                        <a:latin typeface="10X10" pitchFamily="50" charset="-127"/>
                        <a:ea typeface="10X10" pitchFamily="50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578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운송관리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추가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latinLnBrk="0">
                        <a:lnSpc>
                          <a:spcPct val="100000"/>
                        </a:lnSpc>
                      </a:pP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16. 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운반 중인 식품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·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축산물은 </a:t>
                      </a:r>
                      <a:r>
                        <a:rPr lang="ko-KR" altLang="en-US" sz="1800" kern="1200" spc="0" dirty="0" err="1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비식품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·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축산물 등과 구분하여 교차오염을 방지하여야 하며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냉장의 경우 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10℃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이하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단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800" kern="1200" spc="0" dirty="0" err="1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가금육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–2~5℃ 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운반과 같이 별도로 정해진 경우에는 그 기준을 따른다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), 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냉동의 경우 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–18℃ 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이하로 유지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·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관리하여야 한다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.(0~3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  <a:endParaRPr lang="ko-KR" altLang="en-US" sz="1800" kern="1200" spc="0" dirty="0">
                        <a:solidFill>
                          <a:schemeClr val="dk1"/>
                        </a:solidFill>
                        <a:latin typeface="10X10" pitchFamily="50" charset="-127"/>
                        <a:ea typeface="10X10" pitchFamily="50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54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교육훈련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이동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3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선행요건관리 → 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HACCP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관리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종업원을 대상으로 정해진 주기에 따라 위생교육을 실시 하여야 한다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.</a:t>
                      </a:r>
                      <a:endParaRPr lang="ko-KR" altLang="en-US" sz="1800" kern="1200" spc="0" dirty="0">
                        <a:solidFill>
                          <a:schemeClr val="dk1"/>
                        </a:solidFill>
                        <a:latin typeface="10X10" pitchFamily="50" charset="-127"/>
                        <a:ea typeface="10X10" pitchFamily="50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평행 사변형 8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959" y="77384"/>
            <a:ext cx="366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spc="5" dirty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실시상황평가표 개정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소규모 실시상황평가표 개정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5816" y="1580075"/>
            <a:ext cx="8427861" cy="482148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en-US" altLang="ko-KR" sz="2000" spc="-150" dirty="0">
                <a:latin typeface="10X10" pitchFamily="50" charset="-127"/>
                <a:ea typeface="10X10" pitchFamily="50" charset="-127"/>
              </a:rPr>
              <a:t>[</a:t>
            </a:r>
            <a:r>
              <a:rPr lang="ko-KR" altLang="en-US" sz="2000" spc="-150" dirty="0" smtClean="0">
                <a:latin typeface="10X10" pitchFamily="50" charset="-127"/>
                <a:ea typeface="10X10" pitchFamily="50" charset="-127"/>
              </a:rPr>
              <a:t>선행요건관리</a:t>
            </a:r>
            <a:r>
              <a:rPr lang="en-US" altLang="ko-KR" sz="2000" spc="-150" dirty="0" smtClean="0">
                <a:latin typeface="10X10" pitchFamily="50" charset="-127"/>
                <a:ea typeface="10X10" pitchFamily="50" charset="-127"/>
              </a:rPr>
              <a:t>]</a:t>
            </a:r>
            <a:r>
              <a:rPr lang="ko-KR" altLang="en-US" sz="2000" spc="-15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sz="2000" spc="-15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평가항목 </a:t>
            </a:r>
            <a:r>
              <a:rPr lang="ko-KR" altLang="en-US" sz="2000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추가</a:t>
            </a:r>
            <a:r>
              <a:rPr lang="en-US" altLang="ko-KR" sz="2000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·</a:t>
            </a:r>
            <a:r>
              <a:rPr lang="ko-KR" altLang="en-US" sz="2000" spc="-15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변경</a:t>
            </a:r>
            <a:r>
              <a:rPr lang="en-US" altLang="ko-KR" sz="2000" spc="-150" dirty="0"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z="2000" spc="-150" dirty="0">
                <a:latin typeface="10X10" pitchFamily="50" charset="-127"/>
                <a:ea typeface="10X10" pitchFamily="50" charset="-127"/>
              </a:rPr>
              <a:t>기존 </a:t>
            </a:r>
            <a:r>
              <a:rPr lang="en-US" altLang="ko-KR" sz="2000" spc="-150" dirty="0">
                <a:latin typeface="10X10" pitchFamily="50" charset="-127"/>
                <a:ea typeface="10X10" pitchFamily="50" charset="-127"/>
              </a:rPr>
              <a:t>15</a:t>
            </a:r>
            <a:r>
              <a:rPr lang="ko-KR" altLang="en-US" sz="2000" spc="-150" dirty="0">
                <a:latin typeface="10X10" pitchFamily="50" charset="-127"/>
                <a:ea typeface="10X10" pitchFamily="50" charset="-127"/>
              </a:rPr>
              <a:t>항목 → </a:t>
            </a:r>
            <a:r>
              <a:rPr lang="en-US" altLang="ko-KR" sz="2000" spc="-150" dirty="0">
                <a:latin typeface="10X10" pitchFamily="50" charset="-127"/>
                <a:ea typeface="10X10" pitchFamily="50" charset="-127"/>
              </a:rPr>
              <a:t>3</a:t>
            </a:r>
            <a:r>
              <a:rPr lang="ko-KR" altLang="en-US" sz="2000" spc="-150" dirty="0">
                <a:latin typeface="10X10" pitchFamily="50" charset="-127"/>
                <a:ea typeface="10X10" pitchFamily="50" charset="-127"/>
              </a:rPr>
              <a:t>항목 추가</a:t>
            </a:r>
            <a:r>
              <a:rPr lang="en-US" altLang="ko-KR" sz="2000" spc="-150" dirty="0">
                <a:latin typeface="10X10" pitchFamily="50" charset="-127"/>
                <a:ea typeface="10X10" pitchFamily="50" charset="-127"/>
              </a:rPr>
              <a:t>, 1</a:t>
            </a:r>
            <a:r>
              <a:rPr lang="ko-KR" altLang="en-US" sz="2000" spc="-150" dirty="0">
                <a:latin typeface="10X10" pitchFamily="50" charset="-127"/>
                <a:ea typeface="10X10" pitchFamily="50" charset="-127"/>
              </a:rPr>
              <a:t>항목 </a:t>
            </a:r>
            <a:r>
              <a:rPr lang="ko-KR" altLang="en-US" sz="2000" spc="-150" dirty="0" smtClean="0">
                <a:latin typeface="10X10" pitchFamily="50" charset="-127"/>
                <a:ea typeface="10X10" pitchFamily="50" charset="-127"/>
              </a:rPr>
              <a:t>이동</a:t>
            </a:r>
            <a:r>
              <a:rPr lang="en-US" altLang="ko-KR" sz="2000" spc="-150" dirty="0" smtClean="0">
                <a:latin typeface="10X10" pitchFamily="50" charset="-127"/>
                <a:ea typeface="10X10" pitchFamily="50" charset="-127"/>
              </a:rPr>
              <a:t>)</a:t>
            </a:r>
            <a:endParaRPr lang="en-US" altLang="ko-KR" sz="2000" spc="-150" dirty="0">
              <a:latin typeface="10X10" pitchFamily="50" charset="-127"/>
              <a:ea typeface="10X1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89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C7B-E860-450B-93ED-8E7FBF369CA2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70258"/>
              </p:ext>
            </p:extLst>
          </p:nvPr>
        </p:nvGraphicFramePr>
        <p:xfrm>
          <a:off x="636504" y="2278155"/>
          <a:ext cx="7850943" cy="2737026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09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2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51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인증심사</a:t>
                      </a:r>
                      <a:endParaRPr lang="en-US" altLang="ko-KR" spc="0" dirty="0" smtClean="0"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pc="0" dirty="0" err="1" smtClean="0">
                          <a:latin typeface="10X10" pitchFamily="50" charset="-127"/>
                          <a:ea typeface="10X10" pitchFamily="50" charset="-127"/>
                        </a:rPr>
                        <a:t>인증원</a:t>
                      </a:r>
                      <a:r>
                        <a:rPr lang="en-US" altLang="ko-KR" spc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필수항목 관리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latinLnBrk="0">
                        <a:lnSpc>
                          <a:spcPct val="150000"/>
                        </a:lnSpc>
                      </a:pP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평가항목 </a:t>
                      </a: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13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번 지하수 용수관리</a:t>
                      </a:r>
                      <a:r>
                        <a:rPr lang="en-US" altLang="ko-KR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14</a:t>
                      </a:r>
                      <a:r>
                        <a:rPr lang="ko-KR" altLang="en-US" sz="18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번 원부재료 입고관리 항목이 </a:t>
                      </a:r>
                      <a:r>
                        <a:rPr lang="ko-KR" altLang="en-US" sz="18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미흡</a:t>
                      </a:r>
                      <a:r>
                        <a:rPr lang="en-US" altLang="ko-KR" sz="18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(0</a:t>
                      </a:r>
                      <a:r>
                        <a:rPr lang="ko-KR" altLang="en-US" sz="18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8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  <a:r>
                        <a:rPr lang="ko-KR" altLang="en-US" sz="18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일 경우 심사 부적합</a:t>
                      </a:r>
                      <a:endParaRPr lang="ko-KR" altLang="en-US" sz="1800" kern="1200" spc="0" dirty="0">
                        <a:solidFill>
                          <a:srgbClr val="0000FF"/>
                        </a:solidFill>
                        <a:latin typeface="10X10" pitchFamily="50" charset="-127"/>
                        <a:ea typeface="10X10" pitchFamily="50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51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조사평가</a:t>
                      </a:r>
                      <a:endParaRPr lang="en-US" altLang="ko-KR" spc="0" dirty="0" smtClean="0"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지방청</a:t>
                      </a:r>
                      <a:r>
                        <a:rPr lang="en-US" altLang="ko-KR" spc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미흡사항 개선여부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</a:pP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전년도 정기 조사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·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평가의 </a:t>
                      </a:r>
                      <a:r>
                        <a:rPr lang="ko-KR" altLang="en-US" sz="1800" kern="12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개선조치를 이행하지 </a:t>
                      </a:r>
                      <a:r>
                        <a:rPr lang="ko-KR" altLang="en-US" sz="1800" kern="1200" spc="-15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않은 경우</a:t>
                      </a:r>
                      <a:r>
                        <a:rPr lang="ko-KR" altLang="en-US" sz="1800" kern="1200" spc="-15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해당 항목에 대한 감점 점수의  </a:t>
                      </a:r>
                      <a:r>
                        <a:rPr lang="en-US" altLang="ko-KR" sz="1800" kern="1200" spc="-15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2</a:t>
                      </a:r>
                      <a:r>
                        <a:rPr lang="ko-KR" altLang="en-US" sz="1800" kern="1200" spc="-15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배를 감점</a:t>
                      </a:r>
                      <a:r>
                        <a:rPr lang="en-US" altLang="ko-KR" sz="1800" kern="1200" spc="-15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</a:t>
                      </a:r>
                      <a:endParaRPr lang="ko-KR" altLang="en-US" sz="1800" kern="1200" spc="-150" dirty="0">
                        <a:solidFill>
                          <a:srgbClr val="0000FF"/>
                        </a:solidFill>
                        <a:latin typeface="10X10" pitchFamily="50" charset="-127"/>
                        <a:ea typeface="10X10" pitchFamily="50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평행 사변형 8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959" y="77384"/>
            <a:ext cx="366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spc="5" dirty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실시상황평가표 개정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소규모 실시상황평가표 개정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5816" y="1665018"/>
            <a:ext cx="8427861" cy="554026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10X10" pitchFamily="50" charset="-127"/>
                <a:ea typeface="10X10" pitchFamily="50" charset="-127"/>
              </a:rPr>
              <a:t>★ [</a:t>
            </a:r>
            <a:r>
              <a:rPr lang="ko-KR" altLang="en-US" sz="2000" dirty="0" smtClean="0">
                <a:latin typeface="10X10" pitchFamily="50" charset="-127"/>
                <a:ea typeface="10X10" pitchFamily="50" charset="-127"/>
              </a:rPr>
              <a:t>선행요건관리</a:t>
            </a:r>
            <a:r>
              <a:rPr lang="en-US" altLang="ko-KR" sz="2000" dirty="0" smtClean="0">
                <a:latin typeface="10X10" pitchFamily="50" charset="-127"/>
                <a:ea typeface="10X10" pitchFamily="50" charset="-127"/>
              </a:rPr>
              <a:t>] </a:t>
            </a:r>
            <a:r>
              <a:rPr lang="ko-KR" altLang="en-US" sz="2000" dirty="0" smtClean="0">
                <a:latin typeface="10X10" pitchFamily="50" charset="-127"/>
                <a:ea typeface="10X10" pitchFamily="50" charset="-127"/>
              </a:rPr>
              <a:t>심사 시 중요관리 사항 관리여부 평가 반영</a:t>
            </a:r>
            <a:endParaRPr lang="en-US" altLang="ko-KR" sz="2000" dirty="0">
              <a:latin typeface="10X10" pitchFamily="50" charset="-127"/>
              <a:ea typeface="10X1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1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C7B-E860-450B-93ED-8E7FBF369CA2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56472"/>
              </p:ext>
            </p:extLst>
          </p:nvPr>
        </p:nvGraphicFramePr>
        <p:xfrm>
          <a:off x="179940" y="2062074"/>
          <a:ext cx="8859321" cy="53644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664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8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</a:pPr>
                      <a:r>
                        <a:rPr lang="ko-KR" altLang="en-US" sz="18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기존 평가항목</a:t>
                      </a:r>
                      <a:endParaRPr lang="en-US" altLang="ko-KR" sz="1800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함초롬바탕" pitchFamily="18" charset="-127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337" indent="-457337" algn="ctr" latinLnBrk="1">
                        <a:lnSpc>
                          <a:spcPct val="100000"/>
                        </a:lnSpc>
                      </a:pPr>
                      <a:r>
                        <a:rPr lang="ko-KR" altLang="en-US" sz="18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개정 평가항목</a:t>
                      </a:r>
                      <a:endParaRPr lang="en-US" altLang="ko-KR" sz="1800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함초롬바탕" pitchFamily="18" charset="-127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15">
                <a:tc rowSpan="3"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</a:pP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16. </a:t>
                      </a:r>
                      <a:r>
                        <a:rPr lang="ko-KR" altLang="en-US" sz="1400" u="sng" spc="-150" dirty="0" err="1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중요관리점</a:t>
                      </a:r>
                      <a:r>
                        <a:rPr lang="en-US" altLang="ko-KR" sz="1400" u="sng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(CCP)</a:t>
                      </a:r>
                      <a:r>
                        <a:rPr lang="ko-KR" altLang="en-US" sz="1400" u="sng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을 결정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하고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400" u="sng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한계기준을 설정하여 관리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하여야 한다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.</a:t>
                      </a:r>
                      <a:endParaRPr lang="en-US" altLang="ko-KR" sz="1400" spc="-150" dirty="0">
                        <a:latin typeface="10X10" pitchFamily="50" charset="-127"/>
                        <a:ea typeface="10X10" pitchFamily="50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</a:pP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1. </a:t>
                      </a:r>
                      <a:r>
                        <a:rPr lang="ko-KR" altLang="en-US" sz="1400" spc="0" dirty="0" err="1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중요관리점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(CCP) 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결정도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(Decision tree)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에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따라 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CCP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가 적절하게 결정되었는가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? (5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  <a:endParaRPr lang="en-US" altLang="ko-KR" sz="1400" spc="-150" dirty="0">
                        <a:latin typeface="10X10" pitchFamily="50" charset="-127"/>
                        <a:ea typeface="10X10" pitchFamily="50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115">
                <a:tc vMerge="1">
                  <a:txBody>
                    <a:bodyPr/>
                    <a:lstStyle/>
                    <a:p>
                      <a:pPr algn="l" latinLnBrk="0">
                        <a:lnSpc>
                          <a:spcPct val="100000"/>
                        </a:lnSpc>
                      </a:pPr>
                      <a:endParaRPr lang="ko-KR" altLang="en-US" sz="1600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</a:pP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2. </a:t>
                      </a:r>
                      <a:r>
                        <a:rPr lang="ko-KR" altLang="en-US" sz="1400" spc="0" dirty="0" err="1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중요관리점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(CCP)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에 대한 한계기준을 수립하여 관리하여야  하며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변경 등 발생 시 기준을 적절하게 설정 및 관리하고 있는가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? (5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9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3. 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한계기준 설정을 위해 활용한 유효성 평가자료는 현장 특성을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반영하고 있는가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? (5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115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</a:pP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17.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모니터링을 정해진 주기에 따라 실시하고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그 결과를 기록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․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유지하여야 한다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</a:pP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4. 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모니터링 담당자는 절차에 따라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지정위치에서 </a:t>
                      </a:r>
                      <a:r>
                        <a:rPr lang="ko-KR" altLang="en-US" sz="1400" spc="-150" dirty="0" err="1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모니터링하여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기록 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·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유지하고 있는가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? (10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115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</a:pP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18.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모니터링 기구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․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장비 등은 매년 유지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․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보수하거나</a:t>
                      </a:r>
                      <a:r>
                        <a:rPr lang="en-US" altLang="ko-KR" sz="1400" spc="-150" baseline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검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․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교정을 실시하여야 한다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</a:pP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5. 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모니터링 기구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․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장비 등은 매년 유지・보수하거나 검・교정을 실시하고 있는가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? (5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115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</a:pP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19.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한계기준 </a:t>
                      </a:r>
                      <a:r>
                        <a:rPr lang="ko-KR" altLang="en-US" sz="1400" spc="-150" dirty="0" err="1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이탈시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개선조치를 실시하고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그 결과를</a:t>
                      </a:r>
                      <a:r>
                        <a:rPr lang="ko-KR" altLang="en-US" sz="1400" spc="-150" baseline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기록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․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유지하여야 한다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</a:pP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6. 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한계기준 이탈 시 개선조치를 실시하고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그 결과를 기록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․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유지하고 있는가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? (10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15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</a:pP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20. CCP)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대한 관리상황을 정해진 주기에  따라 검증하고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그 결과를 기록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․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유지</a:t>
                      </a:r>
                      <a:endParaRPr lang="en-US" altLang="ko-KR" sz="1400" spc="-150" dirty="0" smtClean="0">
                        <a:latin typeface="10X10" pitchFamily="50" charset="-127"/>
                        <a:ea typeface="10X10" pitchFamily="50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</a:pP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7. </a:t>
                      </a:r>
                      <a:r>
                        <a:rPr lang="ko-KR" altLang="en-US" sz="1400" spc="0" dirty="0" err="1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중요관리점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(CCP)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에 대한 관리상황을 정해진 주기에 따라 검증하고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그 결과를 기록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․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유지하고 있는가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? (5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115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600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</a:pP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8.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종업원을 대상으로 정해진 주기에 따라 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위생 및 </a:t>
                      </a:r>
                      <a:r>
                        <a:rPr lang="en-US" altLang="ko-KR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HACCP</a:t>
                      </a:r>
                      <a:r>
                        <a:rPr lang="ko-KR" altLang="en-US" sz="1400" spc="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관리 교육을 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실시하고 있는가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? (5</a:t>
                      </a:r>
                      <a:r>
                        <a:rPr lang="ko-KR" altLang="en-US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400" spc="-150" dirty="0" smtClean="0"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평행 사변형 8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959" y="77384"/>
            <a:ext cx="366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spc="5" dirty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실시상황평가표 개정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소규모 실시상황평가표 개정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5816" y="1520964"/>
            <a:ext cx="8427861" cy="554026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10X10" pitchFamily="50" charset="-127"/>
                <a:ea typeface="10X10" pitchFamily="50" charset="-127"/>
              </a:rPr>
              <a:t>★ </a:t>
            </a:r>
            <a:r>
              <a:rPr lang="en-US" altLang="ko-KR" sz="2000" dirty="0" smtClean="0">
                <a:latin typeface="10X10" pitchFamily="50" charset="-127"/>
                <a:ea typeface="10X10" pitchFamily="50" charset="-127"/>
              </a:rPr>
              <a:t>[HACCP</a:t>
            </a:r>
            <a:r>
              <a:rPr lang="ko-KR" altLang="en-US" sz="2000" dirty="0" smtClean="0">
                <a:latin typeface="10X10" pitchFamily="50" charset="-127"/>
                <a:ea typeface="10X10" pitchFamily="50" charset="-127"/>
              </a:rPr>
              <a:t>관리</a:t>
            </a:r>
            <a:r>
              <a:rPr lang="en-US" altLang="ko-KR" sz="2000" dirty="0" smtClean="0">
                <a:latin typeface="10X10" pitchFamily="50" charset="-127"/>
                <a:ea typeface="10X10" pitchFamily="50" charset="-127"/>
              </a:rPr>
              <a:t>]</a:t>
            </a:r>
            <a:r>
              <a:rPr lang="ko-KR" altLang="en-US" sz="2000" dirty="0" smtClean="0"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sz="200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평가항목 추가</a:t>
            </a:r>
            <a:r>
              <a:rPr lang="en-US" altLang="ko-KR" sz="200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·</a:t>
            </a:r>
            <a:r>
              <a:rPr lang="ko-KR" altLang="en-US" sz="2000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변경</a:t>
            </a:r>
            <a:endParaRPr lang="en-US" altLang="ko-KR" sz="2000" dirty="0">
              <a:latin typeface="10X10" pitchFamily="50" charset="-127"/>
              <a:ea typeface="10X1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37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C7B-E860-450B-93ED-8E7FBF369CA2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7279"/>
              </p:ext>
            </p:extLst>
          </p:nvPr>
        </p:nvGraphicFramePr>
        <p:xfrm>
          <a:off x="636504" y="2278155"/>
          <a:ext cx="7850943" cy="2737026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09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2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51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인증심사</a:t>
                      </a:r>
                      <a:endParaRPr lang="en-US" altLang="ko-KR" spc="0" dirty="0" smtClean="0"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pc="0" dirty="0" err="1" smtClean="0">
                          <a:latin typeface="10X10" pitchFamily="50" charset="-127"/>
                          <a:ea typeface="10X10" pitchFamily="50" charset="-127"/>
                        </a:rPr>
                        <a:t>인증원</a:t>
                      </a:r>
                      <a:r>
                        <a:rPr lang="en-US" altLang="ko-KR" spc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필수항목 관리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latinLnBrk="0">
                        <a:lnSpc>
                          <a:spcPct val="150000"/>
                        </a:lnSpc>
                      </a:pP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평가항목 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1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번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</a:t>
                      </a:r>
                      <a:r>
                        <a:rPr lang="en-US" altLang="ko-KR" sz="1800" kern="1200" spc="0" baseline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2</a:t>
                      </a:r>
                      <a:r>
                        <a:rPr lang="ko-KR" altLang="en-US" sz="1800" kern="1200" spc="0" baseline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번 </a:t>
                      </a:r>
                      <a:r>
                        <a:rPr lang="ko-KR" altLang="en-US" sz="1800" kern="1200" spc="0" baseline="0" dirty="0" err="1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중요관리점</a:t>
                      </a:r>
                      <a:r>
                        <a:rPr lang="en-US" altLang="ko-KR" sz="1800" kern="1200" spc="0" baseline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4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번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모니터링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, 6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번 개선조치 항목이 </a:t>
                      </a:r>
                      <a:r>
                        <a:rPr lang="ko-KR" altLang="en-US" sz="18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미흡</a:t>
                      </a:r>
                      <a:r>
                        <a:rPr lang="en-US" altLang="ko-KR" sz="18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(0</a:t>
                      </a:r>
                      <a:r>
                        <a:rPr lang="ko-KR" altLang="en-US" sz="18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점</a:t>
                      </a:r>
                      <a:r>
                        <a:rPr lang="en-US" altLang="ko-KR" sz="18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)</a:t>
                      </a:r>
                      <a:r>
                        <a:rPr lang="ko-KR" altLang="en-US" sz="18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일 경우 심사 부적합</a:t>
                      </a:r>
                      <a:endParaRPr lang="ko-KR" altLang="en-US" sz="1800" kern="1200" spc="0" dirty="0">
                        <a:solidFill>
                          <a:srgbClr val="0000FF"/>
                        </a:solidFill>
                        <a:latin typeface="10X10" pitchFamily="50" charset="-127"/>
                        <a:ea typeface="10X10" pitchFamily="50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51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조사평가</a:t>
                      </a:r>
                      <a:endParaRPr lang="en-US" altLang="ko-KR" spc="0" dirty="0" smtClean="0"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지방청</a:t>
                      </a:r>
                      <a:r>
                        <a:rPr lang="en-US" altLang="ko-KR" spc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ko-KR" altLang="en-US" spc="0" dirty="0" smtClean="0">
                          <a:latin typeface="10X10" pitchFamily="50" charset="-127"/>
                          <a:ea typeface="10X10" pitchFamily="50" charset="-127"/>
                        </a:rPr>
                        <a:t>미흡사항 개선여부</a:t>
                      </a:r>
                      <a:endParaRPr lang="ko-KR" altLang="en-US" spc="0" dirty="0"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</a:pP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전년도 정기 조사</a:t>
                      </a:r>
                      <a:r>
                        <a:rPr lang="en-US" altLang="ko-KR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·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평가의 </a:t>
                      </a:r>
                      <a:r>
                        <a:rPr lang="ko-KR" altLang="en-US" sz="1800" kern="12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개선조치를 이행하지 않은 경우</a:t>
                      </a:r>
                      <a:r>
                        <a:rPr lang="ko-KR" altLang="en-US" sz="1800" kern="1200" spc="0" dirty="0" smtClean="0">
                          <a:solidFill>
                            <a:schemeClr val="dk1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해당 항목에 대한 감점 점수의  </a:t>
                      </a:r>
                      <a:r>
                        <a:rPr lang="en-US" altLang="ko-KR" sz="1800" kern="12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2</a:t>
                      </a:r>
                      <a:r>
                        <a:rPr lang="ko-KR" altLang="en-US" sz="1800" kern="12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배를 감점</a:t>
                      </a:r>
                      <a:r>
                        <a:rPr lang="en-US" altLang="ko-KR" sz="1800" kern="1200" spc="0" dirty="0" smtClean="0">
                          <a:solidFill>
                            <a:srgbClr val="0000FF"/>
                          </a:solidFill>
                          <a:latin typeface="10X10" pitchFamily="50" charset="-127"/>
                          <a:ea typeface="10X10" pitchFamily="50" charset="-127"/>
                          <a:cs typeface="함초롬바탕" pitchFamily="18" charset="-127"/>
                        </a:rPr>
                        <a:t> </a:t>
                      </a:r>
                      <a:endParaRPr lang="ko-KR" altLang="en-US" sz="1800" kern="1200" spc="0" dirty="0">
                        <a:solidFill>
                          <a:srgbClr val="0000FF"/>
                        </a:solidFill>
                        <a:latin typeface="10X10" pitchFamily="50" charset="-127"/>
                        <a:ea typeface="10X10" pitchFamily="50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평행 사변형 8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959" y="77384"/>
            <a:ext cx="366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spc="5" dirty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실시상황평가표 개정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소규모 실시상황평가표 개정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5816" y="1665018"/>
            <a:ext cx="8427861" cy="554026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10X10" pitchFamily="50" charset="-127"/>
                <a:ea typeface="10X10" pitchFamily="50" charset="-127"/>
              </a:rPr>
              <a:t>★ [HACCP</a:t>
            </a:r>
            <a:r>
              <a:rPr lang="ko-KR" altLang="en-US" sz="2000" dirty="0" smtClean="0">
                <a:latin typeface="10X10" pitchFamily="50" charset="-127"/>
                <a:ea typeface="10X10" pitchFamily="50" charset="-127"/>
              </a:rPr>
              <a:t>관리</a:t>
            </a:r>
            <a:r>
              <a:rPr lang="en-US" altLang="ko-KR" sz="2000" dirty="0" smtClean="0">
                <a:latin typeface="10X10" pitchFamily="50" charset="-127"/>
                <a:ea typeface="10X10" pitchFamily="50" charset="-127"/>
              </a:rPr>
              <a:t>] </a:t>
            </a:r>
            <a:r>
              <a:rPr lang="ko-KR" altLang="en-US" sz="2000" dirty="0" smtClean="0">
                <a:latin typeface="10X10" pitchFamily="50" charset="-127"/>
                <a:ea typeface="10X10" pitchFamily="50" charset="-127"/>
              </a:rPr>
              <a:t>심사 시 중요관리 사항 관리여부 평가 반영</a:t>
            </a:r>
            <a:endParaRPr lang="en-US" altLang="ko-KR" sz="2000" dirty="0">
              <a:latin typeface="10X10" pitchFamily="50" charset="-127"/>
              <a:ea typeface="10X1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90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C7B-E860-450B-93ED-8E7FBF369CA2}" type="slidenum">
              <a:rPr lang="ko-KR" altLang="en-US" smtClean="0"/>
              <a:pPr/>
              <a:t>36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916461"/>
              </p:ext>
            </p:extLst>
          </p:nvPr>
        </p:nvGraphicFramePr>
        <p:xfrm>
          <a:off x="540077" y="1701939"/>
          <a:ext cx="8067022" cy="19523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48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9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구분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선행요건 관리 배점 구성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3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2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기준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관리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현장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감점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각 항목 중 미흡한 </a:t>
                      </a:r>
                      <a:r>
                        <a:rPr lang="ko-KR" altLang="en-US" sz="1600" kern="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경우 </a:t>
                      </a:r>
                      <a:r>
                        <a:rPr lang="en-US" altLang="ko-KR" sz="1600" kern="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점씩 감점</a:t>
                      </a:r>
                      <a:endParaRPr lang="ko-KR" altLang="en-US" sz="1600" kern="0" spc="0" dirty="0">
                        <a:solidFill>
                          <a:srgbClr val="0000FF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기준 또는 관리</a:t>
                      </a: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현장 </a:t>
                      </a:r>
                      <a:r>
                        <a:rPr lang="ko-KR" altLang="en-US" sz="1600" kern="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중 미흡한 경우 </a:t>
                      </a:r>
                      <a:r>
                        <a:rPr lang="en-US" altLang="ko-KR" sz="1600" kern="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점씩 감점</a:t>
                      </a:r>
                      <a:endParaRPr lang="ko-KR" altLang="en-US" sz="1600" kern="0" spc="0" dirty="0">
                        <a:solidFill>
                          <a:srgbClr val="0000FF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하나라도 미흡한 경우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감점</a:t>
                      </a:r>
                      <a:endParaRPr lang="ko-KR" altLang="en-US" sz="1600" kern="0" spc="0" dirty="0">
                        <a:solidFill>
                          <a:srgbClr val="0000FF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평행 사변형 8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959" y="77384"/>
            <a:ext cx="366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spc="5" dirty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실시상황평가표 개정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소규모 실시상황평가표 개정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75449"/>
              </p:ext>
            </p:extLst>
          </p:nvPr>
        </p:nvGraphicFramePr>
        <p:xfrm>
          <a:off x="540077" y="3718695"/>
          <a:ext cx="8067022" cy="258905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48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2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69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구분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HACCP</a:t>
                      </a:r>
                      <a:r>
                        <a:rPr lang="ko-KR" altLang="en-US" sz="1800" kern="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관리 배점 구성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0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∼</a:t>
                      </a: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5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0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∼</a:t>
                      </a:r>
                      <a:r>
                        <a:rPr lang="en-US" altLang="ko-KR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10</a:t>
                      </a: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비고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점수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5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10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effectLst/>
                          <a:latin typeface="10X10" pitchFamily="50" charset="-127"/>
                          <a:ea typeface="10X10" pitchFamily="50" charset="-127"/>
                        </a:rPr>
                        <a:t>모두 만족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4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8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effectLst/>
                          <a:latin typeface="10X10" pitchFamily="50" charset="-127"/>
                          <a:ea typeface="10X10" pitchFamily="50" charset="-127"/>
                        </a:rPr>
                        <a:t>만족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3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6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일부 미흡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2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4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미흡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1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2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재검토 필요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0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0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감점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15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기준 </a:t>
                      </a:r>
                      <a:r>
                        <a:rPr lang="ko-KR" altLang="en-US" sz="1600" kern="0" spc="-15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수립</a:t>
                      </a:r>
                      <a:r>
                        <a:rPr lang="en-US" altLang="ko-KR" sz="1600" kern="0" spc="-15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kern="0" spc="-15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절차 및 방법</a:t>
                      </a:r>
                      <a:r>
                        <a:rPr lang="en-US" altLang="ko-KR" sz="1600" kern="0" spc="-15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,</a:t>
                      </a:r>
                      <a:r>
                        <a:rPr lang="ko-KR" altLang="en-US" sz="1600" kern="0" spc="-15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 기록관리</a:t>
                      </a:r>
                      <a:r>
                        <a:rPr lang="en-US" altLang="ko-KR" sz="1600" kern="0" spc="-15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kern="0" spc="-15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개선조치 등 </a:t>
                      </a:r>
                      <a:r>
                        <a:rPr lang="ko-KR" altLang="en-US" sz="1600" kern="0" spc="-150" dirty="0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미흡 </a:t>
                      </a:r>
                      <a:r>
                        <a:rPr lang="ko-KR" altLang="en-US" sz="1600" kern="0" spc="-150" dirty="0" err="1" smtClean="0">
                          <a:effectLst/>
                          <a:latin typeface="10X10" pitchFamily="50" charset="-127"/>
                          <a:ea typeface="10X10" pitchFamily="50" charset="-127"/>
                        </a:rPr>
                        <a:t>사항별</a:t>
                      </a:r>
                      <a:r>
                        <a:rPr lang="en-US" altLang="ko-KR" sz="1600" kern="0" spc="-15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kern="0" spc="-15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미흡한 횟수</a:t>
                      </a:r>
                      <a:r>
                        <a:rPr lang="en-US" altLang="ko-KR" sz="1600" kern="0" spc="-15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600" kern="0" spc="-150" dirty="0">
                          <a:effectLst/>
                          <a:latin typeface="10X10" pitchFamily="50" charset="-127"/>
                          <a:ea typeface="10X10" pitchFamily="50" charset="-127"/>
                        </a:rPr>
                        <a:t>에 따라 감점</a:t>
                      </a:r>
                      <a:endParaRPr lang="ko-KR" altLang="en-US" sz="1600" b="0" kern="0" spc="-150" dirty="0">
                        <a:solidFill>
                          <a:srgbClr val="000000"/>
                        </a:solidFill>
                        <a:effectLst/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64792" marR="64792" marT="17915" marB="17915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8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dg\Desktop\식약처02130318\psd3\box2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" y="1420443"/>
            <a:ext cx="8788026" cy="51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3565209" y="2134101"/>
            <a:ext cx="96288" cy="36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12103" y="2430854"/>
            <a:ext cx="2881080" cy="4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(</a:t>
            </a:r>
            <a:r>
              <a:rPr lang="ko-KR" altLang="en-US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기존</a:t>
            </a:r>
            <a:r>
              <a:rPr lang="en-US" altLang="ko-KR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) </a:t>
            </a:r>
            <a:r>
              <a:rPr lang="ko-KR" altLang="en-US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위생안전조항 </a:t>
            </a:r>
            <a:r>
              <a:rPr lang="en-US" altLang="ko-KR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4</a:t>
            </a:r>
            <a:r>
              <a:rPr lang="ko-KR" altLang="en-US" spc="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개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4237854" y="2282529"/>
            <a:ext cx="4177566" cy="5039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(</a:t>
            </a:r>
            <a:r>
              <a:rPr lang="ko-KR" altLang="en-US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확대</a:t>
            </a:r>
            <a:r>
              <a:rPr lang="en-US" altLang="ko-KR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) </a:t>
            </a:r>
            <a:r>
              <a:rPr lang="ko-KR" altLang="en-US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위생안전조항 </a:t>
            </a:r>
            <a:r>
              <a:rPr lang="en-US" altLang="ko-KR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5</a:t>
            </a:r>
            <a:r>
              <a:rPr lang="ko-KR" altLang="en-US" sz="2000" spc="5" dirty="0" smtClean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10X10" pitchFamily="50" charset="-127"/>
                <a:ea typeface="10X10" pitchFamily="50" charset="-127"/>
                <a:sym typeface="Wingdings"/>
              </a:rPr>
              <a:t>개</a:t>
            </a:r>
            <a:endParaRPr lang="ko-KR" altLang="en-US" sz="2000" spc="5" dirty="0">
              <a:solidFill>
                <a:srgbClr val="FFFFFF">
                  <a:alpha val="100000"/>
                </a:srgb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10X10" pitchFamily="50" charset="-127"/>
              <a:ea typeface="10X10" pitchFamily="50" charset="-127"/>
              <a:sym typeface="Wingding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373321" y="6306508"/>
            <a:ext cx="2134341" cy="365294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37</a:t>
            </a:fld>
            <a:endParaRPr lang="ko-KR" altLang="en-US" dirty="0"/>
          </a:p>
        </p:txBody>
      </p:sp>
      <p:sp>
        <p:nvSpPr>
          <p:cNvPr id="52" name="아래쪽 화살표 51"/>
          <p:cNvSpPr/>
          <p:nvPr/>
        </p:nvSpPr>
        <p:spPr>
          <a:xfrm rot="16200000">
            <a:off x="3765006" y="3724241"/>
            <a:ext cx="504189" cy="3731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45816" y="1520964"/>
            <a:ext cx="8427861" cy="1308079"/>
          </a:xfrm>
          <a:prstGeom prst="rect">
            <a:avLst/>
          </a:prstGeom>
        </p:spPr>
        <p:txBody>
          <a:bodyPr wrap="square" lIns="91467" tIns="45734" rIns="91467" bIns="45734">
            <a:spAutoFit/>
          </a:bodyPr>
          <a:lstStyle/>
          <a:p>
            <a:pPr marL="271463" indent="-271463" algn="just" latinLnBrk="0">
              <a:lnSpc>
                <a:spcPct val="20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10X10" pitchFamily="50" charset="-127"/>
                <a:ea typeface="10X10" pitchFamily="50" charset="-127"/>
              </a:rPr>
              <a:t>★ </a:t>
            </a:r>
            <a:r>
              <a:rPr lang="ko-KR" altLang="en-US" sz="2000" dirty="0" smtClean="0">
                <a:latin typeface="10X10" pitchFamily="50" charset="-127"/>
                <a:ea typeface="10X10" pitchFamily="50" charset="-127"/>
              </a:rPr>
              <a:t>선행요건관리 </a:t>
            </a:r>
            <a:r>
              <a:rPr lang="ko-KR" altLang="en-US" sz="2000" dirty="0">
                <a:latin typeface="10X10" pitchFamily="50" charset="-127"/>
                <a:ea typeface="10X10" pitchFamily="50" charset="-127"/>
              </a:rPr>
              <a:t>및 </a:t>
            </a:r>
            <a:r>
              <a:rPr lang="en-US" altLang="ko-KR" sz="2000" dirty="0">
                <a:latin typeface="10X10" pitchFamily="50" charset="-127"/>
                <a:ea typeface="10X10" pitchFamily="50" charset="-127"/>
              </a:rPr>
              <a:t>HACCP</a:t>
            </a:r>
            <a:r>
              <a:rPr lang="ko-KR" altLang="en-US" sz="2000" dirty="0">
                <a:latin typeface="10X10" pitchFamily="50" charset="-127"/>
                <a:ea typeface="10X10" pitchFamily="50" charset="-127"/>
              </a:rPr>
              <a:t>관리 </a:t>
            </a:r>
            <a:r>
              <a:rPr lang="ko-KR" altLang="en-US" sz="2000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</a:rPr>
              <a:t>각각 점수 산정</a:t>
            </a:r>
            <a:endParaRPr lang="en-US" altLang="ko-KR" sz="2000" dirty="0">
              <a:solidFill>
                <a:srgbClr val="0000FF"/>
              </a:solidFill>
              <a:latin typeface="10X10" pitchFamily="50" charset="-127"/>
              <a:ea typeface="10X10" pitchFamily="50" charset="-127"/>
            </a:endParaRPr>
          </a:p>
          <a:p>
            <a:pPr marL="271463" indent="-271463" algn="just" latinLnBrk="0">
              <a:lnSpc>
                <a:spcPct val="200000"/>
              </a:lnSpc>
              <a:spcAft>
                <a:spcPts val="600"/>
              </a:spcAft>
              <a:defRPr/>
            </a:pPr>
            <a:endParaRPr lang="en-US" altLang="ko-KR" sz="2000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10098" y="3004133"/>
            <a:ext cx="2883085" cy="1908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67" tIns="45734" rIns="91467" bIns="45734">
            <a:spAutoFit/>
          </a:bodyPr>
          <a:lstStyle/>
          <a:p>
            <a:pPr marL="457337" indent="-457337" algn="ctr">
              <a:lnSpc>
                <a:spcPct val="150000"/>
              </a:lnSpc>
            </a:pPr>
            <a:r>
              <a:rPr lang="ko-KR" altLang="en-US" spc="-15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선행요건 </a:t>
            </a:r>
            <a:r>
              <a:rPr lang="en-US" altLang="ko-KR" spc="-150" dirty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+ </a:t>
            </a:r>
            <a:r>
              <a:rPr lang="en-US" altLang="ko-KR" spc="-15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HACCP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</a:t>
            </a:r>
            <a:r>
              <a:rPr lang="en-US" altLang="ko-KR" spc="-150" dirty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= 20</a:t>
            </a:r>
            <a:r>
              <a:rPr lang="ko-KR" altLang="en-US" spc="-15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개</a:t>
            </a:r>
            <a:endParaRPr lang="en-US" altLang="ko-KR" spc="-150" dirty="0" smtClean="0"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marL="457337" indent="-457337" algn="ctr">
              <a:lnSpc>
                <a:spcPct val="150000"/>
              </a:lnSpc>
            </a:pPr>
            <a:endParaRPr lang="en-US" altLang="ko-KR" dirty="0"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marL="457337" indent="-457337"/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   ‘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적합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’  = 17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개 이상</a:t>
            </a:r>
            <a:endParaRPr lang="en-US" altLang="ko-KR" sz="1600" dirty="0" smtClean="0"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marL="457337" indent="-457337"/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   ‘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보완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’  = 14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개 이상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~ 17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개 미만</a:t>
            </a:r>
            <a:endParaRPr lang="en-US" altLang="ko-KR" sz="1600" dirty="0" smtClean="0"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marL="457337" indent="-457337"/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    ‘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부적합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’= 14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개 미만</a:t>
            </a:r>
            <a:endParaRPr lang="en-US" altLang="ko-KR" sz="1600" dirty="0" smtClean="0"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256904" y="2965434"/>
            <a:ext cx="4158516" cy="2770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67" tIns="45734" rIns="91467" bIns="45734">
            <a:spAutoFit/>
          </a:bodyPr>
          <a:lstStyle/>
          <a:p>
            <a:pPr marL="457337" indent="-457337" algn="ctr">
              <a:lnSpc>
                <a:spcPct val="150000"/>
              </a:lnSpc>
            </a:pPr>
            <a:r>
              <a:rPr lang="ko-KR" altLang="en-US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선행요건관리 </a:t>
            </a:r>
            <a:r>
              <a:rPr lang="en-US" altLang="ko-KR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17</a:t>
            </a:r>
            <a:r>
              <a:rPr lang="ko-KR" altLang="en-US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개</a:t>
            </a:r>
            <a:r>
              <a:rPr lang="en-US" altLang="ko-KR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, </a:t>
            </a:r>
            <a:r>
              <a:rPr lang="ko-KR" altLang="en-US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총점 </a:t>
            </a:r>
            <a:r>
              <a:rPr lang="en-US" altLang="ko-KR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50</a:t>
            </a:r>
            <a:r>
              <a:rPr lang="ko-KR" altLang="en-US" b="1" dirty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점</a:t>
            </a:r>
            <a:endParaRPr lang="en-US" altLang="ko-KR" b="1" dirty="0">
              <a:solidFill>
                <a:srgbClr val="0000FF"/>
              </a:solidFill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marL="457337" indent="-457337"/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                ‘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적합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’  = 43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점 이상</a:t>
            </a:r>
            <a:endParaRPr lang="en-US" altLang="ko-KR" sz="1600" dirty="0" smtClean="0"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marL="457337" indent="-457337"/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                ‘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보완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’  = 35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점 이상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~ 43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미만</a:t>
            </a:r>
            <a:endParaRPr lang="en-US" altLang="ko-KR" sz="1600" dirty="0" smtClean="0"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marL="457337" indent="-457337"/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                ‘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부적합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’ = 35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점 미만</a:t>
            </a:r>
            <a:endParaRPr lang="en-US" altLang="ko-KR" sz="1600" dirty="0" smtClean="0"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marL="457337" indent="-457337">
              <a:lnSpc>
                <a:spcPct val="150000"/>
              </a:lnSpc>
            </a:pPr>
            <a:endParaRPr lang="en-US" altLang="ko-KR" sz="1600" dirty="0"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marL="457337" indent="-457337" algn="ctr">
              <a:lnSpc>
                <a:spcPct val="150000"/>
              </a:lnSpc>
            </a:pPr>
            <a:r>
              <a:rPr lang="en-US" altLang="ko-KR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HACCP</a:t>
            </a:r>
            <a:r>
              <a:rPr lang="ko-KR" altLang="en-US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관리 </a:t>
            </a:r>
            <a:r>
              <a:rPr lang="en-US" altLang="ko-KR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8</a:t>
            </a:r>
            <a:r>
              <a:rPr lang="ko-KR" altLang="en-US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개</a:t>
            </a:r>
            <a:r>
              <a:rPr lang="en-US" altLang="ko-KR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, </a:t>
            </a:r>
            <a:r>
              <a:rPr lang="ko-KR" altLang="en-US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총점 </a:t>
            </a:r>
            <a:r>
              <a:rPr lang="en-US" altLang="ko-KR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50</a:t>
            </a:r>
            <a:r>
              <a:rPr lang="ko-KR" altLang="en-US" b="1" dirty="0" smtClean="0">
                <a:solidFill>
                  <a:srgbClr val="0000FF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점</a:t>
            </a:r>
            <a:endParaRPr lang="en-US" altLang="ko-KR" b="1" dirty="0" smtClean="0">
              <a:solidFill>
                <a:srgbClr val="0000FF"/>
              </a:solidFill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marL="457337" indent="-457337"/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                 ‘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적합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’  = 43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점 이상</a:t>
            </a:r>
            <a:endParaRPr lang="en-US" altLang="ko-KR" sz="1600" dirty="0" smtClean="0"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marL="457337" indent="-457337"/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                 ‘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보완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’  = 35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점 이상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~ 43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미만</a:t>
            </a:r>
            <a:endParaRPr lang="en-US" altLang="ko-KR" sz="1600" dirty="0" smtClean="0"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marL="457337" indent="-457337"/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                  ‘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부적합</a:t>
            </a:r>
            <a:r>
              <a:rPr lang="en-US" altLang="ko-KR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’ = 35</a:t>
            </a:r>
            <a:r>
              <a:rPr lang="ko-KR" altLang="en-US" sz="1600" dirty="0" smtClean="0">
                <a:latin typeface="10X10" pitchFamily="50" charset="-127"/>
                <a:ea typeface="10X10" pitchFamily="50" charset="-127"/>
                <a:cs typeface="함초롬바탕" pitchFamily="18" charset="-127"/>
              </a:rPr>
              <a:t>점 미만</a:t>
            </a:r>
            <a:endParaRPr lang="en-US" altLang="ko-KR" sz="1600" dirty="0" smtClean="0"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</p:txBody>
      </p:sp>
      <p:sp>
        <p:nvSpPr>
          <p:cNvPr id="27" name="평행 사변형 26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959" y="77384"/>
            <a:ext cx="366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9931"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800" spc="5" dirty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 </a:t>
            </a:r>
            <a:r>
              <a:rPr lang="ko-KR" altLang="en-US" sz="2800" spc="5" dirty="0" smtClean="0">
                <a:solidFill>
                  <a:srgbClr val="FFFFFF">
                    <a:alpha val="100000"/>
                  </a:srgbClr>
                </a:solidFill>
                <a:latin typeface="HY견고딕" pitchFamily="18" charset="-127"/>
                <a:ea typeface="HY견고딕" pitchFamily="18" charset="-127"/>
                <a:sym typeface="Wingdings"/>
              </a:rPr>
              <a:t>실시상황평가표 개정</a:t>
            </a:r>
            <a:endParaRPr lang="ko-KR" altLang="en-US" sz="2800" spc="5" dirty="0">
              <a:solidFill>
                <a:srgbClr val="FFFFFF">
                  <a:alpha val="100000"/>
                </a:srgbClr>
              </a:solidFill>
              <a:latin typeface="HY견고딕" pitchFamily="18" charset="-127"/>
              <a:ea typeface="HY견고딕" pitchFamily="18" charset="-127"/>
              <a:sym typeface="Wingdings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77598" y="982944"/>
            <a:ext cx="44400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99931">
              <a:spcBef>
                <a:spcPct val="0"/>
              </a:spcBef>
              <a:spcAft>
                <a:spcPct val="0"/>
              </a:spcAft>
              <a:buClr>
                <a:srgbClr val="262626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22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소규모 </a:t>
            </a:r>
            <a:r>
              <a:rPr lang="ko-KR" altLang="en-US" sz="2200" b="1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  <a:sym typeface="Wingdings"/>
              </a:rPr>
              <a:t>평가 표 점수산정</a:t>
            </a:r>
            <a:endParaRPr lang="en-US" altLang="ko-KR" sz="2200" b="1" dirty="0">
              <a:solidFill>
                <a:schemeClr val="bg1"/>
              </a:solidFill>
              <a:latin typeface="10X10" pitchFamily="50" charset="-127"/>
              <a:ea typeface="10X10" pitchFamily="50" charset="-127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741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lum/>
          </a:blip>
          <a:srcRect/>
          <a:stretch>
            <a:fillRect/>
          </a:stretch>
        </p:blipFill>
        <p:spPr>
          <a:xfrm>
            <a:off x="3525875" y="5604841"/>
            <a:ext cx="4364406" cy="54952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lum/>
          </a:blip>
          <a:srcRect b="21390"/>
          <a:stretch>
            <a:fillRect/>
          </a:stretch>
        </p:blipFill>
        <p:spPr>
          <a:xfrm>
            <a:off x="2" y="856063"/>
            <a:ext cx="9146571" cy="414525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lum/>
          </a:blip>
          <a:srcRect/>
          <a:stretch>
            <a:fillRect/>
          </a:stretch>
        </p:blipFill>
        <p:spPr>
          <a:xfrm>
            <a:off x="212843" y="5644540"/>
            <a:ext cx="2217156" cy="5019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sp>
        <p:nvSpPr>
          <p:cNvPr id="5" name="직사각형 4"/>
          <p:cNvSpPr/>
          <p:nvPr/>
        </p:nvSpPr>
        <p:spPr>
          <a:xfrm>
            <a:off x="3124029" y="6217909"/>
            <a:ext cx="2898512" cy="50346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21" tIns="46718" rIns="89921" bIns="46718" anchor="ctr">
            <a:noAutofit/>
          </a:bodyPr>
          <a:lstStyle/>
          <a:p>
            <a:pPr marL="449910" indent="-449910" algn="ctr" defTabSz="809939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400" spc="5" dirty="0">
                <a:solidFill>
                  <a:srgbClr val="000000">
                    <a:alpha val="100000"/>
                  </a:srgbClr>
                </a:solidFill>
                <a:latin typeface="굴림"/>
                <a:ea typeface="굴림"/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2277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432269" y="1943825"/>
            <a:ext cx="8462938" cy="3601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41418" y="2061543"/>
            <a:ext cx="8355132" cy="2209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식품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건강기능식품을 포함한다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. 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이하 같다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)·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축산물의 원료 관리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, 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제조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·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가공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·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조리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·</a:t>
            </a:r>
          </a:p>
          <a:p>
            <a:pPr algn="ctr">
              <a:lnSpc>
                <a:spcPct val="200000"/>
              </a:lnSpc>
            </a:pPr>
            <a:r>
              <a:rPr lang="ko-KR" altLang="en-US" spc="-150" dirty="0" err="1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소분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·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유통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·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판매의 모든 과정에서 </a:t>
            </a:r>
            <a:r>
              <a:rPr lang="ko-KR" altLang="en-US" spc="-150" dirty="0" err="1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위해한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 물질이 식품 또는 축산물에 섞이거나 식품 </a:t>
            </a:r>
            <a:endParaRPr lang="en-US" altLang="ko-KR" spc="-150" dirty="0" smtClean="0">
              <a:solidFill>
                <a:srgbClr val="002060"/>
              </a:solidFill>
              <a:latin typeface="10X10" pitchFamily="50" charset="-127"/>
              <a:ea typeface="10X1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또는 축산물이 오염되는 것을 방지하기 위하여 각 과정의 </a:t>
            </a:r>
            <a:r>
              <a:rPr lang="ko-KR" altLang="en-US" spc="-150" dirty="0" err="1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위해요소를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 확인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·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평가하여 </a:t>
            </a:r>
            <a:endParaRPr lang="en-US" altLang="ko-KR" spc="-150" dirty="0" smtClean="0">
              <a:solidFill>
                <a:srgbClr val="002060"/>
              </a:solidFill>
              <a:latin typeface="10X10" pitchFamily="50" charset="-127"/>
              <a:ea typeface="10X1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중점적으로 관리하는 기준을 말한다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이하 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"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안전관리인증기준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(HACCP)"</a:t>
            </a:r>
            <a:r>
              <a:rPr lang="ko-KR" altLang="en-US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이라 한다</a:t>
            </a:r>
            <a:r>
              <a:rPr lang="en-US" altLang="ko-KR" spc="-15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).</a:t>
            </a:r>
            <a:endParaRPr lang="ko-KR" altLang="en-US" spc="-150" dirty="0">
              <a:solidFill>
                <a:srgbClr val="002060"/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60786" y="310957"/>
            <a:ext cx="1761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HACCP</a:t>
            </a:r>
            <a:endParaRPr lang="ko-KR" altLang="en-US" sz="4000" dirty="0">
              <a:solidFill>
                <a:srgbClr val="002060"/>
              </a:solidFill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286692" y="4882702"/>
            <a:ext cx="8499186" cy="792297"/>
            <a:chOff x="251967" y="4583019"/>
            <a:chExt cx="8499186" cy="792297"/>
          </a:xfrm>
        </p:grpSpPr>
        <p:sp>
          <p:nvSpPr>
            <p:cNvPr id="37" name="직사각형 36"/>
            <p:cNvSpPr/>
            <p:nvPr/>
          </p:nvSpPr>
          <p:spPr>
            <a:xfrm>
              <a:off x="251967" y="4655046"/>
              <a:ext cx="8499186" cy="72027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49177" y="4722794"/>
              <a:ext cx="75200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2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HACCP</a:t>
              </a:r>
              <a:r>
                <a:rPr lang="ko-KR" altLang="en-US" sz="32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은 위해요소를 관리하는 시스템</a:t>
              </a:r>
              <a:endParaRPr lang="ko-KR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51967" y="4583019"/>
              <a:ext cx="2953107" cy="7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179940" y="6311667"/>
            <a:ext cx="7346754" cy="38684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865" tIns="46662" rIns="89865" bIns="46662" anchor="ctr">
            <a:noAutofit/>
          </a:bodyPr>
          <a:lstStyle/>
          <a:p>
            <a:pPr defTabSz="899931">
              <a:spcBef>
                <a:spcPct val="40000"/>
              </a:spcBef>
              <a:spcAft>
                <a:spcPct val="0"/>
              </a:spcAft>
              <a:buClr>
                <a:srgbClr val="595959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*(</a:t>
            </a:r>
            <a:r>
              <a:rPr lang="ko-KR" altLang="en-US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근거 법령</a:t>
            </a:r>
            <a:r>
              <a:rPr lang="en-US" altLang="ko-KR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)</a:t>
            </a:r>
            <a:r>
              <a:rPr lang="ko-KR" altLang="en-US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식품위생법 제</a:t>
            </a:r>
            <a:r>
              <a:rPr lang="ko-KR" altLang="en-US" sz="1400" spc="5" dirty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48</a:t>
            </a:r>
            <a:r>
              <a:rPr lang="ko-KR" altLang="en-US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조 </a:t>
            </a:r>
            <a:r>
              <a:rPr lang="en-US" altLang="ko-KR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~ </a:t>
            </a:r>
            <a:r>
              <a:rPr lang="ko-KR" altLang="en-US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제</a:t>
            </a:r>
            <a:r>
              <a:rPr lang="ko-KR" altLang="en-US" sz="1400" spc="5" dirty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48조의</a:t>
            </a:r>
            <a:r>
              <a:rPr lang="ko-KR" altLang="en-US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2</a:t>
            </a:r>
            <a:r>
              <a:rPr lang="en-US" altLang="ko-KR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, </a:t>
            </a:r>
            <a:r>
              <a:rPr lang="ko-KR" altLang="en-US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축산물위생관리법 제</a:t>
            </a:r>
            <a:r>
              <a:rPr lang="en-US" altLang="ko-KR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9</a:t>
            </a:r>
            <a:r>
              <a:rPr lang="ko-KR" altLang="en-US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조</a:t>
            </a:r>
            <a:r>
              <a:rPr lang="en-US" altLang="ko-KR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~</a:t>
            </a:r>
            <a:r>
              <a:rPr lang="ko-KR" altLang="en-US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제</a:t>
            </a:r>
            <a:r>
              <a:rPr lang="en-US" altLang="ko-KR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9</a:t>
            </a:r>
            <a:r>
              <a:rPr lang="ko-KR" altLang="en-US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조의</a:t>
            </a:r>
            <a:r>
              <a:rPr lang="en-US" altLang="ko-KR" sz="1400" spc="5" dirty="0" smtClean="0">
                <a:solidFill>
                  <a:srgbClr val="595959">
                    <a:alpha val="100000"/>
                  </a:srgbClr>
                </a:solidFill>
                <a:latin typeface="휴먼모음T" pitchFamily="18" charset="-127"/>
                <a:ea typeface="휴먼모음T" pitchFamily="18" charset="-127"/>
                <a:sym typeface="Wingdings"/>
              </a:rPr>
              <a:t>4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76426" y="1193467"/>
            <a:ext cx="68808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srgbClr val="0000CC"/>
                </a:solidFill>
                <a:latin typeface="10X10" pitchFamily="50" charset="-127"/>
                <a:ea typeface="10X10" pitchFamily="50" charset="-127"/>
              </a:rPr>
              <a:t>H</a:t>
            </a:r>
            <a:r>
              <a:rPr lang="en-US" altLang="ko-KR" sz="2400" dirty="0">
                <a:solidFill>
                  <a:srgbClr val="0000CC"/>
                </a:solidFill>
                <a:latin typeface="10X10" pitchFamily="50" charset="-127"/>
                <a:ea typeface="10X10" pitchFamily="50" charset="-127"/>
              </a:rPr>
              <a:t>azard  </a:t>
            </a:r>
            <a:r>
              <a:rPr lang="en-US" altLang="ko-KR" sz="3600" dirty="0">
                <a:solidFill>
                  <a:srgbClr val="0000CC"/>
                </a:solidFill>
                <a:latin typeface="10X10" pitchFamily="50" charset="-127"/>
                <a:ea typeface="10X10" pitchFamily="50" charset="-127"/>
              </a:rPr>
              <a:t>A</a:t>
            </a:r>
            <a:r>
              <a:rPr lang="en-US" altLang="ko-KR" sz="2400" dirty="0">
                <a:solidFill>
                  <a:srgbClr val="0000CC"/>
                </a:solidFill>
                <a:latin typeface="10X10" pitchFamily="50" charset="-127"/>
                <a:ea typeface="10X10" pitchFamily="50" charset="-127"/>
              </a:rPr>
              <a:t>nalysis  </a:t>
            </a: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  <a:latin typeface="10X10" pitchFamily="50" charset="-127"/>
                <a:ea typeface="10X10" pitchFamily="50" charset="-127"/>
              </a:rPr>
              <a:t>and</a:t>
            </a:r>
            <a:r>
              <a:rPr lang="en-US" altLang="ko-KR" sz="2400" dirty="0">
                <a:solidFill>
                  <a:srgbClr val="0000CC"/>
                </a:solidFill>
                <a:latin typeface="10X10" pitchFamily="50" charset="-127"/>
                <a:ea typeface="10X10" pitchFamily="50" charset="-127"/>
              </a:rPr>
              <a:t>  </a:t>
            </a:r>
            <a:r>
              <a:rPr lang="en-US" altLang="ko-KR" sz="3600" dirty="0">
                <a:solidFill>
                  <a:srgbClr val="0000CC"/>
                </a:solidFill>
                <a:latin typeface="10X10" pitchFamily="50" charset="-127"/>
                <a:ea typeface="10X10" pitchFamily="50" charset="-127"/>
              </a:rPr>
              <a:t>C</a:t>
            </a:r>
            <a:r>
              <a:rPr lang="en-US" altLang="ko-KR" sz="2400" dirty="0">
                <a:solidFill>
                  <a:srgbClr val="0000CC"/>
                </a:solidFill>
                <a:latin typeface="10X10" pitchFamily="50" charset="-127"/>
                <a:ea typeface="10X10" pitchFamily="50" charset="-127"/>
              </a:rPr>
              <a:t>ritical  </a:t>
            </a:r>
            <a:r>
              <a:rPr lang="en-US" altLang="ko-KR" sz="3600" dirty="0">
                <a:solidFill>
                  <a:srgbClr val="0000CC"/>
                </a:solidFill>
                <a:latin typeface="10X10" pitchFamily="50" charset="-127"/>
                <a:ea typeface="10X10" pitchFamily="50" charset="-127"/>
              </a:rPr>
              <a:t>C</a:t>
            </a:r>
            <a:r>
              <a:rPr lang="en-US" altLang="ko-KR" sz="2400" dirty="0">
                <a:solidFill>
                  <a:srgbClr val="0000CC"/>
                </a:solidFill>
                <a:latin typeface="10X10" pitchFamily="50" charset="-127"/>
                <a:ea typeface="10X10" pitchFamily="50" charset="-127"/>
              </a:rPr>
              <a:t>ontrol  </a:t>
            </a:r>
            <a:r>
              <a:rPr lang="en-US" altLang="ko-KR" sz="3600" dirty="0">
                <a:solidFill>
                  <a:srgbClr val="0000CC"/>
                </a:solidFill>
                <a:latin typeface="10X10" pitchFamily="50" charset="-127"/>
                <a:ea typeface="10X10" pitchFamily="50" charset="-127"/>
              </a:rPr>
              <a:t>P</a:t>
            </a:r>
            <a:r>
              <a:rPr lang="en-US" altLang="ko-KR" sz="2400" dirty="0">
                <a:solidFill>
                  <a:srgbClr val="0000CC"/>
                </a:solidFill>
                <a:latin typeface="10X10" pitchFamily="50" charset="-127"/>
                <a:ea typeface="10X10" pitchFamily="50" charset="-127"/>
              </a:rPr>
              <a:t>oint</a:t>
            </a:r>
            <a:endParaRPr lang="ko-KR" altLang="en-US" sz="2400" dirty="0">
              <a:solidFill>
                <a:srgbClr val="0000CC"/>
              </a:solidFill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20" name="그룹 14"/>
          <p:cNvGrpSpPr>
            <a:grpSpLocks/>
          </p:cNvGrpSpPr>
          <p:nvPr/>
        </p:nvGrpSpPr>
        <p:grpSpPr bwMode="auto">
          <a:xfrm>
            <a:off x="1285745" y="1053696"/>
            <a:ext cx="7150100" cy="936625"/>
            <a:chOff x="714841" y="1565328"/>
            <a:chExt cx="7150844" cy="936105"/>
          </a:xfrm>
        </p:grpSpPr>
        <p:sp>
          <p:nvSpPr>
            <p:cNvPr id="21" name="타원 20"/>
            <p:cNvSpPr/>
            <p:nvPr/>
          </p:nvSpPr>
          <p:spPr bwMode="auto">
            <a:xfrm>
              <a:off x="4286857" y="1565328"/>
              <a:ext cx="864096" cy="936104"/>
            </a:xfrm>
            <a:prstGeom prst="ellipse">
              <a:avLst/>
            </a:prstGeom>
            <a:solidFill>
              <a:srgbClr val="00B0F0">
                <a:alpha val="1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22" name="타원 21"/>
            <p:cNvSpPr/>
            <p:nvPr/>
          </p:nvSpPr>
          <p:spPr bwMode="auto">
            <a:xfrm>
              <a:off x="5644223" y="1565328"/>
              <a:ext cx="864096" cy="936104"/>
            </a:xfrm>
            <a:prstGeom prst="ellipse">
              <a:avLst/>
            </a:prstGeom>
            <a:solidFill>
              <a:srgbClr val="00B0F0">
                <a:alpha val="1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23" name="타원 22"/>
            <p:cNvSpPr/>
            <p:nvPr/>
          </p:nvSpPr>
          <p:spPr bwMode="auto">
            <a:xfrm>
              <a:off x="7001589" y="1565329"/>
              <a:ext cx="864096" cy="936104"/>
            </a:xfrm>
            <a:prstGeom prst="ellipse">
              <a:avLst/>
            </a:prstGeom>
            <a:solidFill>
              <a:srgbClr val="00B0F0">
                <a:alpha val="1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24" name="타원 23"/>
            <p:cNvSpPr/>
            <p:nvPr/>
          </p:nvSpPr>
          <p:spPr bwMode="auto">
            <a:xfrm>
              <a:off x="714841" y="1565328"/>
              <a:ext cx="864096" cy="936104"/>
            </a:xfrm>
            <a:prstGeom prst="ellipse">
              <a:avLst/>
            </a:prstGeom>
            <a:solidFill>
              <a:srgbClr val="CC66FF">
                <a:alpha val="1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25" name="타원 24"/>
            <p:cNvSpPr/>
            <p:nvPr/>
          </p:nvSpPr>
          <p:spPr bwMode="auto">
            <a:xfrm>
              <a:off x="2051720" y="1565329"/>
              <a:ext cx="864096" cy="936104"/>
            </a:xfrm>
            <a:prstGeom prst="ellipse">
              <a:avLst/>
            </a:prstGeom>
            <a:solidFill>
              <a:srgbClr val="CC66FF">
                <a:alpha val="1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latin typeface="10X10" pitchFamily="50" charset="-127"/>
                <a:ea typeface="10X10" pitchFamily="50" charset="-127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6"/>
          <p:cNvGrpSpPr/>
          <p:nvPr/>
        </p:nvGrpSpPr>
        <p:grpSpPr>
          <a:xfrm>
            <a:off x="206424" y="3286533"/>
            <a:ext cx="8783960" cy="2830460"/>
            <a:chOff x="-119079" y="1808160"/>
            <a:chExt cx="8783960" cy="2830460"/>
          </a:xfrm>
        </p:grpSpPr>
        <p:sp>
          <p:nvSpPr>
            <p:cNvPr id="3" name="직사각형 2"/>
            <p:cNvSpPr/>
            <p:nvPr/>
          </p:nvSpPr>
          <p:spPr>
            <a:xfrm>
              <a:off x="1415223" y="1808160"/>
              <a:ext cx="83869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latinLnBrk="0" hangingPunct="0">
                <a:defRPr/>
              </a:pPr>
              <a:r>
                <a:rPr lang="en-US" altLang="ko-KR" sz="4000" b="1" kern="0" dirty="0" smtClean="0">
                  <a:solidFill>
                    <a:srgbClr val="0070C0"/>
                  </a:solidFill>
                  <a:latin typeface="10X10" pitchFamily="50" charset="-127"/>
                  <a:ea typeface="10X10" pitchFamily="50" charset="-127"/>
                </a:rPr>
                <a:t>HA</a:t>
              </a:r>
              <a:endParaRPr lang="ko-KR" altLang="en-US" sz="4000" b="1" kern="0" dirty="0">
                <a:solidFill>
                  <a:srgbClr val="0070C0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5832678" y="1808160"/>
              <a:ext cx="112242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latinLnBrk="0" hangingPunct="0">
                <a:defRPr/>
              </a:pPr>
              <a:r>
                <a:rPr lang="en-US" altLang="ko-KR" sz="4000" b="1" kern="0" dirty="0" smtClean="0">
                  <a:solidFill>
                    <a:srgbClr val="00B0F0"/>
                  </a:solidFill>
                  <a:latin typeface="10X10" pitchFamily="50" charset="-127"/>
                  <a:ea typeface="10X10" pitchFamily="50" charset="-127"/>
                </a:rPr>
                <a:t>CCP</a:t>
              </a:r>
              <a:endParaRPr lang="ko-KR" altLang="en-US" sz="4000" b="1" kern="0" dirty="0">
                <a:solidFill>
                  <a:srgbClr val="00B0F0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083061" y="2547264"/>
              <a:ext cx="15408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latinLnBrk="0"/>
              <a:r>
                <a:rPr lang="ko-KR" altLang="en-US" sz="2000" b="1" kern="0" dirty="0" err="1" smtClean="0">
                  <a:latin typeface="10X10" pitchFamily="50" charset="-127"/>
                  <a:ea typeface="10X10" pitchFamily="50" charset="-127"/>
                </a:rPr>
                <a:t>위해요소분석</a:t>
              </a:r>
              <a:endParaRPr lang="en-US" altLang="ko-KR" sz="2000" b="1" kern="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750593" y="2574196"/>
              <a:ext cx="13805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latinLnBrk="0"/>
              <a:r>
                <a:rPr lang="ko-KR" altLang="en-US" sz="2000" b="1" kern="0" dirty="0" err="1" smtClean="0">
                  <a:latin typeface="10X10" pitchFamily="50" charset="-127"/>
                  <a:ea typeface="10X10" pitchFamily="50" charset="-127"/>
                </a:rPr>
                <a:t>중요관리점</a:t>
              </a:r>
              <a:r>
                <a:rPr lang="ko-KR" altLang="en-US" sz="2000" b="1" kern="0" dirty="0" smtClean="0">
                  <a:latin typeface="10X10" pitchFamily="50" charset="-127"/>
                  <a:ea typeface="10X10" pitchFamily="50" charset="-127"/>
                </a:rPr>
                <a:t> </a:t>
              </a:r>
              <a:endParaRPr lang="en-US" altLang="ko-KR" sz="2000" b="1" kern="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19079" y="3068960"/>
              <a:ext cx="39959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H</a:t>
              </a:r>
              <a:r>
                <a:rPr lang="en-US" altLang="ko-KR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azard </a:t>
              </a:r>
              <a:r>
                <a:rPr lang="en-US" altLang="ko-KR" sz="1600" b="1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A</a:t>
              </a:r>
              <a:r>
                <a:rPr lang="en-US" altLang="ko-KR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nalysis</a:t>
              </a:r>
            </a:p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원료와 공정에서 발생 가능한</a:t>
              </a:r>
              <a:endParaRPr lang="en-US" altLang="ko-KR" sz="1600" kern="0" dirty="0" smtClean="0">
                <a:latin typeface="10X10" pitchFamily="50" charset="-127"/>
                <a:ea typeface="10X10" pitchFamily="50" charset="-127"/>
                <a:cs typeface="Times New Roman" pitchFamily="18" charset="0"/>
              </a:endParaRPr>
            </a:p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생물학적</a:t>
              </a:r>
              <a:r>
                <a:rPr lang="en-US" altLang="ko-KR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, </a:t>
              </a:r>
              <a:r>
                <a:rPr lang="ko-KR" altLang="en-US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화학적</a:t>
              </a:r>
              <a:r>
                <a:rPr lang="en-US" altLang="ko-KR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, </a:t>
              </a:r>
              <a:r>
                <a:rPr lang="ko-KR" altLang="en-US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물리적 </a:t>
              </a:r>
              <a:endParaRPr lang="en-US" altLang="ko-KR" sz="1600" kern="0" dirty="0" smtClean="0">
                <a:latin typeface="10X10" pitchFamily="50" charset="-127"/>
                <a:ea typeface="10X10" pitchFamily="50" charset="-127"/>
                <a:cs typeface="Times New Roman" pitchFamily="18" charset="0"/>
              </a:endParaRPr>
            </a:p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kern="0" dirty="0" err="1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위해요소를</a:t>
              </a:r>
              <a:r>
                <a:rPr lang="ko-KR" altLang="en-US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 분석</a:t>
              </a:r>
              <a:endParaRPr lang="ko-KR" altLang="en-US" sz="1600" dirty="0"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092881" y="3068960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C</a:t>
              </a:r>
              <a:r>
                <a:rPr lang="en-US" altLang="ko-KR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ritical </a:t>
              </a:r>
              <a:r>
                <a:rPr lang="en-US" altLang="ko-KR" sz="1600" b="1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C</a:t>
              </a:r>
              <a:r>
                <a:rPr lang="en-US" altLang="ko-KR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ontrol </a:t>
              </a:r>
              <a:r>
                <a:rPr lang="en-US" altLang="ko-KR" sz="1600" b="1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P</a:t>
              </a:r>
              <a:r>
                <a:rPr lang="en-US" altLang="ko-KR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oint</a:t>
              </a:r>
            </a:p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위해 요소를 예방</a:t>
              </a:r>
              <a:r>
                <a:rPr lang="en-US" altLang="ko-KR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, </a:t>
              </a:r>
              <a:r>
                <a:rPr lang="ko-KR" altLang="en-US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제거 또는 </a:t>
              </a:r>
              <a:endParaRPr lang="en-US" altLang="ko-KR" sz="1600" kern="0" dirty="0" smtClean="0">
                <a:latin typeface="10X10" pitchFamily="50" charset="-127"/>
                <a:ea typeface="10X10" pitchFamily="50" charset="-127"/>
                <a:cs typeface="Times New Roman" pitchFamily="18" charset="0"/>
              </a:endParaRPr>
            </a:p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허용수준으로</a:t>
              </a:r>
              <a:r>
                <a:rPr lang="en-US" altLang="ko-KR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 </a:t>
              </a:r>
              <a:r>
                <a:rPr lang="ko-KR" altLang="en-US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감소시킬 수 있는 </a:t>
              </a:r>
              <a:endParaRPr lang="en-US" altLang="ko-KR" sz="1600" kern="0" dirty="0" smtClean="0">
                <a:latin typeface="10X10" pitchFamily="50" charset="-127"/>
                <a:ea typeface="10X10" pitchFamily="50" charset="-127"/>
                <a:cs typeface="Times New Roman" pitchFamily="18" charset="0"/>
              </a:endParaRPr>
            </a:p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kern="0" dirty="0" smtClean="0">
                  <a:latin typeface="10X10" pitchFamily="50" charset="-127"/>
                  <a:ea typeface="10X10" pitchFamily="50" charset="-127"/>
                  <a:cs typeface="Times New Roman" pitchFamily="18" charset="0"/>
                </a:rPr>
                <a:t>공정이나 단계를 중점관리</a:t>
              </a:r>
              <a:endParaRPr lang="ko-KR" altLang="en-US" sz="1600" kern="0" dirty="0">
                <a:latin typeface="10X10" pitchFamily="50" charset="-127"/>
                <a:ea typeface="10X10" pitchFamily="50" charset="-127"/>
                <a:cs typeface="Times New Roman" pitchFamily="18" charset="0"/>
              </a:endParaRPr>
            </a:p>
          </p:txBody>
        </p:sp>
        <p:sp>
          <p:nvSpPr>
            <p:cNvPr id="9" name="십자형 8"/>
            <p:cNvSpPr/>
            <p:nvPr/>
          </p:nvSpPr>
          <p:spPr bwMode="auto">
            <a:xfrm>
              <a:off x="3973396" y="2743994"/>
              <a:ext cx="714380" cy="642942"/>
            </a:xfrm>
            <a:prstGeom prst="plus">
              <a:avLst>
                <a:gd name="adj" fmla="val 35667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kern="0">
                <a:latin typeface="10X10" pitchFamily="50" charset="-127"/>
                <a:ea typeface="10X10" pitchFamily="50" charset="-127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 flipH="1" flipV="1">
              <a:off x="269268" y="3051372"/>
              <a:ext cx="3384376" cy="8786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H="1">
              <a:off x="4895928" y="3069232"/>
              <a:ext cx="3600000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396021" y="500336"/>
            <a:ext cx="1776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latinLnBrk="0" hangingPunct="0">
              <a:defRPr/>
            </a:pPr>
            <a:r>
              <a:rPr lang="en-US" altLang="ko-KR" sz="4000" kern="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</a:rPr>
              <a:t>HACCP</a:t>
            </a:r>
            <a:endParaRPr lang="ko-KR" altLang="en-US" sz="4000" kern="0" dirty="0" smtClean="0">
              <a:solidFill>
                <a:srgbClr val="002060"/>
              </a:solidFill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700885" y="693561"/>
            <a:ext cx="6194322" cy="504056"/>
            <a:chOff x="1979712" y="3264028"/>
            <a:chExt cx="6194322" cy="504056"/>
          </a:xfrm>
        </p:grpSpPr>
        <p:sp>
          <p:nvSpPr>
            <p:cNvPr id="14" name="직사각형 13"/>
            <p:cNvSpPr/>
            <p:nvPr/>
          </p:nvSpPr>
          <p:spPr>
            <a:xfrm>
              <a:off x="1979712" y="3264028"/>
              <a:ext cx="5113917" cy="5040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203266" y="3264028"/>
              <a:ext cx="351656" cy="5040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886010" y="3264028"/>
              <a:ext cx="135632" cy="5040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102034" y="3264028"/>
              <a:ext cx="72000" cy="5040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607504" y="3264028"/>
              <a:ext cx="216000" cy="5040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  <a:latin typeface="10X10" pitchFamily="50" charset="-127"/>
                <a:ea typeface="10X10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2784515" y="745534"/>
            <a:ext cx="4030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latinLnBrk="0" hangingPunct="0">
              <a:defRPr/>
            </a:pPr>
            <a:r>
              <a:rPr lang="ko-KR" altLang="en-US" sz="2000" kern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사전예방적 식품안전관리 시스템</a:t>
            </a:r>
            <a:r>
              <a:rPr lang="en-US" altLang="ko-KR" sz="2000" kern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kern="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5</a:t>
            </a:fld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314736" y="1628800"/>
            <a:ext cx="2699792" cy="1260000"/>
            <a:chOff x="360040" y="1588470"/>
            <a:chExt cx="2699792" cy="1260000"/>
          </a:xfrm>
        </p:grpSpPr>
        <p:sp>
          <p:nvSpPr>
            <p:cNvPr id="33" name="평행 사변형 32"/>
            <p:cNvSpPr/>
            <p:nvPr/>
          </p:nvSpPr>
          <p:spPr>
            <a:xfrm>
              <a:off x="899592" y="1588470"/>
              <a:ext cx="2160240" cy="1260000"/>
            </a:xfrm>
            <a:prstGeom prst="parallelogram">
              <a:avLst>
                <a:gd name="adj" fmla="val 20813"/>
              </a:avLst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34" name="평행 사변형 33"/>
            <p:cNvSpPr/>
            <p:nvPr/>
          </p:nvSpPr>
          <p:spPr>
            <a:xfrm>
              <a:off x="899592" y="1588470"/>
              <a:ext cx="2160240" cy="1260000"/>
            </a:xfrm>
            <a:prstGeom prst="parallelogram">
              <a:avLst>
                <a:gd name="adj" fmla="val 4593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360040" y="1588470"/>
              <a:ext cx="1475656" cy="126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10X10" pitchFamily="50" charset="-127"/>
                <a:ea typeface="10X10" pitchFamily="50" charset="-127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314736" y="1625888"/>
            <a:ext cx="8460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95535" y="1772336"/>
            <a:ext cx="2449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itchFamily="50" charset="-127"/>
                <a:ea typeface="10X10" pitchFamily="50" charset="-127"/>
              </a:rPr>
              <a:t>국제식품규격위원회</a:t>
            </a: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itchFamily="50" charset="-127"/>
              <a:ea typeface="10X1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itchFamily="50" charset="-127"/>
                <a:ea typeface="10X10" pitchFamily="50" charset="-127"/>
              </a:rPr>
              <a:t>(Codex)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itchFamily="50" charset="-127"/>
                <a:ea typeface="10X10" pitchFamily="50" charset="-127"/>
              </a:rPr>
              <a:t>지침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460511" y="1639526"/>
            <a:ext cx="5434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식품안전을 위해 국제적으로 권고되는 </a:t>
            </a:r>
            <a:endParaRPr lang="en-US" altLang="ko-KR" sz="2400" dirty="0" smtClean="0">
              <a:solidFill>
                <a:srgbClr val="002060"/>
              </a:solidFill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2060"/>
                </a:solidFill>
                <a:latin typeface="10X10" pitchFamily="50" charset="-127"/>
                <a:ea typeface="10X10" pitchFamily="50" charset="-127"/>
                <a:cs typeface="함초롬바탕" pitchFamily="18" charset="-127"/>
              </a:rPr>
              <a:t>사전예방적 관리시스템</a:t>
            </a:r>
            <a:endParaRPr lang="en-US" altLang="ko-KR" sz="2400" dirty="0" smtClean="0">
              <a:solidFill>
                <a:srgbClr val="002060"/>
              </a:solidFill>
              <a:latin typeface="10X10" pitchFamily="50" charset="-127"/>
              <a:ea typeface="10X10" pitchFamily="50" charset="-127"/>
              <a:cs typeface="함초롬바탕" pitchFamily="18" charset="-127"/>
            </a:endParaRPr>
          </a:p>
        </p:txBody>
      </p:sp>
      <p:pic>
        <p:nvPicPr>
          <p:cNvPr id="41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08980" y="1774038"/>
            <a:ext cx="401568" cy="401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331218" y="18937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위해요소</a:t>
            </a:r>
            <a:endParaRPr lang="ko-KR" altLang="en-US" sz="40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96021" y="1197750"/>
            <a:ext cx="8256588" cy="4956175"/>
            <a:chOff x="447675" y="1281298"/>
            <a:chExt cx="8256588" cy="4956175"/>
          </a:xfrm>
        </p:grpSpPr>
        <p:sp>
          <p:nvSpPr>
            <p:cNvPr id="84" name="직사각형 83"/>
            <p:cNvSpPr/>
            <p:nvPr/>
          </p:nvSpPr>
          <p:spPr bwMode="auto">
            <a:xfrm>
              <a:off x="447675" y="1281298"/>
              <a:ext cx="8256588" cy="4956175"/>
            </a:xfrm>
            <a:prstGeom prst="rect">
              <a:avLst/>
            </a:prstGeom>
            <a:gradFill flip="none" rotWithShape="1">
              <a:gsLst>
                <a:gs pos="30000">
                  <a:schemeClr val="bg1">
                    <a:lumMod val="95000"/>
                  </a:schemeClr>
                </a:gs>
                <a:gs pos="52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6" name="직사각형 75"/>
            <p:cNvSpPr/>
            <p:nvPr/>
          </p:nvSpPr>
          <p:spPr bwMode="auto">
            <a:xfrm>
              <a:off x="684213" y="1442235"/>
              <a:ext cx="2368550" cy="69056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직사각형 76"/>
            <p:cNvSpPr/>
            <p:nvPr/>
          </p:nvSpPr>
          <p:spPr bwMode="auto">
            <a:xfrm>
              <a:off x="684213" y="1442235"/>
              <a:ext cx="2368550" cy="690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o-KR" altLang="en-US" sz="2000" b="1" dirty="0">
                  <a:latin typeface="휴먼모음T" pitchFamily="18" charset="-127"/>
                  <a:ea typeface="휴먼모음T" pitchFamily="18" charset="-127"/>
                </a:rPr>
                <a:t>화학적 요소</a:t>
              </a:r>
            </a:p>
          </p:txBody>
        </p:sp>
        <p:sp>
          <p:nvSpPr>
            <p:cNvPr id="74" name="직사각형 73"/>
            <p:cNvSpPr/>
            <p:nvPr/>
          </p:nvSpPr>
          <p:spPr bwMode="auto">
            <a:xfrm>
              <a:off x="684213" y="2161372"/>
              <a:ext cx="2368550" cy="360045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직사각형 74"/>
            <p:cNvSpPr/>
            <p:nvPr/>
          </p:nvSpPr>
          <p:spPr bwMode="auto">
            <a:xfrm>
              <a:off x="684213" y="2161372"/>
              <a:ext cx="2368550" cy="3600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6012" tIns="96012" rIns="128016" bIns="144018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ko-KR" altLang="en-US">
                <a:latin typeface="휴먼모음T" pitchFamily="18" charset="-127"/>
                <a:ea typeface="휴먼모음T" pitchFamily="18" charset="-127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ko-KR" altLang="en-US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72" name="직사각형 71"/>
            <p:cNvSpPr/>
            <p:nvPr/>
          </p:nvSpPr>
          <p:spPr bwMode="auto">
            <a:xfrm>
              <a:off x="3419475" y="1442235"/>
              <a:ext cx="2370138" cy="69056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직사각형 72"/>
            <p:cNvSpPr/>
            <p:nvPr/>
          </p:nvSpPr>
          <p:spPr bwMode="auto">
            <a:xfrm>
              <a:off x="3419475" y="1442235"/>
              <a:ext cx="2370138" cy="690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o-KR" altLang="en-US" sz="2000" b="1" dirty="0">
                  <a:latin typeface="휴먼모음T" pitchFamily="18" charset="-127"/>
                  <a:ea typeface="휴먼모음T" pitchFamily="18" charset="-127"/>
                </a:rPr>
                <a:t>생물학적 요소</a:t>
              </a:r>
            </a:p>
          </p:txBody>
        </p:sp>
        <p:sp>
          <p:nvSpPr>
            <p:cNvPr id="70" name="직사각형 69"/>
            <p:cNvSpPr/>
            <p:nvPr/>
          </p:nvSpPr>
          <p:spPr bwMode="auto">
            <a:xfrm>
              <a:off x="3419475" y="2161372"/>
              <a:ext cx="2370138" cy="360045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직사각형 70"/>
            <p:cNvSpPr/>
            <p:nvPr/>
          </p:nvSpPr>
          <p:spPr bwMode="auto">
            <a:xfrm>
              <a:off x="3419475" y="2161372"/>
              <a:ext cx="2370138" cy="3600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6012" tIns="96012" rIns="128016" bIns="144018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ko-KR" altLang="en-US">
                <a:latin typeface="휴먼모음T" pitchFamily="18" charset="-127"/>
                <a:ea typeface="휴먼모음T" pitchFamily="18" charset="-127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ko-KR" altLang="en-US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8" name="직사각형 67"/>
            <p:cNvSpPr/>
            <p:nvPr/>
          </p:nvSpPr>
          <p:spPr bwMode="auto">
            <a:xfrm>
              <a:off x="6156325" y="1442235"/>
              <a:ext cx="2370138" cy="69056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직사각형 68"/>
            <p:cNvSpPr/>
            <p:nvPr/>
          </p:nvSpPr>
          <p:spPr bwMode="auto">
            <a:xfrm>
              <a:off x="6156325" y="1442235"/>
              <a:ext cx="2370138" cy="690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o-KR" altLang="en-US" sz="2000" b="1" dirty="0">
                  <a:latin typeface="휴먼모음T" pitchFamily="18" charset="-127"/>
                  <a:ea typeface="휴먼모음T" pitchFamily="18" charset="-127"/>
                </a:rPr>
                <a:t>물리적 요소</a:t>
              </a:r>
            </a:p>
          </p:txBody>
        </p:sp>
        <p:sp>
          <p:nvSpPr>
            <p:cNvPr id="66" name="직사각형 65"/>
            <p:cNvSpPr/>
            <p:nvPr/>
          </p:nvSpPr>
          <p:spPr bwMode="auto">
            <a:xfrm>
              <a:off x="6156325" y="2161372"/>
              <a:ext cx="2370138" cy="360045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직사각형 66"/>
            <p:cNvSpPr/>
            <p:nvPr/>
          </p:nvSpPr>
          <p:spPr bwMode="auto">
            <a:xfrm>
              <a:off x="6156325" y="2161372"/>
              <a:ext cx="2370138" cy="3600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6012" tIns="96012" rIns="128016" bIns="144018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ko-KR" altLang="en-US">
                <a:latin typeface="휴먼모음T" pitchFamily="18" charset="-127"/>
                <a:ea typeface="휴먼모음T" pitchFamily="18" charset="-127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ko-KR" altLang="en-US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8" name="TextBox 65"/>
            <p:cNvSpPr txBox="1">
              <a:spLocks noChangeArrowheads="1"/>
            </p:cNvSpPr>
            <p:nvPr/>
          </p:nvSpPr>
          <p:spPr bwMode="auto">
            <a:xfrm>
              <a:off x="755650" y="2377272"/>
              <a:ext cx="21605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>
                  <a:latin typeface="휴먼모음T" pitchFamily="18" charset="-127"/>
                  <a:ea typeface="휴먼모음T" pitchFamily="18" charset="-127"/>
                </a:rPr>
                <a:t>농약</a:t>
              </a:r>
            </a:p>
          </p:txBody>
        </p:sp>
        <p:sp>
          <p:nvSpPr>
            <p:cNvPr id="49" name="TextBox 66"/>
            <p:cNvSpPr txBox="1">
              <a:spLocks noChangeArrowheads="1"/>
            </p:cNvSpPr>
            <p:nvPr/>
          </p:nvSpPr>
          <p:spPr bwMode="auto">
            <a:xfrm>
              <a:off x="755650" y="3458360"/>
              <a:ext cx="21605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>
                  <a:latin typeface="휴먼모음T" pitchFamily="18" charset="-127"/>
                  <a:ea typeface="휴먼모음T" pitchFamily="18" charset="-127"/>
                </a:rPr>
                <a:t>중금속</a:t>
              </a:r>
            </a:p>
          </p:txBody>
        </p:sp>
        <p:sp>
          <p:nvSpPr>
            <p:cNvPr id="50" name="TextBox 67"/>
            <p:cNvSpPr txBox="1">
              <a:spLocks noChangeArrowheads="1"/>
            </p:cNvSpPr>
            <p:nvPr/>
          </p:nvSpPr>
          <p:spPr bwMode="auto">
            <a:xfrm>
              <a:off x="755650" y="4609297"/>
              <a:ext cx="21605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>
                  <a:latin typeface="휴먼모음T" pitchFamily="18" charset="-127"/>
                  <a:ea typeface="휴먼모음T" pitchFamily="18" charset="-127"/>
                </a:rPr>
                <a:t>항생제</a:t>
              </a:r>
            </a:p>
          </p:txBody>
        </p:sp>
        <p:sp>
          <p:nvSpPr>
            <p:cNvPr id="51" name="TextBox 68"/>
            <p:cNvSpPr txBox="1">
              <a:spLocks noChangeArrowheads="1"/>
            </p:cNvSpPr>
            <p:nvPr/>
          </p:nvSpPr>
          <p:spPr bwMode="auto">
            <a:xfrm>
              <a:off x="3492500" y="2377272"/>
              <a:ext cx="2159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>
                  <a:latin typeface="휴먼모음T" pitchFamily="18" charset="-127"/>
                  <a:ea typeface="휴먼모음T" pitchFamily="18" charset="-127"/>
                </a:rPr>
                <a:t>세균</a:t>
              </a:r>
            </a:p>
          </p:txBody>
        </p:sp>
        <p:sp>
          <p:nvSpPr>
            <p:cNvPr id="52" name="TextBox 73"/>
            <p:cNvSpPr txBox="1">
              <a:spLocks noChangeArrowheads="1"/>
            </p:cNvSpPr>
            <p:nvPr/>
          </p:nvSpPr>
          <p:spPr bwMode="auto">
            <a:xfrm>
              <a:off x="3492500" y="3458360"/>
              <a:ext cx="21590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>
                  <a:latin typeface="휴먼모음T" pitchFamily="18" charset="-127"/>
                  <a:ea typeface="휴먼모음T" pitchFamily="18" charset="-127"/>
                </a:rPr>
                <a:t>바이러스</a:t>
              </a:r>
            </a:p>
          </p:txBody>
        </p:sp>
        <p:sp>
          <p:nvSpPr>
            <p:cNvPr id="53" name="TextBox 78"/>
            <p:cNvSpPr txBox="1">
              <a:spLocks noChangeArrowheads="1"/>
            </p:cNvSpPr>
            <p:nvPr/>
          </p:nvSpPr>
          <p:spPr bwMode="auto">
            <a:xfrm>
              <a:off x="3492500" y="4609297"/>
              <a:ext cx="2159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>
                  <a:latin typeface="휴먼모음T" pitchFamily="18" charset="-127"/>
                  <a:ea typeface="휴먼모음T" pitchFamily="18" charset="-127"/>
                </a:rPr>
                <a:t>기생충</a:t>
              </a:r>
            </a:p>
          </p:txBody>
        </p:sp>
        <p:sp>
          <p:nvSpPr>
            <p:cNvPr id="54" name="TextBox 79"/>
            <p:cNvSpPr txBox="1">
              <a:spLocks noChangeArrowheads="1"/>
            </p:cNvSpPr>
            <p:nvPr/>
          </p:nvSpPr>
          <p:spPr bwMode="auto">
            <a:xfrm>
              <a:off x="6227763" y="2377272"/>
              <a:ext cx="21605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dirty="0">
                  <a:latin typeface="휴먼모음T" pitchFamily="18" charset="-127"/>
                  <a:ea typeface="휴먼모음T" pitchFamily="18" charset="-127"/>
                </a:rPr>
                <a:t>쇠</a:t>
              </a:r>
            </a:p>
          </p:txBody>
        </p:sp>
        <p:sp>
          <p:nvSpPr>
            <p:cNvPr id="55" name="TextBox 88"/>
            <p:cNvSpPr txBox="1">
              <a:spLocks noChangeArrowheads="1"/>
            </p:cNvSpPr>
            <p:nvPr/>
          </p:nvSpPr>
          <p:spPr bwMode="auto">
            <a:xfrm>
              <a:off x="6227763" y="3458360"/>
              <a:ext cx="21605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>
                  <a:latin typeface="휴먼모음T" pitchFamily="18" charset="-127"/>
                  <a:ea typeface="휴먼모음T" pitchFamily="18" charset="-127"/>
                </a:rPr>
                <a:t>머리카락</a:t>
              </a:r>
            </a:p>
          </p:txBody>
        </p:sp>
        <p:sp>
          <p:nvSpPr>
            <p:cNvPr id="56" name="TextBox 90"/>
            <p:cNvSpPr txBox="1">
              <a:spLocks noChangeArrowheads="1"/>
            </p:cNvSpPr>
            <p:nvPr/>
          </p:nvSpPr>
          <p:spPr bwMode="auto">
            <a:xfrm>
              <a:off x="6227763" y="4609297"/>
              <a:ext cx="21605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>
                  <a:latin typeface="휴먼모음T" pitchFamily="18" charset="-127"/>
                  <a:ea typeface="휴먼모음T" pitchFamily="18" charset="-127"/>
                </a:rPr>
                <a:t>나무토막</a:t>
              </a:r>
            </a:p>
          </p:txBody>
        </p:sp>
        <p:pic>
          <p:nvPicPr>
            <p:cNvPr id="57" name="그림 42" descr="기생충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4898222"/>
              <a:ext cx="873125" cy="79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그림 43" descr="나무토막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0288" y="4826785"/>
              <a:ext cx="863600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그림 46" descr="농약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6375" y="2377272"/>
              <a:ext cx="1436688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그림 47" descr="머리카락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8850" y="3674260"/>
              <a:ext cx="960438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그림 48" descr="바이러스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7538" y="3818722"/>
              <a:ext cx="11969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그림 56" descr="세균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7538" y="2521735"/>
              <a:ext cx="1008062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그림 57" descr="쇠(못)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92950" y="2450297"/>
              <a:ext cx="1039813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그림 58" descr="중금속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35150" y="3529797"/>
              <a:ext cx="1008063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그림 69" descr="항생제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92275" y="4753760"/>
              <a:ext cx="1309688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0"/>
                </a:srgbClr>
              </a:clrTo>
            </a:clrChange>
            <a:lum/>
          </a:blip>
          <a:srcRect l="27562" t="18612"/>
          <a:stretch>
            <a:fillRect/>
          </a:stretch>
        </p:blipFill>
        <p:spPr>
          <a:xfrm>
            <a:off x="961121" y="2895919"/>
            <a:ext cx="6625626" cy="94489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grpSp>
        <p:nvGrpSpPr>
          <p:cNvPr id="2" name="그룹 15"/>
          <p:cNvGrpSpPr/>
          <p:nvPr/>
        </p:nvGrpSpPr>
        <p:grpSpPr>
          <a:xfrm>
            <a:off x="972237" y="3070461"/>
            <a:ext cx="7203300" cy="720333"/>
            <a:chOff x="1835696" y="2501688"/>
            <a:chExt cx="7200800" cy="720000"/>
          </a:xfrm>
        </p:grpSpPr>
        <p:sp>
          <p:nvSpPr>
            <p:cNvPr id="17" name="직사각형 16"/>
            <p:cNvSpPr/>
            <p:nvPr/>
          </p:nvSpPr>
          <p:spPr>
            <a:xfrm>
              <a:off x="1835696" y="2501688"/>
              <a:ext cx="720080" cy="72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dirty="0">
                  <a:latin typeface="HY헤드라인M" pitchFamily="18" charset="-127"/>
                  <a:ea typeface="HY헤드라인M" pitchFamily="18" charset="-127"/>
                </a:rPr>
                <a:t>2</a:t>
              </a:r>
              <a:endParaRPr lang="ko-KR" altLang="en-US" sz="4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558334" y="2616626"/>
              <a:ext cx="64781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2400" dirty="0" smtClean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2400" dirty="0" err="1" smtClean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법적근거</a:t>
              </a:r>
              <a:endParaRPr lang="ko-KR" altLang="en-US" sz="2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24" name="Picture 2" descr="과학기술정보통신부 심볼마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98089" flipH="1">
            <a:off x="6920382" y="3761671"/>
            <a:ext cx="3239624" cy="3144705"/>
          </a:xfrm>
          <a:prstGeom prst="rect">
            <a:avLst/>
          </a:prstGeom>
          <a:noFill/>
        </p:spPr>
      </p:pic>
      <p:sp>
        <p:nvSpPr>
          <p:cNvPr id="23" name="원형 22"/>
          <p:cNvSpPr/>
          <p:nvPr/>
        </p:nvSpPr>
        <p:spPr>
          <a:xfrm>
            <a:off x="5942100" y="2636670"/>
            <a:ext cx="6951693" cy="8140671"/>
          </a:xfrm>
          <a:prstGeom prst="pie">
            <a:avLst>
              <a:gd name="adj1" fmla="val 10248912"/>
              <a:gd name="adj2" fmla="val 17012883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7" tIns="45730" rIns="91457" bIns="4573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 smtClean="0"/>
              <a:pPr lvl="0">
                <a:defRPr lang="ko-KR" altLang="en-US"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그룹 14"/>
          <p:cNvGrpSpPr>
            <a:grpSpLocks/>
          </p:cNvGrpSpPr>
          <p:nvPr/>
        </p:nvGrpSpPr>
        <p:grpSpPr bwMode="auto">
          <a:xfrm>
            <a:off x="714375" y="1153871"/>
            <a:ext cx="7500938" cy="571500"/>
            <a:chOff x="785786" y="4214818"/>
            <a:chExt cx="7500990" cy="571504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1857356" y="4214818"/>
              <a:ext cx="6429420" cy="571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ko-KR" altLang="en-US" dirty="0">
                <a:solidFill>
                  <a:schemeClr val="tx1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46" name="오각형 45"/>
            <p:cNvSpPr/>
            <p:nvPr/>
          </p:nvSpPr>
          <p:spPr>
            <a:xfrm>
              <a:off x="785786" y="4214818"/>
              <a:ext cx="3500462" cy="571504"/>
            </a:xfrm>
            <a:prstGeom prst="homePlat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2800" dirty="0">
                  <a:latin typeface="10X10" pitchFamily="50" charset="-127"/>
                  <a:ea typeface="10X10" pitchFamily="50" charset="-127"/>
                </a:rPr>
                <a:t>식품위생법</a:t>
              </a:r>
            </a:p>
          </p:txBody>
        </p:sp>
      </p:grpSp>
      <p:grpSp>
        <p:nvGrpSpPr>
          <p:cNvPr id="47" name="그룹 15"/>
          <p:cNvGrpSpPr>
            <a:grpSpLocks/>
          </p:cNvGrpSpPr>
          <p:nvPr/>
        </p:nvGrpSpPr>
        <p:grpSpPr bwMode="auto">
          <a:xfrm>
            <a:off x="714375" y="2481720"/>
            <a:ext cx="7500938" cy="571500"/>
            <a:chOff x="785786" y="4214818"/>
            <a:chExt cx="7500990" cy="571504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1857356" y="4214818"/>
              <a:ext cx="6429420" cy="571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ko-KR" altLang="en-US" dirty="0">
                <a:solidFill>
                  <a:schemeClr val="tx1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49" name="오각형 48"/>
            <p:cNvSpPr/>
            <p:nvPr/>
          </p:nvSpPr>
          <p:spPr>
            <a:xfrm>
              <a:off x="785786" y="4214818"/>
              <a:ext cx="3500462" cy="571504"/>
            </a:xfrm>
            <a:prstGeom prst="homePlat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2800" dirty="0">
                  <a:latin typeface="10X10" pitchFamily="50" charset="-127"/>
                  <a:ea typeface="10X10" pitchFamily="50" charset="-127"/>
                </a:rPr>
                <a:t>동법 시행령 </a:t>
              </a: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714375" y="3161170"/>
            <a:ext cx="7358063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33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조(식품안전관리인증기준) 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34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식품안전관리인증기준적용업소에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관한 업무의 위탁 등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51" name="그룹 28"/>
          <p:cNvGrpSpPr>
            <a:grpSpLocks/>
          </p:cNvGrpSpPr>
          <p:nvPr/>
        </p:nvGrpSpPr>
        <p:grpSpPr bwMode="auto">
          <a:xfrm>
            <a:off x="714375" y="3870265"/>
            <a:ext cx="7500938" cy="571500"/>
            <a:chOff x="785786" y="4214818"/>
            <a:chExt cx="7500990" cy="571504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1857356" y="4214818"/>
              <a:ext cx="6429420" cy="571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ko-KR" altLang="en-US" dirty="0">
                <a:solidFill>
                  <a:schemeClr val="tx1"/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53" name="오각형 52"/>
            <p:cNvSpPr/>
            <p:nvPr/>
          </p:nvSpPr>
          <p:spPr>
            <a:xfrm>
              <a:off x="785786" y="4214818"/>
              <a:ext cx="3500462" cy="571504"/>
            </a:xfrm>
            <a:prstGeom prst="homePlat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2800" dirty="0">
                  <a:latin typeface="10X10" pitchFamily="50" charset="-127"/>
                  <a:ea typeface="10X10" pitchFamily="50" charset="-127"/>
                </a:rPr>
                <a:t>동법 시행규칙 </a:t>
              </a:r>
            </a:p>
          </p:txBody>
        </p:sp>
      </p:grpSp>
      <p:sp>
        <p:nvSpPr>
          <p:cNvPr id="54" name="직사각형 53"/>
          <p:cNvSpPr/>
          <p:nvPr/>
        </p:nvSpPr>
        <p:spPr>
          <a:xfrm>
            <a:off x="714375" y="4513202"/>
            <a:ext cx="7458075" cy="19425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62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식품안전관리인증기준 대상 식품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63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식품안전관리인증기준적용업소의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인증신청 등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64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식품안전관리인증기준</a:t>
            </a:r>
            <a:r>
              <a:rPr lang="ko-KR" altLang="en-US" spc="-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적용업소의</a:t>
            </a:r>
            <a:r>
              <a:rPr lang="ko-KR" altLang="en-US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영업자 및 종업원에 대한 교육훈련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65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식품안전관리인증기준적용업소에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대한 지원 등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66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식품안전관리인증기준적용업소에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대한 조사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·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평가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67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식품안전관리인증기준적용업소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인증취소 등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68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(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식품안전관리인증기준적용업소에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대한 출입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·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검사 면제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714375" y="1833321"/>
            <a:ext cx="7358063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48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조(식품안전관리인증기준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</a:p>
          <a:p>
            <a:pPr>
              <a:lnSpc>
                <a:spcPct val="6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48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조의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2(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인증 유효기간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itchFamily="50" charset="-127"/>
                <a:ea typeface="10X10" pitchFamily="50" charset="-127"/>
              </a:rPr>
              <a:t>)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56" name="평행 사변형 55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식품위생법</a:t>
            </a:r>
            <a:endParaRPr lang="ko-KR" altLang="en-US" sz="2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9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638175" y="447675"/>
            <a:ext cx="47164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ko-KR" altLang="en-US" sz="2400" b="1" kern="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식품위생법</a:t>
            </a:r>
          </a:p>
        </p:txBody>
      </p:sp>
      <p:sp>
        <p:nvSpPr>
          <p:cNvPr id="56" name="평행 사변형 55"/>
          <p:cNvSpPr/>
          <p:nvPr/>
        </p:nvSpPr>
        <p:spPr>
          <a:xfrm flipH="1">
            <a:off x="-684822" y="-17232"/>
            <a:ext cx="5762640" cy="693017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식품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HACCP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제도연혁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41323"/>
              </p:ext>
            </p:extLst>
          </p:nvPr>
        </p:nvGraphicFramePr>
        <p:xfrm>
          <a:off x="395536" y="928233"/>
          <a:ext cx="8280920" cy="585216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86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6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39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‘95. 12.</a:t>
                      </a:r>
                      <a:endParaRPr lang="ko-KR" altLang="en-US" sz="1600" b="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위해요소중점관리기준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법적근거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신설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식품위생법 제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32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조의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2)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9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‘96. 12.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식품위해요소중점관리기준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식약청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고시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제정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9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‘02. 8.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의무적용 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법적근거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마련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식품위생법 제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48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조제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2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항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‘03. 8.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150000"/>
                        </a:lnSpc>
                      </a:pP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의무적용 대상품목 지정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시행규칙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endParaRPr lang="en-US" altLang="ko-KR" sz="1600" spc="0" dirty="0" smtClean="0"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latinLnBrk="0">
                        <a:lnSpc>
                          <a:spcPct val="150000"/>
                        </a:lnSpc>
                      </a:pPr>
                      <a:r>
                        <a:rPr lang="ko-KR" altLang="en-US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①</a:t>
                      </a:r>
                      <a:r>
                        <a:rPr lang="ko-KR" altLang="en-US" sz="1400" spc="0" baseline="0" dirty="0" err="1" smtClean="0">
                          <a:latin typeface="10X10" pitchFamily="50" charset="-127"/>
                          <a:ea typeface="10X10" pitchFamily="50" charset="-127"/>
                        </a:rPr>
                        <a:t>어묵류</a:t>
                      </a:r>
                      <a:r>
                        <a:rPr lang="ko-KR" altLang="en-US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 ②냉동식품</a:t>
                      </a:r>
                      <a:r>
                        <a:rPr lang="en-US" altLang="ko-KR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400" spc="0" baseline="0" dirty="0" err="1" smtClean="0">
                          <a:latin typeface="10X10" pitchFamily="50" charset="-127"/>
                          <a:ea typeface="10X10" pitchFamily="50" charset="-127"/>
                        </a:rPr>
                        <a:t>피자류ㆍ만두류ㆍ면류</a:t>
                      </a:r>
                      <a:r>
                        <a:rPr lang="en-US" altLang="ko-KR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) ③</a:t>
                      </a:r>
                      <a:r>
                        <a:rPr lang="ko-KR" altLang="en-US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냉동수산식품</a:t>
                      </a:r>
                      <a:r>
                        <a:rPr lang="en-US" altLang="ko-KR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400" spc="0" baseline="0" dirty="0" err="1" smtClean="0">
                          <a:latin typeface="10X10" pitchFamily="50" charset="-127"/>
                          <a:ea typeface="10X10" pitchFamily="50" charset="-127"/>
                        </a:rPr>
                        <a:t>어류ㆍ연체류ㆍ조미가공품</a:t>
                      </a:r>
                      <a:r>
                        <a:rPr lang="en-US" altLang="ko-KR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) ④</a:t>
                      </a:r>
                      <a:r>
                        <a:rPr lang="ko-KR" altLang="en-US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빙과류 ⑤ </a:t>
                      </a:r>
                      <a:r>
                        <a:rPr lang="ko-KR" altLang="en-US" sz="1400" spc="0" baseline="0" dirty="0" err="1" smtClean="0">
                          <a:latin typeface="10X10" pitchFamily="50" charset="-127"/>
                          <a:ea typeface="10X10" pitchFamily="50" charset="-127"/>
                        </a:rPr>
                        <a:t>비가열음료</a:t>
                      </a:r>
                      <a:r>
                        <a:rPr lang="ko-KR" altLang="en-US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 ⑥ 레토르트식품 ⑦배추김치</a:t>
                      </a:r>
                      <a:r>
                        <a:rPr lang="en-US" altLang="ko-KR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(‘06.12 </a:t>
                      </a:r>
                      <a:r>
                        <a:rPr lang="ko-KR" altLang="en-US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추가</a:t>
                      </a:r>
                      <a:r>
                        <a:rPr lang="en-US" altLang="ko-KR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40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39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‘05. 10.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6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개 식품 의무적용 세부기준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적용시기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)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마련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식약청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고시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39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‘09.  2.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150000"/>
                        </a:lnSpc>
                      </a:pPr>
                      <a:r>
                        <a:rPr lang="en-US" altLang="ko-KR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HACCP </a:t>
                      </a:r>
                      <a:r>
                        <a:rPr lang="ko-KR" altLang="en-US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지원사업  수탁</a:t>
                      </a:r>
                      <a:r>
                        <a:rPr lang="en-US" altLang="ko-KR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한국보건산업진흥원 등</a:t>
                      </a:r>
                      <a:r>
                        <a:rPr lang="en-US" altLang="ko-KR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baseline="0" dirty="0" err="1" smtClean="0">
                          <a:latin typeface="10X10" pitchFamily="50" charset="-127"/>
                          <a:ea typeface="10X10" pitchFamily="50" charset="-127"/>
                        </a:rPr>
                        <a:t>법적근거</a:t>
                      </a:r>
                      <a:r>
                        <a:rPr lang="ko-KR" altLang="en-US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  마련</a:t>
                      </a:r>
                      <a:endParaRPr lang="ko-KR" altLang="en-US" sz="160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39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‘12.  5.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HACCP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정기조사평가 차등관리제 도입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식약청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고시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) 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39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‘13. 12.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HACCP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지정 및 사후관리 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평가시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‘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과락제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’도입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식약처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고시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) 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39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‘14.  1.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재단법인 한국식품안전관리인증원 개원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77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‘14. 11.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신규 의무적용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8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품목 지정 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시행규칙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</a:p>
                    <a:p>
                      <a:pPr latinLnBrk="0">
                        <a:lnSpc>
                          <a:spcPct val="150000"/>
                        </a:lnSpc>
                      </a:pP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①과자</a:t>
                      </a:r>
                      <a:r>
                        <a:rPr lang="en-US" altLang="ko-KR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4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캔디류</a:t>
                      </a: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 ②</a:t>
                      </a:r>
                      <a:r>
                        <a:rPr lang="ko-KR" altLang="en-US" sz="14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빵류</a:t>
                      </a:r>
                      <a:r>
                        <a:rPr lang="en-US" altLang="ko-KR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4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떡류</a:t>
                      </a: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③</a:t>
                      </a:r>
                      <a:r>
                        <a:rPr lang="ko-KR" altLang="en-US" sz="14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초콜릿류</a:t>
                      </a: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④</a:t>
                      </a: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어육소시지  ⑤</a:t>
                      </a:r>
                      <a:r>
                        <a:rPr lang="ko-KR" altLang="en-US" sz="14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음료류</a:t>
                      </a: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⑥즉석섭취식품  ⑦국수</a:t>
                      </a:r>
                      <a:r>
                        <a:rPr lang="en-US" altLang="ko-KR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4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유탕면류</a:t>
                      </a: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⑧ 특수용도식품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6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한컴오피스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</TotalTime>
  <Words>3844</Words>
  <Application>Microsoft Office PowerPoint</Application>
  <PresentationFormat>사용자 지정</PresentationFormat>
  <Paragraphs>552</Paragraphs>
  <Slides>38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38</vt:i4>
      </vt:variant>
    </vt:vector>
  </HeadingPairs>
  <TitlesOfParts>
    <vt:vector size="53" baseType="lpstr">
      <vt:lpstr>10X10</vt:lpstr>
      <vt:lpstr>HY견고딕</vt:lpstr>
      <vt:lpstr>HY수평선B</vt:lpstr>
      <vt:lpstr>HY울릉도B</vt:lpstr>
      <vt:lpstr>HY헤드라인M</vt:lpstr>
      <vt:lpstr>굴림</vt:lpstr>
      <vt:lpstr>맑은 고딕</vt:lpstr>
      <vt:lpstr>함초롬돋움</vt:lpstr>
      <vt:lpstr>함초롬바탕</vt:lpstr>
      <vt:lpstr>휴먼모음T</vt:lpstr>
      <vt:lpstr>Arial</vt:lpstr>
      <vt:lpstr>Times New Roman</vt:lpstr>
      <vt:lpstr>Wingdings</vt:lpstr>
      <vt:lpstr>3_한컴오피스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dg</dc:creator>
  <cp:lastModifiedBy>my</cp:lastModifiedBy>
  <cp:revision>282</cp:revision>
  <cp:lastPrinted>2020-01-29T02:22:09Z</cp:lastPrinted>
  <dcterms:modified xsi:type="dcterms:W3CDTF">2020-01-29T23:49:55Z</dcterms:modified>
</cp:coreProperties>
</file>