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256" r:id="rId3"/>
    <p:sldId id="346" r:id="rId4"/>
    <p:sldId id="331" r:id="rId5"/>
    <p:sldId id="332" r:id="rId6"/>
    <p:sldId id="347" r:id="rId7"/>
    <p:sldId id="260" r:id="rId8"/>
    <p:sldId id="344" r:id="rId9"/>
    <p:sldId id="345" r:id="rId10"/>
    <p:sldId id="328" r:id="rId11"/>
    <p:sldId id="329" r:id="rId12"/>
    <p:sldId id="303" r:id="rId13"/>
    <p:sldId id="304" r:id="rId14"/>
    <p:sldId id="343" r:id="rId15"/>
    <p:sldId id="339" r:id="rId16"/>
    <p:sldId id="340" r:id="rId17"/>
    <p:sldId id="341" r:id="rId18"/>
    <p:sldId id="305" r:id="rId19"/>
    <p:sldId id="306" r:id="rId20"/>
    <p:sldId id="338" r:id="rId21"/>
    <p:sldId id="307" r:id="rId22"/>
    <p:sldId id="308" r:id="rId23"/>
    <p:sldId id="309" r:id="rId24"/>
    <p:sldId id="310" r:id="rId25"/>
    <p:sldId id="267" r:id="rId26"/>
    <p:sldId id="311" r:id="rId27"/>
    <p:sldId id="312" r:id="rId28"/>
    <p:sldId id="330" r:id="rId29"/>
    <p:sldId id="268" r:id="rId30"/>
    <p:sldId id="315" r:id="rId31"/>
    <p:sldId id="318" r:id="rId32"/>
    <p:sldId id="319" r:id="rId33"/>
    <p:sldId id="320" r:id="rId34"/>
    <p:sldId id="321" r:id="rId35"/>
    <p:sldId id="322" r:id="rId36"/>
    <p:sldId id="323" r:id="rId37"/>
    <p:sldId id="269" r:id="rId38"/>
    <p:sldId id="325" r:id="rId39"/>
    <p:sldId id="327" r:id="rId40"/>
    <p:sldId id="295" r:id="rId41"/>
  </p:sldIdLst>
  <p:sldSz cx="9144000" cy="6858000" type="screen4x3"/>
  <p:notesSz cx="9945688" cy="6807200"/>
  <p:embeddedFontLst>
    <p:embeddedFont>
      <p:font typeface="HY헤드라인M" panose="02030600000101010101" pitchFamily="18" charset="-127"/>
      <p:regular r:id="rId44"/>
    </p:embeddedFont>
    <p:embeddedFont>
      <p:font typeface="맑은 고딕" panose="020B0503020000020004" pitchFamily="50" charset="-127"/>
      <p:regular r:id="rId45"/>
      <p:bold r:id="rId46"/>
    </p:embeddedFont>
    <p:embeddedFont>
      <p:font typeface="함초롬바탕" panose="02030604000101010101" pitchFamily="18" charset="-127"/>
      <p:regular r:id="rId47"/>
      <p:bold r:id="rId48"/>
    </p:embeddedFont>
    <p:embeddedFont>
      <p:font typeface="10X10" panose="020B0600000101010101" charset="-127"/>
      <p:regular r:id="rId49"/>
    </p:embeddedFont>
    <p:embeddedFont>
      <p:font typeface="HY견고딕" panose="02030600000101010101" pitchFamily="18" charset="-127"/>
      <p:regular r:id="rId50"/>
    </p:embeddedFont>
    <p:embeddedFont>
      <p:font typeface="나눔고딕" panose="020B0600000101010101" charset="-127"/>
      <p:regular r:id="rId51"/>
      <p:bold r:id="rId52"/>
    </p:embeddedFont>
    <p:embeddedFont>
      <p:font typeface="휴먼모음T" panose="02030504000101010101" pitchFamily="18" charset="-127"/>
      <p:regular r:id="rId5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275" autoAdjust="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489" cy="34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33881" y="0"/>
            <a:ext cx="4309489" cy="34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6FE18-D406-46D5-AB88-968CC4A090CF}" type="datetimeFigureOut">
              <a:rPr lang="ko-KR" altLang="en-US" smtClean="0"/>
              <a:t>2020-02-12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6025"/>
            <a:ext cx="4309489" cy="34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33881" y="6466025"/>
            <a:ext cx="4309489" cy="34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3DF34-0108-4741-98FA-F16664F607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691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799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33589" y="0"/>
            <a:ext cx="4309799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852A4-E2A2-4ABB-8BEB-59050F3A9BD9}" type="datetimeFigureOut">
              <a:rPr lang="ko-KR" altLang="en-US" smtClean="0"/>
              <a:pPr/>
              <a:t>2020-02-12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71838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4569" y="3233420"/>
            <a:ext cx="795655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9799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33589" y="6465659"/>
            <a:ext cx="4309799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2EE4F-FAC2-457C-BBB3-61EF9F0CAD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07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CBF1-F34D-4ADE-B1CD-DF48E831EA7C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9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CBF1-F34D-4ADE-B1CD-DF48E831EA7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78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CBF1-F34D-4ADE-B1CD-DF48E831EA7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15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CBF1-F34D-4ADE-B1CD-DF48E831EA7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816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CBF1-F34D-4ADE-B1CD-DF48E831EA7C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56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CBF1-F34D-4ADE-B1CD-DF48E831EA7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89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CBF1-F34D-4ADE-B1CD-DF48E831EA7C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04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CBF1-F34D-4ADE-B1CD-DF48E831EA7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77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CBF1-F34D-4ADE-B1CD-DF48E831EA7C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72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1052-B46E-48AC-852D-A6A654EED285}" type="datetimeFigureOut">
              <a:rPr lang="ko-KR" altLang="en-US" smtClean="0"/>
              <a:pPr/>
              <a:t>2020-02-12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851F-F2F7-413D-AB00-240BD620E9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63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1052-B46E-48AC-852D-A6A654EED285}" type="datetimeFigureOut">
              <a:rPr lang="ko-KR" altLang="en-US" smtClean="0"/>
              <a:pPr/>
              <a:t>2020-02-12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851F-F2F7-413D-AB00-240BD620E9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10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1052-B46E-48AC-852D-A6A654EED285}" type="datetimeFigureOut">
              <a:rPr lang="ko-KR" altLang="en-US" smtClean="0"/>
              <a:pPr/>
              <a:t>2020-02-12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851F-F2F7-413D-AB00-240BD620E9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95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0"/>
          <p:cNvPicPr>
            <a:picLocks noChangeAspect="1"/>
          </p:cNvPicPr>
          <p:nvPr userDrawn="1"/>
        </p:nvPicPr>
        <p:blipFill>
          <a:blip r:embed="rId2"/>
          <a:srcRect l="22318" t="55592"/>
          <a:stretch>
            <a:fillRect/>
          </a:stretch>
        </p:blipFill>
        <p:spPr bwMode="auto">
          <a:xfrm>
            <a:off x="0" y="0"/>
            <a:ext cx="228123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11"/>
          <p:cNvPicPr>
            <a:picLocks noChangeAspect="1"/>
          </p:cNvPicPr>
          <p:nvPr userDrawn="1"/>
        </p:nvPicPr>
        <p:blipFill>
          <a:blip r:embed="rId3"/>
          <a:srcRect r="22318" b="55592"/>
          <a:stretch>
            <a:fillRect/>
          </a:stretch>
        </p:blipFill>
        <p:spPr bwMode="auto">
          <a:xfrm>
            <a:off x="6862763" y="5373688"/>
            <a:ext cx="2281237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직선 연결선 3"/>
          <p:cNvCxnSpPr/>
          <p:nvPr userDrawn="1"/>
        </p:nvCxnSpPr>
        <p:spPr>
          <a:xfrm>
            <a:off x="0" y="1484313"/>
            <a:ext cx="6299200" cy="0"/>
          </a:xfrm>
          <a:prstGeom prst="line">
            <a:avLst/>
          </a:prstGeom>
          <a:ln w="38100">
            <a:solidFill>
              <a:srgbClr val="5CC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FE851319-8C13-45A7-B312-6D6B9785889E}" type="datetime1">
              <a:rPr lang="ko-KR" altLang="en-US"/>
              <a:pPr>
                <a:defRPr/>
              </a:pPr>
              <a:t>2020-02-12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6BE20331-F771-4477-8FB2-62671131208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1052-B46E-48AC-852D-A6A654EED285}" type="datetimeFigureOut">
              <a:rPr lang="ko-KR" altLang="en-US" smtClean="0"/>
              <a:pPr/>
              <a:t>2020-02-12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851F-F2F7-413D-AB00-240BD620E91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136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1052-B46E-48AC-852D-A6A654EED285}" type="datetimeFigureOut">
              <a:rPr lang="ko-KR" altLang="en-US" smtClean="0"/>
              <a:pPr/>
              <a:t>2020-02-12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851F-F2F7-413D-AB00-240BD620E9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38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1052-B46E-48AC-852D-A6A654EED285}" type="datetimeFigureOut">
              <a:rPr lang="ko-KR" altLang="en-US" smtClean="0"/>
              <a:pPr/>
              <a:t>2020-02-12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851F-F2F7-413D-AB00-240BD620E9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6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1052-B46E-48AC-852D-A6A654EED285}" type="datetimeFigureOut">
              <a:rPr lang="ko-KR" altLang="en-US" smtClean="0"/>
              <a:pPr/>
              <a:t>2020-02-12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851F-F2F7-413D-AB00-240BD620E9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55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1052-B46E-48AC-852D-A6A654EED285}" type="datetimeFigureOut">
              <a:rPr lang="ko-KR" altLang="en-US" smtClean="0"/>
              <a:pPr/>
              <a:t>2020-02-12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851F-F2F7-413D-AB00-240BD620E9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15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1052-B46E-48AC-852D-A6A654EED285}" type="datetimeFigureOut">
              <a:rPr lang="ko-KR" altLang="en-US" smtClean="0"/>
              <a:pPr/>
              <a:t>2020-02-12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851F-F2F7-413D-AB00-240BD620E9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02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1052-B46E-48AC-852D-A6A654EED285}" type="datetimeFigureOut">
              <a:rPr lang="ko-KR" altLang="en-US" smtClean="0"/>
              <a:pPr/>
              <a:t>2020-02-12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851F-F2F7-413D-AB00-240BD620E9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06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1052-B46E-48AC-852D-A6A654EED285}" type="datetimeFigureOut">
              <a:rPr lang="ko-KR" altLang="en-US" smtClean="0"/>
              <a:pPr/>
              <a:t>2020-02-12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851F-F2F7-413D-AB00-240BD620E9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77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A1052-B46E-48AC-852D-A6A654EED285}" type="datetimeFigureOut">
              <a:rPr lang="ko-KR" altLang="en-US" smtClean="0"/>
              <a:pPr/>
              <a:t>2020-02-12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5851F-F2F7-413D-AB00-240BD620E9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33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2"/>
          <p:cNvGrpSpPr>
            <a:grpSpLocks/>
          </p:cNvGrpSpPr>
          <p:nvPr/>
        </p:nvGrpSpPr>
        <p:grpSpPr bwMode="auto">
          <a:xfrm>
            <a:off x="171450" y="6143625"/>
            <a:ext cx="2665413" cy="576263"/>
            <a:chOff x="179511" y="5373216"/>
            <a:chExt cx="2664297" cy="576064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88" b="8888"/>
            <a:stretch>
              <a:fillRect/>
            </a:stretch>
          </p:blipFill>
          <p:spPr bwMode="auto">
            <a:xfrm>
              <a:off x="827584" y="5498564"/>
              <a:ext cx="2016224" cy="34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86" r="26848" b="41130"/>
            <a:stretch>
              <a:fillRect/>
            </a:stretch>
          </p:blipFill>
          <p:spPr bwMode="auto">
            <a:xfrm>
              <a:off x="179511" y="5373216"/>
              <a:ext cx="670480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그룹 6"/>
          <p:cNvGrpSpPr/>
          <p:nvPr/>
        </p:nvGrpSpPr>
        <p:grpSpPr>
          <a:xfrm>
            <a:off x="0" y="-27384"/>
            <a:ext cx="9144000" cy="6474727"/>
            <a:chOff x="0" y="1"/>
            <a:chExt cx="9144000" cy="6474727"/>
          </a:xfrm>
        </p:grpSpPr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600948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타원 8"/>
            <p:cNvSpPr>
              <a:spLocks noChangeAspect="1"/>
            </p:cNvSpPr>
            <p:nvPr/>
          </p:nvSpPr>
          <p:spPr>
            <a:xfrm>
              <a:off x="4226473" y="5898728"/>
              <a:ext cx="707478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직사각형 7"/>
          <p:cNvSpPr>
            <a:spLocks noChangeArrowheads="1"/>
          </p:cNvSpPr>
          <p:nvPr/>
        </p:nvSpPr>
        <p:spPr bwMode="auto">
          <a:xfrm>
            <a:off x="3917724" y="4754172"/>
            <a:ext cx="4149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대전지방식품의약품안전청 식품안전관리과</a:t>
            </a:r>
            <a:endParaRPr lang="en-US" altLang="ko-KR" sz="20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직사각형 8"/>
          <p:cNvSpPr>
            <a:spLocks noChangeArrowheads="1"/>
          </p:cNvSpPr>
          <p:nvPr/>
        </p:nvSpPr>
        <p:spPr bwMode="auto">
          <a:xfrm>
            <a:off x="4716016" y="332656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2020 </a:t>
            </a:r>
            <a:r>
              <a:rPr lang="ko-KR" altLang="en-US" sz="40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축산물 </a:t>
            </a:r>
            <a:r>
              <a:rPr lang="en-US" altLang="ko-KR" sz="40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HACCP </a:t>
            </a:r>
            <a:r>
              <a:rPr lang="ko-KR" altLang="en-US" sz="40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정책설명회 </a:t>
            </a:r>
            <a:endParaRPr lang="ko-KR" altLang="en-US" sz="40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46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254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법령 등 개정사항</a:t>
            </a:r>
            <a:endParaRPr lang="ko-KR" altLang="en-US" sz="2400" spc="-1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83605" y="9709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인증취소기준 확대</a:t>
            </a: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13"/>
          <p:cNvGrpSpPr/>
          <p:nvPr/>
        </p:nvGrpSpPr>
        <p:grpSpPr>
          <a:xfrm>
            <a:off x="63466" y="1539859"/>
            <a:ext cx="8951568" cy="985469"/>
            <a:chOff x="-36512" y="1014108"/>
            <a:chExt cx="8919468" cy="1341443"/>
          </a:xfrm>
        </p:grpSpPr>
        <p:grpSp>
          <p:nvGrpSpPr>
            <p:cNvPr id="36" name="그룹 25"/>
            <p:cNvGrpSpPr/>
            <p:nvPr/>
          </p:nvGrpSpPr>
          <p:grpSpPr>
            <a:xfrm>
              <a:off x="-36512" y="1522020"/>
              <a:ext cx="8919468" cy="826860"/>
              <a:chOff x="0" y="980728"/>
              <a:chExt cx="8919468" cy="826860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1588" y="1247682"/>
                <a:ext cx="4644008" cy="55336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6" name="오각형 45"/>
              <p:cNvSpPr/>
              <p:nvPr/>
            </p:nvSpPr>
            <p:spPr>
              <a:xfrm>
                <a:off x="4382964" y="980728"/>
                <a:ext cx="4536504" cy="553368"/>
              </a:xfrm>
              <a:prstGeom prst="homePlat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7" name="직각 삼각형 46"/>
              <p:cNvSpPr/>
              <p:nvPr/>
            </p:nvSpPr>
            <p:spPr>
              <a:xfrm rot="16200000" flipH="1">
                <a:off x="4378714" y="1543246"/>
                <a:ext cx="276684" cy="252000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2" name="직각 삼각형 51"/>
              <p:cNvSpPr/>
              <p:nvPr/>
            </p:nvSpPr>
            <p:spPr>
              <a:xfrm flipV="1">
                <a:off x="0" y="1248480"/>
                <a:ext cx="720000" cy="540000"/>
              </a:xfrm>
              <a:prstGeom prst="rtTriangle">
                <a:avLst/>
              </a:prstGeom>
              <a:solidFill>
                <a:schemeClr val="bg1">
                  <a:lumMod val="95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175440" y="1810912"/>
              <a:ext cx="1439446" cy="544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인증취소기준</a:t>
              </a:r>
              <a:endParaRPr lang="ko-KR" altLang="en-US" sz="2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70187" y="1499728"/>
              <a:ext cx="2818118" cy="62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z="2400" spc="-15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인증취소기준 확대</a:t>
              </a:r>
              <a:endParaRPr lang="ko-KR" altLang="en-US" sz="2400" spc="-15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27107" y="1332968"/>
              <a:ext cx="562975" cy="502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>
                  <a:solidFill>
                    <a:srgbClr val="00B0F0"/>
                  </a:solidFill>
                  <a:latin typeface="휴먼모음T" pitchFamily="18" charset="-127"/>
                  <a:ea typeface="휴먼모음T" pitchFamily="18" charset="-127"/>
                </a:rPr>
                <a:t>기존</a:t>
              </a:r>
              <a:endParaRPr lang="ko-KR" altLang="en-US" dirty="0">
                <a:solidFill>
                  <a:srgbClr val="00B0F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4328100" y="1014108"/>
              <a:ext cx="562975" cy="502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>
                  <a:solidFill>
                    <a:srgbClr val="0070C0"/>
                  </a:solidFill>
                  <a:latin typeface="휴먼모음T" pitchFamily="18" charset="-127"/>
                  <a:ea typeface="휴먼모음T" pitchFamily="18" charset="-127"/>
                </a:rPr>
                <a:t>현행</a:t>
              </a:r>
              <a:endParaRPr lang="ko-KR" altLang="en-US" dirty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63466" y="2676928"/>
            <a:ext cx="46597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다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 </a:t>
            </a:r>
            <a:r>
              <a:rPr lang="ko-KR" altLang="en-US" spc="-1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살균 또는 멸균 등 가열이 필요한 공정에서 </a:t>
            </a:r>
            <a:endParaRPr lang="en-US" altLang="ko-KR" spc="-1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식품안전관리인증기준에서 </a:t>
            </a:r>
            <a:r>
              <a:rPr lang="ko-KR" altLang="en-US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정한 중요관리점에 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대한 </a:t>
            </a:r>
            <a:r>
              <a:rPr lang="ko-KR" altLang="en-US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모니터링을 하지 않거나 중요관리점에 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대한 </a:t>
            </a:r>
            <a:r>
              <a:rPr lang="ko-KR" altLang="en-US" spc="-100" dirty="0" err="1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한계기준의</a:t>
            </a:r>
            <a:r>
              <a:rPr lang="ko-KR" altLang="en-US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위반 사실이 있음에도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불구하고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ko-KR" altLang="en-US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지체 없이 개선조치를 이행하지 않은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경우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바</a:t>
            </a:r>
            <a:r>
              <a:rPr lang="en-US" altLang="ko-KR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 </a:t>
            </a:r>
            <a:r>
              <a:rPr lang="en-US" altLang="ko-KR" spc="-1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&lt;</a:t>
            </a:r>
            <a:r>
              <a:rPr lang="ko-KR" altLang="en-US" spc="-1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신설</a:t>
            </a:r>
            <a:r>
              <a:rPr lang="en-US" altLang="ko-KR" spc="-1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57734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축산물위생법 시행규칙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(`19.12.31.)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644008" y="2433641"/>
            <a:ext cx="45958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[</a:t>
            </a:r>
            <a:r>
              <a:rPr lang="ko-KR" altLang="en-US" spc="-100" dirty="0" err="1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인증취소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기준 확대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]</a:t>
            </a:r>
          </a:p>
          <a:p>
            <a:pPr marL="457200" indent="-457200">
              <a:lnSpc>
                <a:spcPct val="15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다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 </a:t>
            </a:r>
            <a:r>
              <a:rPr lang="ko-KR" altLang="en-US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식품안전관리인증기준에서 정한 중요관리점에 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대한 </a:t>
            </a:r>
            <a:r>
              <a:rPr lang="ko-KR" altLang="en-US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모니터링을 하지 않거나 중요관리점에 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대한 </a:t>
            </a:r>
            <a:r>
              <a:rPr lang="ko-KR" altLang="en-US" spc="-100" dirty="0" err="1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한계기준의</a:t>
            </a:r>
            <a:r>
              <a:rPr lang="ko-KR" altLang="en-US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위반 사실이 있음에도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불구하고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ko-KR" altLang="en-US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지체 없이 개선조치를 이행하지 않은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경우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바</a:t>
            </a:r>
            <a:r>
              <a:rPr lang="en-US" altLang="ko-KR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 </a:t>
            </a:r>
            <a:r>
              <a:rPr lang="ko-KR" altLang="en-US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신규 제품 또는 추가된 공정에 대해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식품안전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관리인증기준에서 </a:t>
            </a:r>
            <a:r>
              <a:rPr lang="ko-KR" altLang="en-US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정한 </a:t>
            </a:r>
            <a:r>
              <a:rPr lang="ko-KR" altLang="en-US" spc="-100" dirty="0" err="1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위해요소</a:t>
            </a:r>
            <a:r>
              <a:rPr lang="ko-KR" altLang="en-US" spc="-1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분석</a:t>
            </a:r>
            <a:r>
              <a:rPr lang="ko-KR" altLang="en-US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을 전혀 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실시하지 </a:t>
            </a:r>
            <a:r>
              <a:rPr lang="ko-KR" altLang="en-US" spc="-100" dirty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않은 경우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20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254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법령 등 개정사항</a:t>
            </a:r>
            <a:endParaRPr lang="ko-KR" altLang="en-US" sz="2400" spc="-1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7734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식품 및 축산물 안전관리인증기준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(`19.12.30.)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83605" y="9709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소규모 평가체계</a:t>
            </a: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13"/>
          <p:cNvGrpSpPr/>
          <p:nvPr/>
        </p:nvGrpSpPr>
        <p:grpSpPr>
          <a:xfrm>
            <a:off x="63466" y="1539859"/>
            <a:ext cx="8951568" cy="985469"/>
            <a:chOff x="-36512" y="1014108"/>
            <a:chExt cx="8919468" cy="1341443"/>
          </a:xfrm>
        </p:grpSpPr>
        <p:grpSp>
          <p:nvGrpSpPr>
            <p:cNvPr id="36" name="그룹 25"/>
            <p:cNvGrpSpPr/>
            <p:nvPr/>
          </p:nvGrpSpPr>
          <p:grpSpPr>
            <a:xfrm>
              <a:off x="-36512" y="1522020"/>
              <a:ext cx="8919468" cy="826860"/>
              <a:chOff x="0" y="980728"/>
              <a:chExt cx="8919468" cy="826860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1588" y="1247682"/>
                <a:ext cx="4644008" cy="55336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6" name="오각형 45"/>
              <p:cNvSpPr/>
              <p:nvPr/>
            </p:nvSpPr>
            <p:spPr>
              <a:xfrm>
                <a:off x="4382964" y="980728"/>
                <a:ext cx="4536504" cy="553368"/>
              </a:xfrm>
              <a:prstGeom prst="homePlat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7" name="직각 삼각형 46"/>
              <p:cNvSpPr/>
              <p:nvPr/>
            </p:nvSpPr>
            <p:spPr>
              <a:xfrm rot="16200000" flipH="1">
                <a:off x="4378714" y="1543246"/>
                <a:ext cx="276684" cy="252000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2" name="직각 삼각형 51"/>
              <p:cNvSpPr/>
              <p:nvPr/>
            </p:nvSpPr>
            <p:spPr>
              <a:xfrm flipV="1">
                <a:off x="0" y="1248480"/>
                <a:ext cx="720000" cy="540000"/>
              </a:xfrm>
              <a:prstGeom prst="rtTriangle">
                <a:avLst/>
              </a:prstGeom>
              <a:solidFill>
                <a:schemeClr val="bg1">
                  <a:lumMod val="95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175440" y="1810912"/>
              <a:ext cx="2052165" cy="544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적합</a:t>
              </a:r>
              <a:r>
                <a:rPr lang="en-US" altLang="ko-KR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·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부적합 방식</a:t>
              </a:r>
              <a:endParaRPr lang="ko-KR" altLang="en-US" sz="2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70187" y="1499728"/>
              <a:ext cx="2818118" cy="62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z="2400" spc="-150" dirty="0" err="1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점수제</a:t>
              </a:r>
              <a:endParaRPr lang="ko-KR" altLang="en-US" sz="2400" spc="-15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27107" y="1332968"/>
              <a:ext cx="562975" cy="502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>
                  <a:solidFill>
                    <a:srgbClr val="00B0F0"/>
                  </a:solidFill>
                  <a:latin typeface="휴먼모음T" pitchFamily="18" charset="-127"/>
                  <a:ea typeface="휴먼모음T" pitchFamily="18" charset="-127"/>
                </a:rPr>
                <a:t>기존</a:t>
              </a:r>
              <a:endParaRPr lang="ko-KR" altLang="en-US" dirty="0">
                <a:solidFill>
                  <a:srgbClr val="00B0F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4328100" y="1014108"/>
              <a:ext cx="562975" cy="502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>
                  <a:solidFill>
                    <a:srgbClr val="0070C0"/>
                  </a:solidFill>
                  <a:latin typeface="휴먼모음T" pitchFamily="18" charset="-127"/>
                  <a:ea typeface="휴먼모음T" pitchFamily="18" charset="-127"/>
                </a:rPr>
                <a:t>현행</a:t>
              </a:r>
              <a:endParaRPr lang="ko-KR" altLang="en-US" dirty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63466" y="2676928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[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선행요건관리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]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1.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작업장은 외부의 오염물질이나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해충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․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설치류 등의 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유입을 차단할 수 있도록 밀폐 또는 위생적으로 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관리하여야 한다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  </a:t>
            </a:r>
            <a:r>
              <a:rPr lang="ko-KR" altLang="en-US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적합 □  부적합 □</a:t>
            </a:r>
            <a:endParaRPr lang="en-US" altLang="ko-KR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endParaRPr lang="en-US" altLang="ko-KR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[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HACCP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관리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]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16. 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중요관리점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(CCP)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을 결정하고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한계기준을 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설정하여 관리하여야 한다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 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적합 □  부적합 □</a:t>
            </a:r>
            <a:endParaRPr lang="en-US" altLang="ko-KR" spc="-100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0861" y="2673342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en-US" altLang="ko-KR" spc="-100" dirty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1.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작업장은 외부의 오염물질이나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해충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․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설치류 등의 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유입을 차단할 수 있도록 밀폐 또는 위생적으로 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관리하여야 한다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 </a:t>
            </a:r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(0~3</a:t>
            </a:r>
            <a:r>
              <a:rPr lang="ko-KR" altLang="en-US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</a:t>
            </a:r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</a:t>
            </a:r>
          </a:p>
          <a:p>
            <a:pPr marL="457200" indent="-457200">
              <a:lnSpc>
                <a:spcPct val="150000"/>
              </a:lnSpc>
            </a:pPr>
            <a:endParaRPr lang="en-US" altLang="ko-KR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1. 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중요관리점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(CCP)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결정도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(Decision tree)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에 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따라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CCP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가 적절하게 결정되었는가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? </a:t>
            </a:r>
            <a:r>
              <a:rPr lang="en-US" altLang="ko-KR" spc="-1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(0∼5</a:t>
            </a:r>
            <a:r>
              <a:rPr lang="ko-KR" altLang="en-US" spc="-1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</a:t>
            </a:r>
            <a:r>
              <a:rPr lang="en-US" altLang="ko-KR" spc="-1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254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법령 등 개정사항</a:t>
            </a:r>
            <a:endParaRPr lang="ko-KR" altLang="en-US" sz="2400" spc="-1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7734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식품 및 축산물 안전관리인증기준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(`19.12.30.)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83605" y="9709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소규모 점수체계</a:t>
            </a: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그룹 13"/>
          <p:cNvGrpSpPr/>
          <p:nvPr/>
        </p:nvGrpSpPr>
        <p:grpSpPr>
          <a:xfrm>
            <a:off x="87084" y="1592208"/>
            <a:ext cx="9003822" cy="985469"/>
            <a:chOff x="-36512" y="1014108"/>
            <a:chExt cx="8919468" cy="1341443"/>
          </a:xfrm>
        </p:grpSpPr>
        <p:grpSp>
          <p:nvGrpSpPr>
            <p:cNvPr id="24" name="그룹 25"/>
            <p:cNvGrpSpPr/>
            <p:nvPr/>
          </p:nvGrpSpPr>
          <p:grpSpPr>
            <a:xfrm>
              <a:off x="-36512" y="1522020"/>
              <a:ext cx="8919468" cy="826860"/>
              <a:chOff x="0" y="980728"/>
              <a:chExt cx="8919468" cy="826860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1588" y="1247682"/>
                <a:ext cx="4644008" cy="55336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2" name="오각형 41"/>
              <p:cNvSpPr/>
              <p:nvPr/>
            </p:nvSpPr>
            <p:spPr>
              <a:xfrm>
                <a:off x="4382964" y="980728"/>
                <a:ext cx="4536504" cy="553368"/>
              </a:xfrm>
              <a:prstGeom prst="homePlat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3" name="직각 삼각형 42"/>
              <p:cNvSpPr/>
              <p:nvPr/>
            </p:nvSpPr>
            <p:spPr>
              <a:xfrm rot="16200000" flipH="1">
                <a:off x="4378714" y="1543246"/>
                <a:ext cx="276684" cy="252000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4" name="직각 삼각형 43"/>
              <p:cNvSpPr/>
              <p:nvPr/>
            </p:nvSpPr>
            <p:spPr>
              <a:xfrm flipV="1">
                <a:off x="0" y="1248480"/>
                <a:ext cx="720000" cy="540000"/>
              </a:xfrm>
              <a:prstGeom prst="rtTriangle">
                <a:avLst/>
              </a:prstGeom>
              <a:solidFill>
                <a:schemeClr val="bg1">
                  <a:lumMod val="95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041058" y="1810912"/>
              <a:ext cx="2735044" cy="544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선행 </a:t>
              </a:r>
              <a:r>
                <a:rPr lang="en-US" altLang="ko-KR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15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개</a:t>
              </a:r>
              <a:r>
                <a:rPr lang="en-US" altLang="ko-KR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, HACCP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en-US" altLang="ko-KR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5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개</a:t>
              </a:r>
              <a:endParaRPr lang="ko-KR" altLang="en-US" sz="2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70161" y="1499728"/>
              <a:ext cx="3046719" cy="62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선행 </a:t>
              </a:r>
              <a:r>
                <a:rPr lang="en-US" altLang="ko-KR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17</a:t>
              </a:r>
              <a:r>
                <a:rPr lang="ko-KR" altLang="en-US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개</a:t>
              </a:r>
              <a:r>
                <a:rPr lang="en-US" altLang="ko-KR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, HACCP</a:t>
              </a:r>
              <a:r>
                <a:rPr lang="ko-KR" altLang="en-US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en-US" altLang="ko-KR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8</a:t>
              </a:r>
              <a:r>
                <a:rPr lang="ko-KR" altLang="en-US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개</a:t>
              </a:r>
              <a:endParaRPr lang="ko-KR" altLang="en-US" sz="2400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27107" y="1332968"/>
              <a:ext cx="562975" cy="502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>
                  <a:solidFill>
                    <a:srgbClr val="00B0F0"/>
                  </a:solidFill>
                  <a:latin typeface="휴먼모음T" pitchFamily="18" charset="-127"/>
                  <a:ea typeface="휴먼모음T" pitchFamily="18" charset="-127"/>
                </a:rPr>
                <a:t>기존</a:t>
              </a:r>
              <a:endParaRPr lang="ko-KR" altLang="en-US" dirty="0">
                <a:solidFill>
                  <a:srgbClr val="00B0F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328100" y="1014108"/>
              <a:ext cx="869023" cy="502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>
                  <a:solidFill>
                    <a:srgbClr val="0070C0"/>
                  </a:solidFill>
                  <a:latin typeface="휴먼모음T" pitchFamily="18" charset="-127"/>
                  <a:ea typeface="휴먼모음T" pitchFamily="18" charset="-127"/>
                </a:rPr>
                <a:t>현행</a:t>
              </a:r>
              <a:endParaRPr lang="ko-KR" altLang="en-US" dirty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349286" y="2654253"/>
            <a:ext cx="4356209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선행요건관리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+ HACCP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관리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= 20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</a:t>
            </a:r>
            <a:r>
              <a:rPr lang="en-US" altLang="ko-KR" spc="-1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</a:t>
            </a:r>
            <a:r>
              <a:rPr lang="ko-KR" altLang="en-US" spc="-1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합산</a:t>
            </a:r>
            <a:r>
              <a:rPr lang="en-US" altLang="ko-KR" spc="-1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</a:t>
            </a:r>
          </a:p>
          <a:p>
            <a:pPr marL="457200" indent="-457200">
              <a:lnSpc>
                <a:spcPct val="150000"/>
              </a:lnSpc>
            </a:pPr>
            <a:endParaRPr lang="en-US" altLang="ko-KR" sz="1200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적합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  = 17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 이상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보완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  = 14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 이상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~ 17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 미만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부적합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’= 14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 미만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774766" y="2592340"/>
            <a:ext cx="576064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 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선행요건관리 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17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총점 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50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</a:t>
            </a:r>
            <a:endParaRPr lang="en-US" altLang="ko-KR" spc="-100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ts val="3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적합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  = 43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 이상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ts val="3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보완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  = 35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 이상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~ 43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미만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ts val="3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부적합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 = 35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 미만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ts val="3000"/>
              </a:lnSpc>
            </a:pPr>
            <a:endParaRPr lang="en-US" altLang="ko-KR" sz="12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ts val="3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 </a:t>
            </a:r>
            <a:r>
              <a:rPr lang="en-US" altLang="ko-KR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HACCP</a:t>
            </a:r>
            <a:r>
              <a:rPr lang="ko-KR" altLang="en-US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관리 </a:t>
            </a:r>
            <a:r>
              <a:rPr lang="en-US" altLang="ko-KR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8</a:t>
            </a:r>
            <a:r>
              <a:rPr lang="ko-KR" altLang="en-US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</a:t>
            </a:r>
            <a:r>
              <a:rPr lang="en-US" altLang="ko-KR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총점 </a:t>
            </a:r>
            <a:r>
              <a:rPr lang="en-US" altLang="ko-KR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50</a:t>
            </a:r>
            <a:r>
              <a:rPr lang="ko-KR" altLang="en-US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</a:t>
            </a:r>
            <a:endParaRPr lang="en-US" altLang="ko-KR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ts val="3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적합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  = 43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 이상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ts val="3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보완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  = 35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 이상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~ 43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미만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ts val="3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부적합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 = 35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 미만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평행 사변형 59"/>
          <p:cNvSpPr/>
          <p:nvPr/>
        </p:nvSpPr>
        <p:spPr>
          <a:xfrm flipH="1">
            <a:off x="-828600" y="83554"/>
            <a:ext cx="7380000" cy="558268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251520" y="107921"/>
            <a:ext cx="4937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정기 조사 평가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소규모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32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-6032" y="1438261"/>
            <a:ext cx="8919468" cy="985469"/>
            <a:chOff x="-36512" y="1014108"/>
            <a:chExt cx="8919468" cy="1341443"/>
          </a:xfrm>
        </p:grpSpPr>
        <p:grpSp>
          <p:nvGrpSpPr>
            <p:cNvPr id="3" name="그룹 25"/>
            <p:cNvGrpSpPr/>
            <p:nvPr/>
          </p:nvGrpSpPr>
          <p:grpSpPr>
            <a:xfrm>
              <a:off x="-36512" y="1522020"/>
              <a:ext cx="8919468" cy="826860"/>
              <a:chOff x="0" y="980728"/>
              <a:chExt cx="8919468" cy="826860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1588" y="1247682"/>
                <a:ext cx="4644008" cy="55336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8" name="오각형 47"/>
              <p:cNvSpPr/>
              <p:nvPr/>
            </p:nvSpPr>
            <p:spPr>
              <a:xfrm>
                <a:off x="4382964" y="980728"/>
                <a:ext cx="4536504" cy="553368"/>
              </a:xfrm>
              <a:prstGeom prst="homePlat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9" name="직각 삼각형 48"/>
              <p:cNvSpPr/>
              <p:nvPr/>
            </p:nvSpPr>
            <p:spPr>
              <a:xfrm rot="16200000" flipH="1">
                <a:off x="4378714" y="1543246"/>
                <a:ext cx="276684" cy="252000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0" name="직각 삼각형 49"/>
              <p:cNvSpPr/>
              <p:nvPr/>
            </p:nvSpPr>
            <p:spPr>
              <a:xfrm flipV="1">
                <a:off x="0" y="1248480"/>
                <a:ext cx="720000" cy="540000"/>
              </a:xfrm>
              <a:prstGeom prst="rtTriangle">
                <a:avLst/>
              </a:prstGeom>
              <a:solidFill>
                <a:schemeClr val="bg1">
                  <a:lumMod val="95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041058" y="1810912"/>
              <a:ext cx="2735044" cy="544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선행 </a:t>
              </a:r>
              <a:r>
                <a:rPr lang="en-US" altLang="ko-KR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15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개</a:t>
              </a:r>
              <a:r>
                <a:rPr lang="en-US" altLang="ko-KR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, HACCP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en-US" altLang="ko-KR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5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개</a:t>
              </a:r>
              <a:endParaRPr lang="ko-KR" altLang="en-US" sz="2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70161" y="1499728"/>
              <a:ext cx="3046719" cy="62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선행 </a:t>
              </a:r>
              <a:r>
                <a:rPr lang="en-US" altLang="ko-KR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17</a:t>
              </a:r>
              <a:r>
                <a:rPr lang="ko-KR" altLang="en-US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개</a:t>
              </a:r>
              <a:r>
                <a:rPr lang="en-US" altLang="ko-KR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, HACCP</a:t>
              </a:r>
              <a:r>
                <a:rPr lang="ko-KR" altLang="en-US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en-US" altLang="ko-KR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8</a:t>
              </a:r>
              <a:r>
                <a:rPr lang="ko-KR" altLang="en-US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개</a:t>
              </a:r>
              <a:endParaRPr lang="ko-KR" altLang="en-US" sz="2400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27107" y="1332968"/>
              <a:ext cx="562975" cy="502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>
                  <a:solidFill>
                    <a:srgbClr val="00B0F0"/>
                  </a:solidFill>
                  <a:latin typeface="휴먼모음T" pitchFamily="18" charset="-127"/>
                  <a:ea typeface="휴먼모음T" pitchFamily="18" charset="-127"/>
                </a:rPr>
                <a:t>기존</a:t>
              </a:r>
              <a:endParaRPr lang="ko-KR" altLang="en-US" dirty="0">
                <a:solidFill>
                  <a:srgbClr val="00B0F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4328100" y="1014108"/>
              <a:ext cx="562975" cy="502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>
                  <a:solidFill>
                    <a:srgbClr val="0070C0"/>
                  </a:solidFill>
                  <a:latin typeface="휴먼모음T" pitchFamily="18" charset="-127"/>
                  <a:ea typeface="휴먼모음T" pitchFamily="18" charset="-127"/>
                </a:rPr>
                <a:t>개정</a:t>
              </a:r>
              <a:endParaRPr lang="ko-KR" altLang="en-US" dirty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670620" y="898797"/>
            <a:ext cx="8501090" cy="592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점수산정 체계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  <p:pic>
        <p:nvPicPr>
          <p:cNvPr id="58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342" y="1013963"/>
            <a:ext cx="401568" cy="401568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-38132" y="2500306"/>
            <a:ext cx="45386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선행요건관리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+ HACCP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관리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= 20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합산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</a:t>
            </a:r>
          </a:p>
          <a:p>
            <a:pPr marL="457200" indent="-457200">
              <a:lnSpc>
                <a:spcPct val="150000"/>
              </a:lnSpc>
            </a:pPr>
            <a:endParaRPr lang="en-US" altLang="ko-KR" sz="1200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적합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  = 17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 이상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부적합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’= 17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 미만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569263" y="2438393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 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선행요건관리 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17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총점 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50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</a:t>
            </a:r>
            <a:endParaRPr lang="en-US" altLang="ko-KR" spc="-100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적합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  = 43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 이상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부적합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’= 43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 미만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 </a:t>
            </a:r>
            <a:r>
              <a:rPr lang="en-US" altLang="ko-KR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HACCP</a:t>
            </a:r>
            <a:r>
              <a:rPr lang="ko-KR" altLang="en-US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관리 </a:t>
            </a:r>
            <a:r>
              <a:rPr lang="en-US" altLang="ko-KR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8</a:t>
            </a:r>
            <a:r>
              <a:rPr lang="ko-KR" altLang="en-US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</a:t>
            </a:r>
            <a:r>
              <a:rPr lang="en-US" altLang="ko-KR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총점 </a:t>
            </a:r>
            <a:r>
              <a:rPr lang="en-US" altLang="ko-KR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50</a:t>
            </a:r>
            <a:r>
              <a:rPr lang="ko-KR" altLang="en-US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</a:t>
            </a:r>
            <a:endParaRPr lang="en-US" altLang="ko-KR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적합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  = 43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 이상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부적합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’= 43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 미만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→ 선행요건 및 </a:t>
            </a:r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HACCP</a:t>
            </a:r>
            <a:r>
              <a:rPr lang="ko-KR" altLang="en-US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관리 각각 점수 산정</a:t>
            </a:r>
            <a:endParaRPr lang="en-US" altLang="ko-KR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12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평행 사변형 59"/>
          <p:cNvSpPr/>
          <p:nvPr/>
        </p:nvSpPr>
        <p:spPr>
          <a:xfrm flipH="1">
            <a:off x="-828600" y="0"/>
            <a:ext cx="7380000" cy="828000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251520" y="107921"/>
            <a:ext cx="398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고시 개정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소규모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32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70620" y="898797"/>
            <a:ext cx="8501090" cy="592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평가항목 추가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변경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  <p:pic>
        <p:nvPicPr>
          <p:cNvPr id="58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342" y="1013963"/>
            <a:ext cx="401568" cy="401568"/>
          </a:xfrm>
          <a:prstGeom prst="rect">
            <a:avLst/>
          </a:prstGeom>
          <a:noFill/>
        </p:spPr>
      </p:pic>
      <p:sp>
        <p:nvSpPr>
          <p:cNvPr id="20" name="직사각형 19"/>
          <p:cNvSpPr/>
          <p:nvPr/>
        </p:nvSpPr>
        <p:spPr>
          <a:xfrm>
            <a:off x="-71470" y="1571612"/>
            <a:ext cx="92154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선행요건관리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평가항목 추가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[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작업장 구획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]</a:t>
            </a:r>
          </a:p>
          <a:p>
            <a:pPr marL="457200" indent="-457200">
              <a:lnSpc>
                <a:spcPct val="15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  작업장은 청결구역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식품의 특성에 따라 청결구역은 청결구역과 </a:t>
            </a:r>
            <a:r>
              <a:rPr lang="ko-KR" altLang="en-US" spc="-100" dirty="0" err="1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준청결구역으로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구별할 수 있다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과 일반구역으로 분리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구획 또는 구분하여야 한다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이 경우 화장실 등 부대시설은 작업장에 영향을 주지 않도록 분리되어야 한다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[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보관 관리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]</a:t>
            </a:r>
          </a:p>
          <a:p>
            <a:pPr marL="457200" indent="-4572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 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원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부자재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반제품 및 완제품 등은 지정된 장소에 바닥이나 벽에 밀착되지 않도록 적재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보관하고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교차오염 예방 및 청결하게 관리하여야 한다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[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운송관리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]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 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운반 중인 식품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축산물은 </a:t>
            </a:r>
            <a:r>
              <a:rPr lang="ko-KR" altLang="en-US" spc="-100" dirty="0" err="1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비식품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축산물 등과 구분하여 교차오염을 방지하여야 하며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냉장의 경우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10℃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이하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단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 </a:t>
            </a:r>
            <a:r>
              <a:rPr lang="ko-KR" altLang="en-US" spc="-100" dirty="0" err="1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가금육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–2~5℃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운반과 같이 별도로 정해진 경우에는 그 기준을 따른다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),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냉동의 경우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–18℃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이하로 유지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관리하여야 한다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</a:t>
            </a:r>
          </a:p>
          <a:p>
            <a:pPr marL="457200" indent="-457200">
              <a:lnSpc>
                <a:spcPct val="150000"/>
              </a:lnSpc>
            </a:pPr>
            <a:endParaRPr lang="en-US" altLang="ko-KR" sz="1200" spc="-100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평행 사변형 59"/>
          <p:cNvSpPr/>
          <p:nvPr/>
        </p:nvSpPr>
        <p:spPr>
          <a:xfrm flipH="1">
            <a:off x="-828600" y="0"/>
            <a:ext cx="7380000" cy="828000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251520" y="107921"/>
            <a:ext cx="398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고시 개정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소규모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32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70620" y="898797"/>
            <a:ext cx="8501090" cy="592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평가항목 추가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변경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  <p:pic>
        <p:nvPicPr>
          <p:cNvPr id="58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342" y="1013963"/>
            <a:ext cx="401568" cy="401568"/>
          </a:xfrm>
          <a:prstGeom prst="rect">
            <a:avLst/>
          </a:prstGeom>
          <a:noFill/>
        </p:spPr>
      </p:pic>
      <p:sp>
        <p:nvSpPr>
          <p:cNvPr id="20" name="직사각형 19"/>
          <p:cNvSpPr/>
          <p:nvPr/>
        </p:nvSpPr>
        <p:spPr>
          <a:xfrm>
            <a:off x="-71470" y="1741735"/>
            <a:ext cx="921547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평가항목 이동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선행요건관리 →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HACCP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관리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</a:t>
            </a:r>
          </a:p>
          <a:p>
            <a:pPr marL="457200" indent="-457200">
              <a:lnSpc>
                <a:spcPct val="200000"/>
              </a:lnSpc>
            </a:pPr>
            <a:endParaRPr lang="en-US" altLang="ko-KR" sz="1400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 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[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교육훈련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]</a:t>
            </a:r>
          </a:p>
          <a:p>
            <a:pPr marL="457200" indent="-457200">
              <a:lnSpc>
                <a:spcPct val="20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  종업원을 대상으로 정해진 주기에 따라 위생교육을 실시하여야 한다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</a:t>
            </a:r>
          </a:p>
          <a:p>
            <a:pPr marL="457200" indent="-457200">
              <a:lnSpc>
                <a:spcPct val="200000"/>
              </a:lnSpc>
            </a:pP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79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평행 사변형 59"/>
          <p:cNvSpPr/>
          <p:nvPr/>
        </p:nvSpPr>
        <p:spPr>
          <a:xfrm flipH="1">
            <a:off x="-828600" y="0"/>
            <a:ext cx="7380000" cy="828000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251520" y="107921"/>
            <a:ext cx="398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고시 개정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소규모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32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-6032" y="1300523"/>
            <a:ext cx="8919468" cy="985469"/>
            <a:chOff x="-36512" y="1014108"/>
            <a:chExt cx="8919468" cy="1341443"/>
          </a:xfrm>
        </p:grpSpPr>
        <p:grpSp>
          <p:nvGrpSpPr>
            <p:cNvPr id="3" name="그룹 25"/>
            <p:cNvGrpSpPr/>
            <p:nvPr/>
          </p:nvGrpSpPr>
          <p:grpSpPr>
            <a:xfrm>
              <a:off x="-36512" y="1522020"/>
              <a:ext cx="8919468" cy="826860"/>
              <a:chOff x="0" y="980728"/>
              <a:chExt cx="8919468" cy="826860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1588" y="1247682"/>
                <a:ext cx="4644008" cy="55336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8" name="오각형 47"/>
              <p:cNvSpPr/>
              <p:nvPr/>
            </p:nvSpPr>
            <p:spPr>
              <a:xfrm>
                <a:off x="4382964" y="980728"/>
                <a:ext cx="4536504" cy="553368"/>
              </a:xfrm>
              <a:prstGeom prst="homePlat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9" name="직각 삼각형 48"/>
              <p:cNvSpPr/>
              <p:nvPr/>
            </p:nvSpPr>
            <p:spPr>
              <a:xfrm rot="16200000" flipH="1">
                <a:off x="4378714" y="1543246"/>
                <a:ext cx="276684" cy="252000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0" name="직각 삼각형 49"/>
              <p:cNvSpPr/>
              <p:nvPr/>
            </p:nvSpPr>
            <p:spPr>
              <a:xfrm flipV="1">
                <a:off x="0" y="1248480"/>
                <a:ext cx="720000" cy="540000"/>
              </a:xfrm>
              <a:prstGeom prst="rtTriangle">
                <a:avLst/>
              </a:prstGeom>
              <a:solidFill>
                <a:schemeClr val="bg1">
                  <a:lumMod val="95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041058" y="1810912"/>
              <a:ext cx="1887055" cy="544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HACCP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관리 </a:t>
              </a:r>
              <a:r>
                <a:rPr lang="en-US" altLang="ko-KR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5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개</a:t>
              </a:r>
              <a:endParaRPr lang="ko-KR" altLang="en-US" sz="2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70161" y="1499728"/>
              <a:ext cx="3046719" cy="62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US" altLang="ko-KR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HACCP</a:t>
              </a:r>
              <a:r>
                <a:rPr lang="ko-KR" altLang="en-US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관리 </a:t>
              </a:r>
              <a:r>
                <a:rPr lang="en-US" altLang="ko-KR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8</a:t>
              </a:r>
              <a:r>
                <a:rPr lang="ko-KR" altLang="en-US" sz="2400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개</a:t>
              </a:r>
              <a:endParaRPr lang="ko-KR" altLang="en-US" sz="2400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27107" y="1332968"/>
              <a:ext cx="562975" cy="502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>
                  <a:solidFill>
                    <a:srgbClr val="00B0F0"/>
                  </a:solidFill>
                  <a:latin typeface="휴먼모음T" pitchFamily="18" charset="-127"/>
                  <a:ea typeface="휴먼모음T" pitchFamily="18" charset="-127"/>
                </a:rPr>
                <a:t>기존</a:t>
              </a:r>
              <a:endParaRPr lang="ko-KR" altLang="en-US" dirty="0">
                <a:solidFill>
                  <a:srgbClr val="00B0F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4328100" y="1014108"/>
              <a:ext cx="562975" cy="502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>
                  <a:solidFill>
                    <a:srgbClr val="0070C0"/>
                  </a:solidFill>
                  <a:latin typeface="휴먼모음T" pitchFamily="18" charset="-127"/>
                  <a:ea typeface="휴먼모음T" pitchFamily="18" charset="-127"/>
                </a:rPr>
                <a:t>개정</a:t>
              </a:r>
              <a:endParaRPr lang="ko-KR" altLang="en-US" dirty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670620" y="898797"/>
            <a:ext cx="8501090" cy="592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평가항목 추가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변경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  <p:pic>
        <p:nvPicPr>
          <p:cNvPr id="58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342" y="1013963"/>
            <a:ext cx="401568" cy="401568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-85758" y="3214686"/>
            <a:ext cx="42291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altLang="ko-KR" sz="16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16. </a:t>
            </a:r>
            <a:r>
              <a:rPr lang="ko-KR" altLang="en-US" sz="1600" u="sng" spc="-100" dirty="0" err="1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중요관리점</a:t>
            </a:r>
            <a:r>
              <a:rPr lang="en-US" altLang="ko-KR" sz="1600" u="sng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(CCP)</a:t>
            </a:r>
            <a:r>
              <a:rPr lang="ko-KR" altLang="en-US" sz="1600" u="sng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을 결정</a:t>
            </a:r>
            <a:r>
              <a:rPr lang="ko-KR" altLang="en-US" sz="16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하고</a:t>
            </a:r>
            <a:r>
              <a:rPr lang="en-US" altLang="ko-KR" sz="16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 </a:t>
            </a:r>
            <a:r>
              <a:rPr lang="ko-KR" altLang="en-US" sz="1600" u="sng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한계기준을 설정</a:t>
            </a:r>
            <a:endParaRPr lang="en-US" altLang="ko-KR" sz="1600" u="sng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ko-KR" sz="16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  </a:t>
            </a:r>
            <a:r>
              <a:rPr lang="ko-KR" altLang="en-US" sz="1600" u="sng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하여 관리</a:t>
            </a:r>
            <a:r>
              <a:rPr lang="ko-KR" altLang="en-US" sz="16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하여야 한다</a:t>
            </a:r>
            <a:r>
              <a:rPr lang="en-US" altLang="ko-KR" sz="16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16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17. </a:t>
            </a:r>
            <a:r>
              <a:rPr lang="ko-KR" altLang="en-US" sz="16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모니터링을 정해진 주기에 따라 실시하고</a:t>
            </a:r>
            <a:r>
              <a:rPr lang="en-US" altLang="ko-KR" sz="16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 </a:t>
            </a:r>
            <a:r>
              <a:rPr lang="ko-KR" altLang="en-US" sz="16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그 </a:t>
            </a:r>
            <a:endParaRPr lang="en-US" altLang="ko-KR" sz="1600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ko-KR" sz="16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  </a:t>
            </a:r>
            <a:r>
              <a:rPr lang="ko-KR" altLang="en-US" sz="16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결과를 기록</a:t>
            </a:r>
            <a:r>
              <a:rPr lang="en-US" altLang="ko-KR" sz="16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․</a:t>
            </a:r>
            <a:r>
              <a:rPr lang="ko-KR" altLang="en-US" sz="16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유지하여야 한다</a:t>
            </a:r>
            <a:r>
              <a:rPr lang="en-US" altLang="ko-KR" sz="16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214811" y="2214554"/>
            <a:ext cx="50720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1. </a:t>
            </a:r>
            <a:r>
              <a:rPr lang="ko-KR" altLang="en-US" sz="1600" spc="-150" dirty="0" err="1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중요관리점</a:t>
            </a: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(CCP) </a:t>
            </a:r>
            <a:r>
              <a:rPr lang="ko-KR" altLang="en-US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결정도</a:t>
            </a: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(Decision tree)</a:t>
            </a:r>
            <a:r>
              <a:rPr lang="ko-KR" altLang="en-US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에 따라 </a:t>
            </a: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CCP</a:t>
            </a:r>
            <a:r>
              <a:rPr lang="ko-KR" altLang="en-US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가 적절하게</a:t>
            </a:r>
            <a:endParaRPr lang="en-US" altLang="ko-KR" sz="1600" spc="-15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200000"/>
              </a:lnSpc>
            </a:pPr>
            <a:r>
              <a:rPr lang="ko-KR" altLang="en-US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 결정되었는가</a:t>
            </a: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?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2. </a:t>
            </a:r>
            <a:r>
              <a:rPr lang="ko-KR" altLang="en-US" sz="1600" spc="-150" dirty="0" err="1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중요관리점</a:t>
            </a: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(CCP)</a:t>
            </a:r>
            <a:r>
              <a:rPr lang="ko-KR" altLang="en-US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에 대한 한계기준을 수립하여 관리하여야 하며</a:t>
            </a: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 </a:t>
            </a:r>
            <a:r>
              <a:rPr lang="ko-KR" altLang="en-US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변경 등 발생 시 기준을 적절하게 설정 및 관리하고 있는가</a:t>
            </a: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?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3. </a:t>
            </a:r>
            <a:r>
              <a:rPr lang="ko-KR" altLang="en-US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한계기준 설정을 위해 활용한 유효성 평가자료는 현장 특성을 </a:t>
            </a:r>
            <a:endParaRPr lang="en-US" altLang="ko-KR" sz="1600" spc="-15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 </a:t>
            </a:r>
            <a:r>
              <a:rPr lang="ko-KR" altLang="en-US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반영하고 있는가</a:t>
            </a: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?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4. </a:t>
            </a:r>
            <a:r>
              <a:rPr lang="ko-KR" altLang="en-US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모니터링 담당자는 절차에 따라 지정위치에서 </a:t>
            </a:r>
            <a:r>
              <a:rPr lang="ko-KR" altLang="en-US" sz="1600" spc="-150" dirty="0" err="1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모니터링하여</a:t>
            </a:r>
            <a:r>
              <a:rPr lang="ko-KR" altLang="en-US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기록</a:t>
            </a:r>
            <a:endParaRPr lang="en-US" altLang="ko-KR" sz="1600" spc="-15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·</a:t>
            </a:r>
            <a:r>
              <a:rPr lang="ko-KR" altLang="en-US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유지하고 있는가</a:t>
            </a:r>
            <a:r>
              <a:rPr lang="en-US" altLang="ko-KR" sz="1600" spc="-15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?</a:t>
            </a:r>
          </a:p>
        </p:txBody>
      </p:sp>
      <p:cxnSp>
        <p:nvCxnSpPr>
          <p:cNvPr id="23" name="직선 화살표 연결선 22"/>
          <p:cNvCxnSpPr/>
          <p:nvPr/>
        </p:nvCxnSpPr>
        <p:spPr>
          <a:xfrm flipV="1">
            <a:off x="2000232" y="2643182"/>
            <a:ext cx="2214578" cy="71438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3786182" y="3571876"/>
            <a:ext cx="428628" cy="158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rot="16200000" flipH="1">
            <a:off x="3571868" y="3786190"/>
            <a:ext cx="857256" cy="42862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rot="16200000" flipH="1">
            <a:off x="3607587" y="4750603"/>
            <a:ext cx="714380" cy="500066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254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법령 등 개정사항</a:t>
            </a:r>
            <a:endParaRPr lang="ko-KR" altLang="en-US" sz="2400" spc="-1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7734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식품 및 축산물 안전관리인증기준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(`19.12.30.)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83605" y="9709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소규모 평가항목 추가</a:t>
            </a:r>
            <a:r>
              <a:rPr lang="ko-KR" altLang="en-US" sz="2400" dirty="0" smtClean="0"/>
              <a:t>∙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변경</a:t>
            </a: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대각선 방향의 모서리가 둥근 사각형 23"/>
          <p:cNvSpPr/>
          <p:nvPr/>
        </p:nvSpPr>
        <p:spPr bwMode="auto">
          <a:xfrm>
            <a:off x="655621" y="5100654"/>
            <a:ext cx="1511300" cy="685800"/>
          </a:xfrm>
          <a:prstGeom prst="round2DiagRect">
            <a:avLst>
              <a:gd name="adj1" fmla="val 23723"/>
              <a:gd name="adj2" fmla="val 0"/>
            </a:avLst>
          </a:prstGeom>
          <a:solidFill>
            <a:srgbClr val="39405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5" name="대각선 방향의 모서리가 둥근 사각형 34"/>
          <p:cNvSpPr/>
          <p:nvPr/>
        </p:nvSpPr>
        <p:spPr bwMode="auto">
          <a:xfrm>
            <a:off x="2370138" y="4795847"/>
            <a:ext cx="6559580" cy="1374780"/>
          </a:xfrm>
          <a:prstGeom prst="round2DiagRect">
            <a:avLst/>
          </a:prstGeom>
          <a:solidFill>
            <a:srgbClr val="7A84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6" name="대각선 방향의 모서리가 둥근 사각형 35"/>
          <p:cNvSpPr/>
          <p:nvPr/>
        </p:nvSpPr>
        <p:spPr bwMode="auto">
          <a:xfrm>
            <a:off x="655621" y="3581411"/>
            <a:ext cx="1511300" cy="685800"/>
          </a:xfrm>
          <a:prstGeom prst="round2DiagRect">
            <a:avLst>
              <a:gd name="adj1" fmla="val 21959"/>
              <a:gd name="adj2" fmla="val 0"/>
            </a:avLst>
          </a:prstGeom>
          <a:solidFill>
            <a:srgbClr val="39405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7" name="대각선 방향의 모서리가 둥근 사각형 36"/>
          <p:cNvSpPr/>
          <p:nvPr/>
        </p:nvSpPr>
        <p:spPr bwMode="auto">
          <a:xfrm>
            <a:off x="2370138" y="3429000"/>
            <a:ext cx="6559580" cy="1071570"/>
          </a:xfrm>
          <a:prstGeom prst="round2DiagRect">
            <a:avLst/>
          </a:prstGeom>
          <a:solidFill>
            <a:srgbClr val="7A84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8" name="대각선 방향의 모서리가 둥근 사각형 37"/>
          <p:cNvSpPr/>
          <p:nvPr/>
        </p:nvSpPr>
        <p:spPr bwMode="auto">
          <a:xfrm>
            <a:off x="655621" y="2051050"/>
            <a:ext cx="1511300" cy="685800"/>
          </a:xfrm>
          <a:prstGeom prst="round2DiagRect">
            <a:avLst>
              <a:gd name="adj1" fmla="val 21959"/>
              <a:gd name="adj2" fmla="val 0"/>
            </a:avLst>
          </a:prstGeom>
          <a:solidFill>
            <a:srgbClr val="39405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0" name="대각선 방향의 모서리가 둥근 사각형 39"/>
          <p:cNvSpPr/>
          <p:nvPr/>
        </p:nvSpPr>
        <p:spPr bwMode="auto">
          <a:xfrm>
            <a:off x="2370138" y="1733538"/>
            <a:ext cx="6559580" cy="1338272"/>
          </a:xfrm>
          <a:prstGeom prst="round2DiagRect">
            <a:avLst/>
          </a:prstGeom>
          <a:solidFill>
            <a:srgbClr val="7A84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2" name="제목 3"/>
          <p:cNvSpPr txBox="1">
            <a:spLocks/>
          </p:cNvSpPr>
          <p:nvPr/>
        </p:nvSpPr>
        <p:spPr bwMode="auto">
          <a:xfrm>
            <a:off x="18869" y="2168513"/>
            <a:ext cx="787397" cy="38785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kumimoji="0" lang="en-US" altLang="ko-KR" dirty="0" smtClean="0">
                <a:latin typeface="휴먼모음T" pitchFamily="18" charset="-127"/>
                <a:ea typeface="휴먼모음T" pitchFamily="18" charset="-127"/>
              </a:rPr>
              <a:t>1</a:t>
            </a:r>
            <a:endParaRPr lang="en-US" altLang="ko-KR" sz="14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3" name="제목 3"/>
          <p:cNvSpPr txBox="1">
            <a:spLocks/>
          </p:cNvSpPr>
          <p:nvPr/>
        </p:nvSpPr>
        <p:spPr bwMode="auto">
          <a:xfrm>
            <a:off x="7980" y="3693106"/>
            <a:ext cx="787397" cy="38785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kumimoji="0" lang="en-US" altLang="ko-KR" dirty="0" smtClean="0">
                <a:latin typeface="휴먼모음T" pitchFamily="18" charset="-127"/>
                <a:ea typeface="휴먼모음T" pitchFamily="18" charset="-127"/>
              </a:rPr>
              <a:t>2</a:t>
            </a:r>
            <a:endParaRPr lang="en-US" altLang="ko-KR" sz="14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4" name="제목 3"/>
          <p:cNvSpPr txBox="1">
            <a:spLocks/>
          </p:cNvSpPr>
          <p:nvPr/>
        </p:nvSpPr>
        <p:spPr bwMode="auto">
          <a:xfrm>
            <a:off x="-32" y="5220695"/>
            <a:ext cx="787397" cy="38785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kumimoji="0" lang="en-US" altLang="ko-KR" dirty="0" smtClean="0">
                <a:latin typeface="휴먼모음T" pitchFamily="18" charset="-127"/>
                <a:ea typeface="휴먼모음T" pitchFamily="18" charset="-127"/>
              </a:rPr>
              <a:t>3</a:t>
            </a:r>
            <a:endParaRPr lang="en-US" altLang="ko-KR" sz="14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5" name="TextBox 93"/>
          <p:cNvSpPr txBox="1">
            <a:spLocks noChangeArrowheads="1"/>
          </p:cNvSpPr>
          <p:nvPr/>
        </p:nvSpPr>
        <p:spPr bwMode="auto">
          <a:xfrm>
            <a:off x="754446" y="2202105"/>
            <a:ext cx="1304760" cy="3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작업장 구획</a:t>
            </a:r>
            <a:endParaRPr lang="ko-KR" altLang="en-US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6" name="TextBox 94"/>
          <p:cNvSpPr txBox="1">
            <a:spLocks noChangeArrowheads="1"/>
          </p:cNvSpPr>
          <p:nvPr/>
        </p:nvSpPr>
        <p:spPr bwMode="auto">
          <a:xfrm>
            <a:off x="702986" y="3732875"/>
            <a:ext cx="1376768" cy="3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보관 관리</a:t>
            </a:r>
            <a:endParaRPr lang="ko-KR" altLang="en-US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7" name="TextBox 95"/>
          <p:cNvSpPr txBox="1">
            <a:spLocks noChangeArrowheads="1"/>
          </p:cNvSpPr>
          <p:nvPr/>
        </p:nvSpPr>
        <p:spPr bwMode="auto">
          <a:xfrm>
            <a:off x="514333" y="5239327"/>
            <a:ext cx="1700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운송관리</a:t>
            </a:r>
            <a:endParaRPr lang="ko-KR" altLang="en-US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8" name="TextBox 96"/>
          <p:cNvSpPr txBox="1">
            <a:spLocks noChangeArrowheads="1"/>
          </p:cNvSpPr>
          <p:nvPr/>
        </p:nvSpPr>
        <p:spPr bwMode="auto">
          <a:xfrm>
            <a:off x="2420902" y="1800043"/>
            <a:ext cx="64373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작업장은 청결구역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식품의 특성에 따라 청결구역은 청결구역과 </a:t>
            </a:r>
            <a:r>
              <a:rPr lang="ko-KR" altLang="en-US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준청결구역으로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구별할 수 있다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과 일반구역으로 분리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구획 또는 구분하여야 한다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이 경우 화장실 등 부대시설은 작업장에 영향을 주지 않도록 분리되어야 한다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생산공정의 시간차 이용하여 구분 가능</a:t>
            </a:r>
            <a:endParaRPr lang="ko-KR" altLang="en-US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9" name="TextBox 97"/>
          <p:cNvSpPr txBox="1">
            <a:spLocks noChangeArrowheads="1"/>
          </p:cNvSpPr>
          <p:nvPr/>
        </p:nvSpPr>
        <p:spPr bwMode="auto">
          <a:xfrm>
            <a:off x="2382802" y="3500438"/>
            <a:ext cx="6546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원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부자재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반제품 및 완제품 등은 지정된 장소에 바닥이나 벽에 밀착되지 않도록 적재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보관하고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교차오염 예방 및 청결하게 관리하여야 한다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0" name="TextBox 98"/>
          <p:cNvSpPr txBox="1">
            <a:spLocks noChangeArrowheads="1"/>
          </p:cNvSpPr>
          <p:nvPr/>
        </p:nvSpPr>
        <p:spPr bwMode="auto">
          <a:xfrm>
            <a:off x="2357422" y="4876810"/>
            <a:ext cx="6572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운반 중인 식품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축산물은 </a:t>
            </a:r>
            <a:r>
              <a:rPr lang="ko-KR" altLang="en-US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비식품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축산물 등과 구분하여 교차오염을 방지하여야 하며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냉장의 경우 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10℃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이하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단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가금육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–2~5℃ 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운반과 같이 별도로 정해진 경우에는 그 기준을 따른다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), 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냉동의 경우 </a:t>
            </a:r>
            <a:endParaRPr lang="en-US" altLang="ko-KR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/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–18℃ 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이하로 유지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관리하여야 한다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254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법령 등 개정사항</a:t>
            </a:r>
            <a:endParaRPr lang="ko-KR" altLang="en-US" sz="2400" spc="-1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7734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식품 및 축산물 안전관리인증기준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(`19.12.30.)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83605" y="9709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인증 시 필수항목이 미흡한 경우 ‘부적합’</a:t>
            </a: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모서리가 둥근 직사각형 50"/>
          <p:cNvSpPr/>
          <p:nvPr/>
        </p:nvSpPr>
        <p:spPr>
          <a:xfrm>
            <a:off x="280958" y="1928802"/>
            <a:ext cx="8643998" cy="3929090"/>
          </a:xfrm>
          <a:prstGeom prst="roundRect">
            <a:avLst>
              <a:gd name="adj" fmla="val 4621"/>
            </a:avLst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52" name="오각형 51"/>
          <p:cNvSpPr/>
          <p:nvPr/>
        </p:nvSpPr>
        <p:spPr>
          <a:xfrm>
            <a:off x="580997" y="1674802"/>
            <a:ext cx="1427175" cy="504825"/>
          </a:xfrm>
          <a:prstGeom prst="homePlate">
            <a:avLst>
              <a:gd name="adj" fmla="val 30156"/>
            </a:avLst>
          </a:prstGeom>
          <a:solidFill>
            <a:srgbClr val="3792A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</a:rPr>
              <a:t>예시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47633" y="2338380"/>
            <a:ext cx="82868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평가결과 </a:t>
            </a:r>
            <a:r>
              <a:rPr lang="en-US" altLang="ko-KR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85% </a:t>
            </a:r>
            <a:r>
              <a:rPr lang="ko-KR" altLang="en-US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이상 적합이나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필수항목 </a:t>
            </a:r>
            <a:r>
              <a:rPr lang="ko-KR" altLang="en-US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미준수</a:t>
            </a:r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(0</a:t>
            </a:r>
            <a:r>
              <a:rPr lang="ko-KR" altLang="en-US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</a:t>
            </a:r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</a:t>
            </a:r>
            <a:r>
              <a:rPr lang="ko-KR" altLang="en-US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으로</a:t>
            </a:r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부적합</a:t>
            </a:r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’</a:t>
            </a:r>
            <a:r>
              <a:rPr lang="ko-KR" altLang="en-US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처리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됨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</a:t>
            </a:r>
            <a:endParaRPr lang="en-US" altLang="ko-KR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47646" y="3082729"/>
            <a:ext cx="85239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[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선행요건관리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]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평가항목 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34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번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</a:t>
            </a:r>
            <a:r>
              <a:rPr lang="ko-KR" altLang="en-US" spc="-100" dirty="0" err="1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용수관리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), 39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번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</a:t>
            </a:r>
            <a:r>
              <a:rPr lang="ko-KR" altLang="en-US" spc="-100" dirty="0" err="1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원료관리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은 필수항목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으로 인증평가 시 미흡한 경우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평가결과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0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점을 말한다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부적합으로 판정한다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[HACCP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관리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]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평가항목 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4-1(CCP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결정도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), 4-3(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한계기준설정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), 5-2(CCP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모니터링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), 5-6(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개선조치관리</a:t>
            </a:r>
            <a:r>
              <a:rPr lang="en-US" altLang="ko-KR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</a:t>
            </a:r>
            <a:r>
              <a:rPr lang="ko-KR" altLang="en-US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번은 </a:t>
            </a:r>
            <a:r>
              <a:rPr lang="ko-KR" altLang="en-US" spc="-100" dirty="0" err="1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필수항목</a:t>
            </a:r>
            <a:endParaRPr lang="en-US" altLang="ko-KR" spc="-100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spc="-100" dirty="0" err="1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으로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인증평가 시 미흡한 경우 부적합으로 판정한다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.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평행 사변형 59"/>
          <p:cNvSpPr/>
          <p:nvPr/>
        </p:nvSpPr>
        <p:spPr>
          <a:xfrm flipH="1">
            <a:off x="-828600" y="0"/>
            <a:ext cx="7380000" cy="599840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251520" y="107921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법령 등 개정사항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670620" y="898797"/>
            <a:ext cx="8501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인증 필수항목 및 즉시인증취소 항목 표시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  <p:pic>
        <p:nvPicPr>
          <p:cNvPr id="58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342" y="1013963"/>
            <a:ext cx="401568" cy="401568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0" y="171448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인증 필수항목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: ①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원료관리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②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용수관리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③ CCP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결정도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④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한계기준설정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⑤ CCP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모니터링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              ⑥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개선조치관리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</a:p>
          <a:p>
            <a:pPr marL="457200" indent="-457200">
              <a:lnSpc>
                <a:spcPct val="150000"/>
              </a:lnSpc>
            </a:pPr>
            <a:endParaRPr lang="en-US" altLang="ko-KR" spc="-100" dirty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endParaRPr lang="en-US" altLang="ko-KR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즉시인증취소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: </a:t>
            </a:r>
            <a:r>
              <a:rPr lang="en-US" altLang="ko-KR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① </a:t>
            </a:r>
            <a:r>
              <a:rPr lang="ko-KR" altLang="en-US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원료관리 </a:t>
            </a:r>
            <a:r>
              <a:rPr lang="en-US" altLang="ko-KR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② </a:t>
            </a:r>
            <a:r>
              <a:rPr lang="ko-KR" altLang="en-US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용수관리</a:t>
            </a:r>
            <a:r>
              <a:rPr lang="en-US" altLang="ko-KR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</a:t>
            </a:r>
            <a:r>
              <a:rPr lang="ko-KR" altLang="en-US" spc="-100" dirty="0" err="1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비가열식품</a:t>
            </a:r>
            <a:r>
              <a:rPr lang="en-US" altLang="ko-KR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 ③ </a:t>
            </a:r>
            <a:r>
              <a:rPr lang="ko-KR" altLang="en-US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세척</a:t>
            </a:r>
            <a:r>
              <a:rPr lang="en-US" altLang="ko-KR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</a:t>
            </a:r>
            <a:r>
              <a:rPr lang="ko-KR" altLang="en-US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소독</a:t>
            </a:r>
            <a:r>
              <a:rPr lang="en-US" altLang="ko-KR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/</a:t>
            </a:r>
            <a:r>
              <a:rPr lang="ko-KR" altLang="en-US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개인위생관리 </a:t>
            </a:r>
            <a:r>
              <a:rPr lang="en-US" altLang="ko-KR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④ </a:t>
            </a:r>
            <a:r>
              <a:rPr lang="ko-KR" altLang="en-US" spc="-100" dirty="0" err="1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위해요소분석</a:t>
            </a:r>
            <a:r>
              <a:rPr lang="en-US" altLang="ko-KR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             ⑤ </a:t>
            </a:r>
            <a:r>
              <a:rPr lang="ko-KR" altLang="en-US" spc="-100" dirty="0" err="1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중요관리점</a:t>
            </a:r>
            <a:r>
              <a:rPr lang="en-US" altLang="ko-KR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(CCP)</a:t>
            </a:r>
            <a:r>
              <a:rPr lang="ko-KR" altLang="en-US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모니터링</a:t>
            </a:r>
            <a:r>
              <a:rPr lang="en-US" altLang="ko-KR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⑥ </a:t>
            </a:r>
            <a:r>
              <a:rPr lang="ko-KR" altLang="en-US" spc="-100" dirty="0" smtClean="0">
                <a:solidFill>
                  <a:srgbClr val="FF505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개선조치관리</a:t>
            </a:r>
            <a:endParaRPr lang="en-US" altLang="ko-KR" spc="-100" dirty="0" smtClean="0">
              <a:solidFill>
                <a:srgbClr val="FF505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76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평행 사변형 59"/>
          <p:cNvSpPr/>
          <p:nvPr/>
        </p:nvSpPr>
        <p:spPr>
          <a:xfrm flipH="1">
            <a:off x="-828600" y="0"/>
            <a:ext cx="7380000" cy="828000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251520" y="107921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운영 현황</a:t>
            </a:r>
          </a:p>
        </p:txBody>
      </p:sp>
      <p:pic>
        <p:nvPicPr>
          <p:cNvPr id="58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1155224"/>
            <a:ext cx="401568" cy="401568"/>
          </a:xfrm>
          <a:prstGeom prst="rect">
            <a:avLst/>
          </a:prstGeom>
          <a:noFill/>
        </p:spPr>
      </p:pic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2C7B-E860-450B-93ED-8E7FBF369CA2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323528" y="908720"/>
            <a:ext cx="90011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 smtClean="0"/>
              <a:t>  </a:t>
            </a:r>
            <a:r>
              <a:rPr lang="en-US" altLang="ko-KR" sz="2000" b="1" dirty="0" smtClean="0"/>
              <a:t>HACCP </a:t>
            </a:r>
            <a:r>
              <a:rPr lang="ko-KR" altLang="en-US" sz="2000" b="1" dirty="0" err="1" smtClean="0"/>
              <a:t>인증업체수</a:t>
            </a:r>
            <a:r>
              <a:rPr lang="ko-KR" altLang="en-US" sz="2000" b="1" dirty="0" smtClean="0"/>
              <a:t> 꾸준히 증가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en-US" altLang="ko-KR" dirty="0" smtClean="0"/>
              <a:t> 1) </a:t>
            </a:r>
            <a:r>
              <a:rPr lang="ko-KR" altLang="en-US" u="sng" dirty="0" smtClean="0"/>
              <a:t>인증현황</a:t>
            </a:r>
            <a:r>
              <a:rPr lang="en-US" altLang="ko-KR" u="sng" dirty="0" smtClean="0"/>
              <a:t>: (‘19) 19,494(</a:t>
            </a:r>
            <a:r>
              <a:rPr lang="ko-KR" altLang="en-US" u="sng" dirty="0" smtClean="0"/>
              <a:t>가공품 </a:t>
            </a:r>
            <a:r>
              <a:rPr lang="en-US" altLang="ko-KR" u="sng" dirty="0" smtClean="0"/>
              <a:t>10,168)</a:t>
            </a:r>
            <a:r>
              <a:rPr lang="ko-KR" altLang="en-US" u="sng" dirty="0" smtClean="0"/>
              <a:t>개소 인증</a:t>
            </a:r>
            <a:endParaRPr lang="en-US" altLang="ko-KR" u="sng" dirty="0" smtClean="0"/>
          </a:p>
          <a:p>
            <a:pPr>
              <a:lnSpc>
                <a:spcPct val="20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- </a:t>
            </a:r>
            <a:r>
              <a:rPr lang="ko-KR" altLang="en-US" sz="1400" dirty="0" smtClean="0"/>
              <a:t>식품</a:t>
            </a:r>
            <a:r>
              <a:rPr lang="en-US" altLang="ko-KR" sz="1400" dirty="0" smtClean="0"/>
              <a:t>: 6,566</a:t>
            </a:r>
            <a:r>
              <a:rPr lang="ko-KR" altLang="en-US" sz="1400" dirty="0" smtClean="0"/>
              <a:t>개소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축산물 </a:t>
            </a:r>
            <a:r>
              <a:rPr lang="en-US" altLang="ko-KR" sz="1400" dirty="0" smtClean="0"/>
              <a:t>: 12,928</a:t>
            </a:r>
            <a:r>
              <a:rPr lang="ko-KR" altLang="en-US" sz="1400" dirty="0" smtClean="0"/>
              <a:t>개소</a:t>
            </a:r>
            <a:endParaRPr lang="en-US" altLang="ko-KR" sz="1400" dirty="0" smtClean="0"/>
          </a:p>
        </p:txBody>
      </p:sp>
      <p:pic>
        <p:nvPicPr>
          <p:cNvPr id="24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2667392"/>
            <a:ext cx="401568" cy="401568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323528" y="2497390"/>
            <a:ext cx="90011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 smtClean="0"/>
              <a:t>  </a:t>
            </a:r>
            <a:r>
              <a:rPr lang="ko-KR" altLang="en-US" sz="2000" b="1" dirty="0" smtClean="0"/>
              <a:t>기본 방향</a:t>
            </a:r>
            <a:endParaRPr lang="en-US" altLang="ko-KR" sz="2000" b="1" dirty="0" smtClean="0"/>
          </a:p>
          <a:p>
            <a:pPr>
              <a:lnSpc>
                <a:spcPct val="200000"/>
              </a:lnSpc>
            </a:pPr>
            <a:r>
              <a:rPr lang="ko-KR" altLang="en-US" b="1" dirty="0" smtClean="0"/>
              <a:t>☞ 유통 </a:t>
            </a:r>
            <a:r>
              <a:rPr lang="ko-KR" altLang="en-US" b="1" dirty="0"/>
              <a:t>식품의 </a:t>
            </a:r>
            <a:r>
              <a:rPr lang="en-US" altLang="ko-KR" b="1" dirty="0"/>
              <a:t>80%</a:t>
            </a:r>
            <a:r>
              <a:rPr lang="ko-KR" altLang="en-US" b="1" dirty="0"/>
              <a:t>이상이 </a:t>
            </a:r>
            <a:r>
              <a:rPr lang="en-US" altLang="ko-KR" b="1" dirty="0"/>
              <a:t>HACCP </a:t>
            </a:r>
            <a:r>
              <a:rPr lang="ko-KR" altLang="en-US" b="1" dirty="0"/>
              <a:t>적용제품으로  제도가  </a:t>
            </a:r>
            <a:r>
              <a:rPr lang="ko-KR" altLang="en-US" b="1" dirty="0" smtClean="0"/>
              <a:t>성숙기에 </a:t>
            </a:r>
            <a:r>
              <a:rPr lang="ko-KR" altLang="en-US" b="1" dirty="0"/>
              <a:t>접어들어 제도 내실화를 통한 인증업체 관리 강화 요구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en-US" altLang="ko-KR" dirty="0" smtClean="0"/>
              <a:t> </a:t>
            </a:r>
            <a:r>
              <a:rPr lang="en-US" altLang="ko-KR" sz="1600" dirty="0" smtClean="0"/>
              <a:t>1) </a:t>
            </a:r>
            <a:r>
              <a:rPr lang="ko-KR" altLang="en-US" sz="1600" dirty="0" smtClean="0"/>
              <a:t>축산물 업체의 </a:t>
            </a:r>
            <a:r>
              <a:rPr lang="ko-KR" altLang="en-US" sz="1600" dirty="0" err="1" smtClean="0"/>
              <a:t>차질없는</a:t>
            </a:r>
            <a:r>
              <a:rPr lang="ko-KR" altLang="en-US" sz="1600" dirty="0" smtClean="0"/>
              <a:t> </a:t>
            </a:r>
            <a:r>
              <a:rPr lang="en-US" altLang="ko-KR" sz="1600" u="sng" dirty="0" smtClean="0"/>
              <a:t>HACCP </a:t>
            </a:r>
            <a:r>
              <a:rPr lang="ko-KR" altLang="en-US" sz="1600" u="sng" dirty="0" err="1" smtClean="0"/>
              <a:t>의무적용의</a:t>
            </a:r>
            <a:r>
              <a:rPr lang="ko-KR" altLang="en-US" sz="1600" u="sng" dirty="0" smtClean="0"/>
              <a:t> 단계적 추진</a:t>
            </a:r>
            <a:endParaRPr lang="en-US" altLang="ko-KR" sz="1600" u="sng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2) HACCP </a:t>
            </a:r>
            <a:r>
              <a:rPr lang="ko-KR" altLang="en-US" sz="1600" dirty="0" smtClean="0"/>
              <a:t>인증업체 </a:t>
            </a:r>
            <a:r>
              <a:rPr lang="en-US" altLang="ko-KR" sz="1600" u="sng" dirty="0" smtClean="0"/>
              <a:t>‘</a:t>
            </a:r>
            <a:r>
              <a:rPr lang="ko-KR" altLang="en-US" sz="1600" u="sng" dirty="0" smtClean="0"/>
              <a:t>전면 </a:t>
            </a:r>
            <a:r>
              <a:rPr lang="ko-KR" altLang="en-US" sz="1600" u="sng" dirty="0" err="1" smtClean="0"/>
              <a:t>불시평가</a:t>
            </a:r>
            <a:r>
              <a:rPr lang="en-US" altLang="ko-KR" sz="1600" u="sng" dirty="0" smtClean="0"/>
              <a:t>’</a:t>
            </a:r>
            <a:r>
              <a:rPr lang="ko-KR" altLang="en-US" sz="1600" u="sng" dirty="0" smtClean="0"/>
              <a:t> 및 </a:t>
            </a:r>
            <a:r>
              <a:rPr lang="en-US" altLang="ko-KR" sz="1600" u="sng" dirty="0" smtClean="0"/>
              <a:t>‘</a:t>
            </a:r>
            <a:r>
              <a:rPr lang="ko-KR" altLang="en-US" sz="1600" u="sng" dirty="0" smtClean="0"/>
              <a:t>즉시인증취소</a:t>
            </a:r>
            <a:r>
              <a:rPr lang="en-US" altLang="ko-KR" sz="1600" u="sng" dirty="0" smtClean="0"/>
              <a:t>(One-strike-out) </a:t>
            </a:r>
            <a:r>
              <a:rPr lang="ko-KR" altLang="en-US" sz="1600" u="sng" dirty="0" smtClean="0"/>
              <a:t>적용 확대</a:t>
            </a:r>
            <a:r>
              <a:rPr lang="en-US" altLang="ko-KR" sz="1600" u="sng" dirty="0" smtClean="0"/>
              <a:t>’</a:t>
            </a:r>
            <a:r>
              <a:rPr lang="ko-KR" altLang="en-US" sz="1600" u="sng" dirty="0" smtClean="0"/>
              <a:t> 등     </a:t>
            </a:r>
            <a:endParaRPr lang="en-US" altLang="ko-KR" sz="1600" u="sng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u="sng" dirty="0" smtClean="0"/>
              <a:t>사후관리 강화</a:t>
            </a:r>
            <a:endParaRPr lang="en-US" altLang="ko-KR" sz="1600" u="sng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 2) </a:t>
            </a:r>
            <a:r>
              <a:rPr lang="ko-KR" altLang="en-US" sz="1600" dirty="0" err="1" smtClean="0"/>
              <a:t>의무적용</a:t>
            </a:r>
            <a:r>
              <a:rPr lang="ko-KR" altLang="en-US" sz="1600" dirty="0" smtClean="0"/>
              <a:t> 품목을 생산하는 </a:t>
            </a:r>
            <a:r>
              <a:rPr lang="ko-KR" altLang="en-US" sz="1600" u="sng" dirty="0" smtClean="0"/>
              <a:t>소규모 업체 재정지원</a:t>
            </a:r>
            <a:r>
              <a:rPr lang="en-US" altLang="ko-KR" sz="1600" u="sng" dirty="0" smtClean="0"/>
              <a:t>(</a:t>
            </a:r>
            <a:r>
              <a:rPr lang="ko-KR" altLang="en-US" sz="1600" u="sng" dirty="0" smtClean="0"/>
              <a:t>시설개선자금</a:t>
            </a:r>
            <a:r>
              <a:rPr lang="en-US" altLang="ko-KR" sz="1600" u="sng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 3) </a:t>
            </a:r>
            <a:r>
              <a:rPr lang="ko-KR" altLang="en-US" sz="1600" dirty="0" smtClean="0"/>
              <a:t>올바른 정보 제공과 자발적 </a:t>
            </a:r>
            <a:r>
              <a:rPr lang="en-US" altLang="ko-KR" sz="1600" dirty="0" smtClean="0"/>
              <a:t>HACCP </a:t>
            </a:r>
            <a:r>
              <a:rPr lang="ko-KR" altLang="en-US" sz="1600" dirty="0" smtClean="0"/>
              <a:t>적용 확대를 위한 홍보 강화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21224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254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법령 등 개정사항</a:t>
            </a:r>
            <a:endParaRPr lang="ko-KR" altLang="en-US" sz="2400" spc="-1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7734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식품 및 축산물 안전관리인증기준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(`19.12.30.)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83605" y="9709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정기 조사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평가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배 감점 </a:t>
            </a: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모서리가 둥근 직사각형 22"/>
          <p:cNvSpPr/>
          <p:nvPr/>
        </p:nvSpPr>
        <p:spPr>
          <a:xfrm>
            <a:off x="280958" y="1928802"/>
            <a:ext cx="8643998" cy="3929090"/>
          </a:xfrm>
          <a:prstGeom prst="roundRect">
            <a:avLst>
              <a:gd name="adj" fmla="val 4621"/>
            </a:avLst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24" name="오각형 23"/>
          <p:cNvSpPr/>
          <p:nvPr/>
        </p:nvSpPr>
        <p:spPr>
          <a:xfrm>
            <a:off x="580997" y="1674802"/>
            <a:ext cx="1427175" cy="504825"/>
          </a:xfrm>
          <a:prstGeom prst="homePlate">
            <a:avLst>
              <a:gd name="adj" fmla="val 30156"/>
            </a:avLst>
          </a:prstGeom>
          <a:solidFill>
            <a:srgbClr val="3792A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10X10" pitchFamily="50" charset="-127"/>
                <a:ea typeface="10X10" pitchFamily="50" charset="-127"/>
              </a:rPr>
              <a:t>예시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000100" y="2291356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`19.10.10.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정기 조사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평가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 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방충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방서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관리 모니터링 기록 미흡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(1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 감점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)</a:t>
            </a:r>
          </a:p>
        </p:txBody>
      </p:sp>
      <p:sp>
        <p:nvSpPr>
          <p:cNvPr id="38" name="아래쪽 화살표 37"/>
          <p:cNvSpPr/>
          <p:nvPr/>
        </p:nvSpPr>
        <p:spPr>
          <a:xfrm>
            <a:off x="3290878" y="3445988"/>
            <a:ext cx="285752" cy="28575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3648068" y="3303112"/>
            <a:ext cx="3286148" cy="467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개선조치 </a:t>
            </a:r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X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876274" y="3929066"/>
            <a:ext cx="7360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`20.09.05.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정기 조사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평가 이행 여부 확인</a:t>
            </a:r>
            <a:endParaRPr lang="en-US" altLang="ko-KR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     방충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·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방서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관리 </a:t>
            </a:r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점 감점</a:t>
            </a:r>
            <a:endParaRPr lang="en-US" altLang="ko-KR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endParaRPr lang="en-US" altLang="ko-KR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ko-KR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→</a:t>
            </a:r>
            <a:r>
              <a:rPr lang="en-US" altLang="ko-KR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</a:t>
            </a:r>
            <a:r>
              <a:rPr lang="ko-KR" altLang="en-US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평가완료 후 미흡사항이 있는 경우 빠른 시일 내에 개선 및 운영 권장</a:t>
            </a:r>
            <a:endParaRPr lang="en-US" altLang="ko-KR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949300" y="2332030"/>
            <a:ext cx="5143536" cy="92869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928662" y="3929066"/>
            <a:ext cx="5143536" cy="92869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254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법령 등 개정사항</a:t>
            </a:r>
            <a:endParaRPr lang="ko-KR" altLang="en-US" sz="2400" spc="-1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7734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HACCP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평가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심사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매뉴얼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83605" y="9709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평가체계 개정</a:t>
            </a: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직사각형 22"/>
          <p:cNvSpPr/>
          <p:nvPr/>
        </p:nvSpPr>
        <p:spPr>
          <a:xfrm>
            <a:off x="392818" y="2162465"/>
            <a:ext cx="1978820" cy="5000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휴먼모음T" pitchFamily="18" charset="-127"/>
                <a:ea typeface="휴먼모음T" pitchFamily="18" charset="-127"/>
              </a:rPr>
              <a:t>기준 수립</a:t>
            </a:r>
            <a:endParaRPr lang="ko-KR" altLang="en-US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92818" y="3341193"/>
            <a:ext cx="1978820" cy="5000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휴먼모음T" pitchFamily="18" charset="-127"/>
                <a:ea typeface="휴먼모음T" pitchFamily="18" charset="-127"/>
              </a:rPr>
              <a:t>기록관리</a:t>
            </a:r>
            <a:r>
              <a:rPr lang="en-US" altLang="ko-KR" b="1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b="1" dirty="0" err="1" smtClean="0">
                <a:latin typeface="휴먼모음T" pitchFamily="18" charset="-127"/>
                <a:ea typeface="휴먼모음T" pitchFamily="18" charset="-127"/>
              </a:rPr>
              <a:t>점검표</a:t>
            </a:r>
            <a:r>
              <a:rPr lang="ko-KR" altLang="en-US" b="1" dirty="0" smtClean="0">
                <a:latin typeface="휴먼모음T" pitchFamily="18" charset="-127"/>
                <a:ea typeface="휴먼모음T" pitchFamily="18" charset="-127"/>
              </a:rPr>
              <a:t> 등</a:t>
            </a:r>
            <a:r>
              <a:rPr lang="en-US" altLang="ko-KR" b="1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92818" y="4565957"/>
            <a:ext cx="1978820" cy="5000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휴먼모음T" pitchFamily="18" charset="-127"/>
                <a:ea typeface="휴먼모음T" pitchFamily="18" charset="-127"/>
              </a:rPr>
              <a:t>현장 유지</a:t>
            </a:r>
            <a:endParaRPr lang="ko-KR" altLang="en-US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6" name="아래쪽 화살표 35"/>
          <p:cNvSpPr/>
          <p:nvPr/>
        </p:nvSpPr>
        <p:spPr>
          <a:xfrm>
            <a:off x="1250290" y="2858986"/>
            <a:ext cx="285752" cy="28575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아래쪽 화살표 36"/>
          <p:cNvSpPr/>
          <p:nvPr/>
        </p:nvSpPr>
        <p:spPr>
          <a:xfrm>
            <a:off x="1241664" y="4037713"/>
            <a:ext cx="285752" cy="28575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오른쪽으로 구부러진 화살표 37"/>
          <p:cNvSpPr/>
          <p:nvPr/>
        </p:nvSpPr>
        <p:spPr>
          <a:xfrm rot="10800000">
            <a:off x="2371639" y="2448217"/>
            <a:ext cx="571504" cy="2357454"/>
          </a:xfrm>
          <a:prstGeom prst="curv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455777" y="3300711"/>
            <a:ext cx="5715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pc="-1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환류</a:t>
            </a:r>
            <a:endParaRPr lang="en-US" altLang="ko-KR" spc="-100" dirty="0" smtClean="0">
              <a:solidFill>
                <a:srgbClr val="00206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235614" y="1859095"/>
            <a:ext cx="59401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2000" b="1" dirty="0">
                <a:latin typeface="휴먼모음T" pitchFamily="18" charset="-127"/>
                <a:ea typeface="휴먼모음T" pitchFamily="18" charset="-127"/>
              </a:rPr>
              <a:t>기준</a:t>
            </a: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  식품 및 축산물 안전관리인증기준 실시상황평가표의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평가항목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</a:rPr>
              <a:t>별로 </a:t>
            </a:r>
            <a:r>
              <a:rPr lang="ko-KR" altLang="en-US" b="1" u="sng" spc="-100" dirty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업체 현황에 맞는 </a:t>
            </a:r>
            <a:r>
              <a:rPr lang="ko-KR" altLang="en-US" b="1" u="sng" spc="-1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세부기준을 수립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</a:rPr>
              <a:t>하여 운영하여야 </a:t>
            </a:r>
            <a:r>
              <a:rPr lang="ko-KR" altLang="en-US" spc="-100" dirty="0">
                <a:latin typeface="휴먼모음T" pitchFamily="18" charset="-127"/>
                <a:ea typeface="휴먼모음T" pitchFamily="18" charset="-127"/>
              </a:rPr>
              <a:t>한다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500" dirty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2000" b="1" dirty="0">
                <a:latin typeface="휴먼모음T" pitchFamily="18" charset="-127"/>
                <a:ea typeface="휴먼모음T" pitchFamily="18" charset="-127"/>
              </a:rPr>
              <a:t>관리</a:t>
            </a: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기준에 </a:t>
            </a: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따라 점검</a:t>
            </a: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기록 및 이탈 시 개선조치를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실시하고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주기적으로 기준 변경사항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등을 반영하여 </a:t>
            </a:r>
            <a:r>
              <a:rPr lang="ko-KR" altLang="en-US" b="1" u="sng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점검</a:t>
            </a:r>
            <a:r>
              <a:rPr lang="en-US" altLang="ko-KR" b="1" u="sng" dirty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b="1" u="sng" dirty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기록 </a:t>
            </a:r>
            <a:r>
              <a:rPr lang="ko-KR" altLang="en-US" b="1" u="sng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관리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를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실시하여야 한다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500" dirty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2000" b="1" dirty="0">
                <a:latin typeface="휴먼모음T" pitchFamily="18" charset="-127"/>
                <a:ea typeface="휴먼모음T" pitchFamily="18" charset="-127"/>
              </a:rPr>
              <a:t>현장</a:t>
            </a: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b="1" u="sng" dirty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현장</a:t>
            </a: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영업장</a:t>
            </a: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작업장 포함</a:t>
            </a: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은 기준에 따라 </a:t>
            </a:r>
            <a:r>
              <a:rPr lang="ko-KR" altLang="en-US" b="1" u="sng" dirty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유지</a:t>
            </a: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되어야 한다</a:t>
            </a: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-37378" y="1595429"/>
            <a:ext cx="32095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&lt;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업체의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HACCP </a:t>
            </a: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운영 프로세스 </a:t>
            </a:r>
            <a:r>
              <a:rPr lang="en-US" altLang="ko-KR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&gt;</a:t>
            </a:r>
          </a:p>
        </p:txBody>
      </p:sp>
      <p:sp>
        <p:nvSpPr>
          <p:cNvPr id="44" name="오각형 43"/>
          <p:cNvSpPr/>
          <p:nvPr/>
        </p:nvSpPr>
        <p:spPr>
          <a:xfrm>
            <a:off x="1142976" y="6054533"/>
            <a:ext cx="7920879" cy="556964"/>
          </a:xfrm>
          <a:prstGeom prst="homePlate">
            <a:avLst>
              <a:gd name="adj" fmla="val 38047"/>
            </a:avLst>
          </a:prstGeom>
          <a:solidFill>
            <a:schemeClr val="tx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7500958" y="5884390"/>
            <a:ext cx="900063" cy="864096"/>
            <a:chOff x="6912297" y="5589240"/>
            <a:chExt cx="972071" cy="936104"/>
          </a:xfrm>
        </p:grpSpPr>
        <p:sp>
          <p:nvSpPr>
            <p:cNvPr id="46" name="타원 45"/>
            <p:cNvSpPr/>
            <p:nvPr/>
          </p:nvSpPr>
          <p:spPr>
            <a:xfrm>
              <a:off x="6912297" y="5589240"/>
              <a:ext cx="972071" cy="936104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33847" y="5777555"/>
              <a:ext cx="607916" cy="556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직사각형 47"/>
          <p:cNvSpPr/>
          <p:nvPr/>
        </p:nvSpPr>
        <p:spPr>
          <a:xfrm>
            <a:off x="2143108" y="5857892"/>
            <a:ext cx="5096811" cy="73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평가자 간 눈높이</a:t>
            </a:r>
            <a:r>
              <a:rPr lang="en-US" altLang="ko-KR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평가의 객관성 제고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254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법령 등 개정사항</a:t>
            </a:r>
            <a:endParaRPr lang="ko-KR" altLang="en-US" sz="2400" spc="-1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7734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HACCP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평가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심사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체계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83605" y="9709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배점 및 감점체계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선행요건관리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400" dirty="0" smtClean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47"/>
          <p:cNvSpPr/>
          <p:nvPr/>
        </p:nvSpPr>
        <p:spPr>
          <a:xfrm>
            <a:off x="2143108" y="5857892"/>
            <a:ext cx="5096811" cy="73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평가자 간 눈높이</a:t>
            </a:r>
            <a:r>
              <a:rPr lang="en-US" altLang="ko-KR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평가의 객관성 제고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8985"/>
              </p:ext>
            </p:extLst>
          </p:nvPr>
        </p:nvGraphicFramePr>
        <p:xfrm>
          <a:off x="463352" y="1825774"/>
          <a:ext cx="8136904" cy="3906784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304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39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구분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배점 구성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미흡사항 작성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lang="ko-KR" altLang="en-US" sz="18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lang="ko-KR" altLang="en-US" sz="18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18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6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기준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 marR="0" indent="-6985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기준미흡</a:t>
                      </a:r>
                    </a:p>
                    <a:p>
                      <a:pPr marL="69850" marR="0" indent="-6985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관리 </a:t>
                      </a:r>
                      <a:r>
                        <a:rPr lang="ko-KR" altLang="en-US" sz="1200" kern="0" spc="-14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기준서 반영 미흡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6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관리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ko-KR" sz="120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120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관리 </a:t>
                      </a:r>
                      <a:r>
                        <a:rPr lang="ko-KR" altLang="en-US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미흡</a:t>
                      </a:r>
                    </a:p>
                    <a:p>
                      <a:pPr marL="69850" marR="0" indent="-6985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기록일지</a:t>
                      </a:r>
                      <a:r>
                        <a:rPr lang="ko-KR" altLang="en-US" sz="1200" kern="0" spc="-3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1200" kern="0" spc="-3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작성 또는</a:t>
                      </a:r>
                      <a:r>
                        <a:rPr lang="ko-KR" altLang="en-US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120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개선</a:t>
                      </a:r>
                      <a:endParaRPr lang="en-US" altLang="ko-KR" sz="1200" kern="0" spc="0" dirty="0" smtClean="0"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69850" marR="0" indent="-6985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120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조치 </a:t>
                      </a:r>
                      <a:r>
                        <a:rPr lang="ko-KR" altLang="en-US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기록 미흡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6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현장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marR="0" indent="-6985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현장 미흡</a:t>
                      </a:r>
                    </a:p>
                    <a:p>
                      <a:pPr marL="69850" marR="0" indent="-6985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현장 </a:t>
                      </a:r>
                      <a:r>
                        <a:rPr lang="en-US" altLang="ko-KR" sz="120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~00 </a:t>
                      </a:r>
                      <a:r>
                        <a:rPr lang="ko-KR" altLang="en-US" sz="120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미흡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1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감점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각 항목 중 미흡한 경우</a:t>
                      </a: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점씩 감점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기준 또는 관리</a:t>
                      </a:r>
                      <a:r>
                        <a:rPr lang="en-US" altLang="ko-KR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·</a:t>
                      </a:r>
                      <a:r>
                        <a:rPr lang="ko-KR" altLang="en-US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현장 중 미흡한 경우</a:t>
                      </a: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점씩 감점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하나라도 미흡한 경우</a:t>
                      </a: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감점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254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법령 등 개정사항</a:t>
            </a:r>
            <a:endParaRPr lang="ko-KR" altLang="en-US" sz="2400" spc="-1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7734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HACCP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평가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심사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체계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83605" y="9709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배점 및 감점체계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선행요건관리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400" dirty="0" smtClean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47"/>
          <p:cNvSpPr/>
          <p:nvPr/>
        </p:nvSpPr>
        <p:spPr>
          <a:xfrm>
            <a:off x="2143108" y="5857892"/>
            <a:ext cx="5096811" cy="73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평가자 간 눈높이</a:t>
            </a:r>
            <a:r>
              <a:rPr lang="en-US" altLang="ko-KR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평가의 객관성 제고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367815"/>
              </p:ext>
            </p:extLst>
          </p:nvPr>
        </p:nvGraphicFramePr>
        <p:xfrm>
          <a:off x="827584" y="1787674"/>
          <a:ext cx="7416823" cy="4150466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23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7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62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구분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배점 구성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미흡사항 작성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6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0</a:t>
                      </a:r>
                      <a:r>
                        <a:rPr lang="ko-KR" altLang="en-US" sz="18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∼</a:t>
                      </a:r>
                      <a:r>
                        <a:rPr lang="en-US" altLang="ko-KR" sz="18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  <a:r>
                        <a:rPr lang="ko-KR" altLang="en-US" sz="18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0</a:t>
                      </a:r>
                      <a:r>
                        <a:rPr lang="ko-KR" altLang="en-US" sz="18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∼</a:t>
                      </a:r>
                      <a:r>
                        <a:rPr lang="en-US" altLang="ko-KR" sz="18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  <a:r>
                        <a:rPr lang="ko-KR" altLang="en-US" sz="18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비고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06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점수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분류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모두 만족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69850" marR="0" indent="-6985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r>
                        <a:rPr lang="en-US" altLang="ko-KR" sz="1400" b="0" kern="0" spc="0" baseline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기준 누락</a:t>
                      </a:r>
                      <a:r>
                        <a:rPr lang="en-US" altLang="ko-KR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미흡</a:t>
                      </a:r>
                      <a:r>
                        <a:rPr lang="en-US" altLang="ko-KR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kern="0" spc="0" dirty="0"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0" kern="0" spc="-5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1400" b="0" kern="0" spc="-5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절차 및 </a:t>
                      </a:r>
                      <a:r>
                        <a:rPr lang="ko-KR" altLang="en-US" sz="1400" b="0" kern="0" spc="-5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방법 </a:t>
                      </a:r>
                      <a:r>
                        <a:rPr lang="ko-KR" altLang="en-US" sz="1400" b="0" kern="0" spc="-5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누락</a:t>
                      </a:r>
                      <a:r>
                        <a:rPr lang="en-US" altLang="ko-KR" sz="1400" b="0" kern="0" spc="-5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미흡</a:t>
                      </a:r>
                      <a:r>
                        <a:rPr lang="en-US" altLang="ko-KR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kern="0" spc="0" dirty="0"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ko-KR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기록 </a:t>
                      </a:r>
                      <a:r>
                        <a:rPr lang="ko-KR" altLang="en-US" sz="14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관리 </a:t>
                      </a:r>
                      <a:r>
                        <a:rPr lang="ko-KR" altLang="en-US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누락</a:t>
                      </a:r>
                      <a:r>
                        <a:rPr lang="en-US" altLang="ko-KR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미흡</a:t>
                      </a:r>
                      <a:r>
                        <a:rPr lang="en-US" altLang="ko-KR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kern="0" spc="0" dirty="0"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개선조치 누락</a:t>
                      </a:r>
                      <a:r>
                        <a:rPr lang="en-US" altLang="ko-KR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미흡</a:t>
                      </a:r>
                      <a:r>
                        <a:rPr lang="en-US" altLang="ko-KR" sz="1400" b="0" kern="0" spc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r>
                        <a:rPr lang="ko-KR" altLang="en-US" sz="1400" b="0" kern="0" spc="0" baseline="0" dirty="0" smtClean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등</a:t>
                      </a:r>
                      <a:endParaRPr lang="en-US" altLang="ko-KR" sz="1400" b="0" kern="0" spc="0" dirty="0" smtClean="0"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만족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일부 미흡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9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미흡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9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재검토 필요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0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0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95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감점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평가기준에 따라 기준 수립</a:t>
                      </a:r>
                      <a:r>
                        <a:rPr lang="en-US" altLang="ko-KR" sz="1400" b="0" kern="0" spc="-4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400" b="0" kern="0" spc="-4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절차 및 방법</a:t>
                      </a:r>
                      <a:r>
                        <a:rPr lang="en-US" altLang="ko-KR" sz="1400" b="0" kern="0" spc="-4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ko-KR" altLang="en-US" sz="14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기록관리</a:t>
                      </a:r>
                      <a:r>
                        <a:rPr lang="en-US" altLang="ko-KR" sz="14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4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개선조치 등 </a:t>
                      </a:r>
                      <a:r>
                        <a:rPr lang="ko-KR" altLang="en-US" sz="1400" b="0" kern="0" spc="0" dirty="0" err="1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미흡사항별</a:t>
                      </a:r>
                      <a:r>
                        <a:rPr lang="en-US" altLang="ko-KR" sz="14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미흡한 횟수</a:t>
                      </a:r>
                      <a:r>
                        <a:rPr lang="en-US" altLang="ko-KR" sz="14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r>
                        <a:rPr lang="ko-KR" altLang="en-US" sz="14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에 따라 감점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4697413"/>
            <a:ext cx="9144000" cy="2160587"/>
          </a:xfrm>
          <a:prstGeom prst="rect">
            <a:avLst/>
          </a:prstGeom>
          <a:solidFill>
            <a:srgbClr val="6C70A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32138" y="2309813"/>
            <a:ext cx="5759450" cy="0"/>
          </a:xfrm>
          <a:prstGeom prst="line">
            <a:avLst/>
          </a:prstGeom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3114675" y="4383088"/>
            <a:ext cx="575945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3707904" y="2679702"/>
            <a:ext cx="324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 dirty="0" smtClean="0">
                <a:solidFill>
                  <a:srgbClr val="262626"/>
                </a:solidFill>
                <a:latin typeface="휴먼모음T" pitchFamily="18" charset="-127"/>
                <a:ea typeface="휴먼모음T" pitchFamily="18" charset="-127"/>
              </a:rPr>
              <a:t>자체평가 개요</a:t>
            </a:r>
            <a:endParaRPr lang="en-US" altLang="ko-KR" sz="3200" dirty="0" smtClean="0">
              <a:solidFill>
                <a:srgbClr val="262626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38" y="4668838"/>
            <a:ext cx="9286876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포인트가 5개인 별 7"/>
          <p:cNvSpPr/>
          <p:nvPr/>
        </p:nvSpPr>
        <p:spPr>
          <a:xfrm>
            <a:off x="3635896" y="2771080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26"/>
          <p:cNvSpPr txBox="1">
            <a:spLocks noChangeArrowheads="1"/>
          </p:cNvSpPr>
          <p:nvPr/>
        </p:nvSpPr>
        <p:spPr bwMode="auto">
          <a:xfrm>
            <a:off x="3707904" y="3405263"/>
            <a:ext cx="40324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‘20</a:t>
            </a:r>
            <a:r>
              <a:rPr lang="ko-KR" altLang="en-US" sz="2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년 식품분야 시범 운영</a:t>
            </a:r>
            <a:r>
              <a:rPr lang="en-US" altLang="ko-KR" sz="2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</a:p>
          <a:p>
            <a:pPr algn="r" eaLnBrk="1" hangingPunct="1"/>
            <a:r>
              <a:rPr lang="en-US" altLang="ko-KR" sz="2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‘21</a:t>
            </a:r>
            <a:r>
              <a:rPr lang="ko-KR" altLang="en-US" sz="2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년 축산물 분야 확대 적용</a:t>
            </a:r>
            <a:endParaRPr lang="en-US" altLang="ko-KR" sz="20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68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1418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자체평가 개요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7286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자체평가란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?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83605" y="9709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평가체계 개정</a:t>
            </a: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47"/>
          <p:cNvSpPr/>
          <p:nvPr/>
        </p:nvSpPr>
        <p:spPr>
          <a:xfrm>
            <a:off x="2143108" y="5857892"/>
            <a:ext cx="5096811" cy="73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평가자 간 눈높이</a:t>
            </a:r>
            <a:r>
              <a:rPr lang="en-US" altLang="ko-KR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평가의 객관성 제고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" name="TextBox 60"/>
          <p:cNvSpPr txBox="1">
            <a:spLocks noChangeArrowheads="1"/>
          </p:cNvSpPr>
          <p:nvPr/>
        </p:nvSpPr>
        <p:spPr bwMode="auto">
          <a:xfrm>
            <a:off x="912600" y="2353900"/>
            <a:ext cx="3255927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관련 근거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]</a:t>
            </a:r>
            <a:endParaRPr lang="ko-KR" altLang="en-US" sz="2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5" name="TextBox 72"/>
          <p:cNvSpPr txBox="1">
            <a:spLocks noChangeArrowheads="1"/>
          </p:cNvSpPr>
          <p:nvPr/>
        </p:nvSpPr>
        <p:spPr bwMode="auto">
          <a:xfrm>
            <a:off x="1229657" y="2688592"/>
            <a:ext cx="7257392" cy="88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식품위생법 제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48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조의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600" dirty="0" err="1" smtClean="0">
                <a:latin typeface="휴먼모음T" pitchFamily="18" charset="-127"/>
                <a:ea typeface="휴먼모음T" pitchFamily="18" charset="-127"/>
              </a:rPr>
              <a:t>식품안전관리인증기준적용업소에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 대한 조사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평가 등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식품 및 축산물 안전관리인증기준 제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15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조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조사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평가의 범위와 주기 등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1600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36" name="그룹 44"/>
          <p:cNvGrpSpPr>
            <a:grpSpLocks/>
          </p:cNvGrpSpPr>
          <p:nvPr/>
        </p:nvGrpSpPr>
        <p:grpSpPr bwMode="auto">
          <a:xfrm>
            <a:off x="385763" y="1500811"/>
            <a:ext cx="8596312" cy="1171575"/>
            <a:chOff x="620127" y="1344625"/>
            <a:chExt cx="8597688" cy="1172045"/>
          </a:xfrm>
        </p:grpSpPr>
        <p:grpSp>
          <p:nvGrpSpPr>
            <p:cNvPr id="37" name="그룹 39"/>
            <p:cNvGrpSpPr>
              <a:grpSpLocks/>
            </p:cNvGrpSpPr>
            <p:nvPr/>
          </p:nvGrpSpPr>
          <p:grpSpPr bwMode="auto">
            <a:xfrm>
              <a:off x="620127" y="1344625"/>
              <a:ext cx="8597688" cy="1172045"/>
              <a:chOff x="476111" y="1488641"/>
              <a:chExt cx="8597688" cy="1172045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476111" y="1488641"/>
                <a:ext cx="8597688" cy="66860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42" name="직각 삼각형 41"/>
              <p:cNvSpPr/>
              <p:nvPr/>
            </p:nvSpPr>
            <p:spPr>
              <a:xfrm flipV="1">
                <a:off x="476111" y="2157246"/>
                <a:ext cx="504906" cy="503440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38" name="직사각형 49"/>
            <p:cNvSpPr>
              <a:spLocks noChangeArrowheads="1"/>
            </p:cNvSpPr>
            <p:nvPr/>
          </p:nvSpPr>
          <p:spPr bwMode="auto">
            <a:xfrm>
              <a:off x="691396" y="1441143"/>
              <a:ext cx="8513538" cy="46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t">
                <a:defRPr/>
              </a:pPr>
              <a:r>
                <a:rPr lang="ko-KR" altLang="en-US" sz="2400" b="1" spc="-5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식품안전관리 능력을 자체 평가하여 위생 및 안전관리 운영 수준 향상</a:t>
              </a:r>
              <a:endParaRPr lang="ko-KR" altLang="en-US" sz="2400" b="1" spc="-5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43" name="평행 사변형 42"/>
          <p:cNvSpPr/>
          <p:nvPr/>
        </p:nvSpPr>
        <p:spPr bwMode="auto">
          <a:xfrm>
            <a:off x="7048822" y="4308075"/>
            <a:ext cx="1800225" cy="1152525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4" name="직사각형 43"/>
          <p:cNvSpPr/>
          <p:nvPr/>
        </p:nvSpPr>
        <p:spPr bwMode="auto">
          <a:xfrm>
            <a:off x="712143" y="4308075"/>
            <a:ext cx="7373316" cy="1152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5" name="이등변 삼각형 44"/>
          <p:cNvSpPr/>
          <p:nvPr/>
        </p:nvSpPr>
        <p:spPr bwMode="auto">
          <a:xfrm flipH="1">
            <a:off x="4418244" y="5143551"/>
            <a:ext cx="98425" cy="449262"/>
          </a:xfrm>
          <a:prstGeom prst="triangle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6" name="이등변 삼각형 45"/>
          <p:cNvSpPr/>
          <p:nvPr/>
        </p:nvSpPr>
        <p:spPr bwMode="auto">
          <a:xfrm flipH="1">
            <a:off x="6137506" y="5141963"/>
            <a:ext cx="100013" cy="449263"/>
          </a:xfrm>
          <a:prstGeom prst="triangle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7" name="이등변 삼각형 46"/>
          <p:cNvSpPr/>
          <p:nvPr/>
        </p:nvSpPr>
        <p:spPr bwMode="auto">
          <a:xfrm flipH="1">
            <a:off x="2702156" y="5143551"/>
            <a:ext cx="100013" cy="449262"/>
          </a:xfrm>
          <a:prstGeom prst="triangle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9" name="이등변 삼각형 48"/>
          <p:cNvSpPr/>
          <p:nvPr/>
        </p:nvSpPr>
        <p:spPr bwMode="auto">
          <a:xfrm flipH="1">
            <a:off x="7780569" y="5141963"/>
            <a:ext cx="100012" cy="449263"/>
          </a:xfrm>
          <a:prstGeom prst="triangle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0" name="평행 사변형 49"/>
          <p:cNvSpPr/>
          <p:nvPr/>
        </p:nvSpPr>
        <p:spPr bwMode="auto">
          <a:xfrm>
            <a:off x="1227369" y="5135614"/>
            <a:ext cx="1581150" cy="710406"/>
          </a:xfrm>
          <a:prstGeom prst="parallelogram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1" name="평행 사변형 50"/>
          <p:cNvSpPr/>
          <p:nvPr/>
        </p:nvSpPr>
        <p:spPr bwMode="auto">
          <a:xfrm>
            <a:off x="2935519" y="5151489"/>
            <a:ext cx="1581150" cy="710406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2" name="평행 사변형 51"/>
          <p:cNvSpPr/>
          <p:nvPr/>
        </p:nvSpPr>
        <p:spPr bwMode="auto">
          <a:xfrm>
            <a:off x="4645256" y="5151489"/>
            <a:ext cx="1581150" cy="710406"/>
          </a:xfrm>
          <a:prstGeom prst="parallelogram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3" name="평행 사변형 52"/>
          <p:cNvSpPr/>
          <p:nvPr/>
        </p:nvSpPr>
        <p:spPr bwMode="auto">
          <a:xfrm>
            <a:off x="6296256" y="5151489"/>
            <a:ext cx="1581150" cy="710406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4" name="직사각형 55"/>
          <p:cNvSpPr>
            <a:spLocks noChangeArrowheads="1"/>
          </p:cNvSpPr>
          <p:nvPr/>
        </p:nvSpPr>
        <p:spPr bwMode="auto">
          <a:xfrm>
            <a:off x="1707377" y="5280626"/>
            <a:ext cx="562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기준</a:t>
            </a:r>
            <a:endParaRPr lang="en-US" altLang="ko-KR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5" name="직사각형 56"/>
          <p:cNvSpPr>
            <a:spLocks noChangeArrowheads="1"/>
          </p:cNvSpPr>
          <p:nvPr/>
        </p:nvSpPr>
        <p:spPr bwMode="auto">
          <a:xfrm>
            <a:off x="3456060" y="5302797"/>
            <a:ext cx="562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기</a:t>
            </a:r>
            <a:r>
              <a:rPr lang="ko-KR" altLang="en-US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록</a:t>
            </a:r>
            <a:endParaRPr lang="en-US" altLang="ko-KR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6" name="직사각형 57"/>
          <p:cNvSpPr>
            <a:spLocks noChangeArrowheads="1"/>
          </p:cNvSpPr>
          <p:nvPr/>
        </p:nvSpPr>
        <p:spPr bwMode="auto">
          <a:xfrm>
            <a:off x="4934857" y="5319263"/>
            <a:ext cx="10134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실험</a:t>
            </a:r>
            <a:r>
              <a:rPr lang="ko-KR" altLang="en-US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∙</a:t>
            </a:r>
            <a:r>
              <a:rPr lang="ko-KR" altLang="en-US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검사</a:t>
            </a:r>
            <a:endParaRPr lang="en-US" altLang="ko-KR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7" name="직사각형 58"/>
          <p:cNvSpPr>
            <a:spLocks noChangeArrowheads="1"/>
          </p:cNvSpPr>
          <p:nvPr/>
        </p:nvSpPr>
        <p:spPr bwMode="auto">
          <a:xfrm>
            <a:off x="6819944" y="5302797"/>
            <a:ext cx="562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현장</a:t>
            </a:r>
            <a:endParaRPr lang="en-US" altLang="ko-KR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8" name="TextBox 72"/>
          <p:cNvSpPr txBox="1">
            <a:spLocks noChangeArrowheads="1"/>
          </p:cNvSpPr>
          <p:nvPr/>
        </p:nvSpPr>
        <p:spPr bwMode="auto">
          <a:xfrm>
            <a:off x="699504" y="4477292"/>
            <a:ext cx="80769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2000" spc="-100" dirty="0" smtClean="0">
                <a:latin typeface="휴먼모음T" pitchFamily="18" charset="-127"/>
                <a:ea typeface="휴먼모음T" pitchFamily="18" charset="-127"/>
              </a:rPr>
              <a:t>HACCP</a:t>
            </a:r>
            <a:r>
              <a:rPr lang="ko-KR" altLang="en-US" sz="2000" spc="-1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spc="-100" dirty="0" smtClean="0">
                <a:latin typeface="휴먼모음T" pitchFamily="18" charset="-127"/>
                <a:ea typeface="휴먼모음T" pitchFamily="18" charset="-127"/>
              </a:rPr>
              <a:t>업소는 전반적인 </a:t>
            </a:r>
            <a:r>
              <a:rPr lang="en-US" altLang="ko-KR" sz="2000" spc="-100" dirty="0" smtClean="0">
                <a:latin typeface="휴먼모음T" pitchFamily="18" charset="-127"/>
                <a:ea typeface="휴먼모음T" pitchFamily="18" charset="-127"/>
              </a:rPr>
              <a:t>HACCP </a:t>
            </a:r>
            <a:r>
              <a:rPr lang="ko-KR" altLang="en-US" sz="2000" spc="-100" dirty="0" smtClean="0">
                <a:latin typeface="휴먼모음T" pitchFamily="18" charset="-127"/>
                <a:ea typeface="휴먼모음T" pitchFamily="18" charset="-127"/>
              </a:rPr>
              <a:t>시스템의 적절성</a:t>
            </a:r>
            <a:r>
              <a:rPr lang="en-US" altLang="ko-KR" sz="2000" spc="-1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2000" spc="-100" dirty="0" err="1" smtClean="0">
                <a:latin typeface="휴먼모음T" pitchFamily="18" charset="-127"/>
                <a:ea typeface="휴먼모음T" pitchFamily="18" charset="-127"/>
              </a:rPr>
              <a:t>효과성</a:t>
            </a:r>
            <a:r>
              <a:rPr lang="ko-KR" altLang="en-US" sz="2000" spc="-100" dirty="0" smtClean="0">
                <a:latin typeface="휴먼모음T" pitchFamily="18" charset="-127"/>
                <a:ea typeface="휴먼모음T" pitchFamily="18" charset="-127"/>
              </a:rPr>
              <a:t> 등을 자체적으로 평가</a:t>
            </a:r>
            <a:endParaRPr lang="en-US" altLang="ko-KR" sz="2000" spc="-100" dirty="0" smtClean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59" name="직선 연결선 58"/>
          <p:cNvCxnSpPr/>
          <p:nvPr/>
        </p:nvCxnSpPr>
        <p:spPr bwMode="auto">
          <a:xfrm>
            <a:off x="1223812" y="6330555"/>
            <a:ext cx="1908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 bwMode="auto">
          <a:xfrm>
            <a:off x="5534242" y="6306743"/>
            <a:ext cx="2340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 bwMode="auto">
          <a:xfrm rot="16200000">
            <a:off x="7725040" y="6156214"/>
            <a:ext cx="288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 bwMode="auto">
          <a:xfrm rot="16200000">
            <a:off x="1072199" y="6183191"/>
            <a:ext cx="288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5"/>
          <p:cNvSpPr txBox="1">
            <a:spLocks noChangeArrowheads="1"/>
          </p:cNvSpPr>
          <p:nvPr/>
        </p:nvSpPr>
        <p:spPr bwMode="auto">
          <a:xfrm>
            <a:off x="3790145" y="6171805"/>
            <a:ext cx="2087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유효성</a:t>
            </a:r>
            <a:r>
              <a:rPr lang="ko-KR" altLang="en-US" sz="1600" dirty="0" smtClean="0">
                <a:latin typeface="맑은 고딕"/>
                <a:ea typeface="맑은 고딕"/>
              </a:rPr>
              <a:t>∙</a:t>
            </a:r>
            <a:r>
              <a:rPr lang="ko-KR" altLang="en-US" sz="1600" dirty="0" err="1" smtClean="0">
                <a:latin typeface="휴먼모음T" pitchFamily="18" charset="-127"/>
                <a:ea typeface="휴먼모음T" pitchFamily="18" charset="-127"/>
              </a:rPr>
              <a:t>실행성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평가</a:t>
            </a:r>
            <a:endParaRPr lang="en-US" altLang="ko-KR" sz="14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64" name="Picture 2" descr="C:\Users\k_haccp\AppData\Local\Microsoft\Windows\Temporary Internet Files\Content.IE5\816FKLQ7\cm1800029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366" t="20627" r="23248" b="73544"/>
          <a:stretch>
            <a:fillRect/>
          </a:stretch>
        </p:blipFill>
        <p:spPr bwMode="auto">
          <a:xfrm>
            <a:off x="3100377" y="5920468"/>
            <a:ext cx="928694" cy="5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" name="그룹 64"/>
          <p:cNvGrpSpPr/>
          <p:nvPr/>
        </p:nvGrpSpPr>
        <p:grpSpPr>
          <a:xfrm>
            <a:off x="326995" y="3772643"/>
            <a:ext cx="1125565" cy="889349"/>
            <a:chOff x="298420" y="3630614"/>
            <a:chExt cx="1125565" cy="889349"/>
          </a:xfrm>
        </p:grpSpPr>
        <p:sp>
          <p:nvSpPr>
            <p:cNvPr id="66" name="타원 65"/>
            <p:cNvSpPr/>
            <p:nvPr/>
          </p:nvSpPr>
          <p:spPr>
            <a:xfrm>
              <a:off x="487334" y="3773490"/>
              <a:ext cx="571504" cy="642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7" name="Picture 2" descr="C:\Users\user\AppData\Local\Microsoft\Windows\Temporary Internet Files\Content.IE5\QZC132JL\tiw036a3180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161" t="79401" r="27321" b="4851"/>
            <a:stretch>
              <a:fillRect/>
            </a:stretch>
          </p:blipFill>
          <p:spPr bwMode="auto">
            <a:xfrm>
              <a:off x="298420" y="3630614"/>
              <a:ext cx="1125565" cy="889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1418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자체평가 개요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7286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자체평가 대상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검증 및 사후관리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83605" y="9709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대상</a:t>
            </a: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47"/>
          <p:cNvSpPr/>
          <p:nvPr/>
        </p:nvSpPr>
        <p:spPr>
          <a:xfrm>
            <a:off x="2143108" y="5857892"/>
            <a:ext cx="5096811" cy="73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평가자 간 눈높이</a:t>
            </a:r>
            <a:r>
              <a:rPr lang="en-US" altLang="ko-KR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평가의 객관성 제고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" name="TextBox 72"/>
          <p:cNvSpPr txBox="1">
            <a:spLocks noChangeArrowheads="1"/>
          </p:cNvSpPr>
          <p:nvPr/>
        </p:nvSpPr>
        <p:spPr bwMode="auto">
          <a:xfrm>
            <a:off x="453030" y="1448770"/>
            <a:ext cx="72573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식품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HACCP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인증 업소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(`19.12.31.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까지 인증 받은 업소</a:t>
            </a:r>
            <a:r>
              <a:rPr lang="en-US" altLang="ko-KR" sz="2000" dirty="0"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81986" y="2324393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검증 및 사후관리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81" y="2307547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직사각형 36"/>
          <p:cNvSpPr/>
          <p:nvPr/>
        </p:nvSpPr>
        <p:spPr>
          <a:xfrm>
            <a:off x="5465124" y="630290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b="1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400" b="1" dirty="0" smtClean="0">
                <a:latin typeface="휴먼모음T" pitchFamily="18" charset="-127"/>
                <a:ea typeface="휴먼모음T" pitchFamily="18" charset="-127"/>
              </a:rPr>
              <a:t>※ </a:t>
            </a:r>
            <a:r>
              <a:rPr lang="ko-KR" altLang="en-US" sz="1400" b="1" dirty="0" smtClean="0">
                <a:latin typeface="휴먼모음T" pitchFamily="18" charset="-127"/>
                <a:ea typeface="휴먼모음T" pitchFamily="18" charset="-127"/>
              </a:rPr>
              <a:t>자체평가 일정은 지방청에 따라 다를 수 있음</a:t>
            </a:r>
            <a:endParaRPr lang="ko-KR" altLang="en-US" sz="1400" b="1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741624" y="2459034"/>
            <a:ext cx="8150856" cy="4355854"/>
            <a:chOff x="741624" y="2459034"/>
            <a:chExt cx="8150856" cy="4355854"/>
          </a:xfrm>
        </p:grpSpPr>
        <p:grpSp>
          <p:nvGrpSpPr>
            <p:cNvPr id="40" name="그룹 97"/>
            <p:cNvGrpSpPr/>
            <p:nvPr/>
          </p:nvGrpSpPr>
          <p:grpSpPr>
            <a:xfrm>
              <a:off x="741624" y="2459034"/>
              <a:ext cx="8150856" cy="4355855"/>
              <a:chOff x="521015" y="708493"/>
              <a:chExt cx="9786596" cy="5147801"/>
            </a:xfrm>
          </p:grpSpPr>
          <p:grpSp>
            <p:nvGrpSpPr>
              <p:cNvPr id="43" name="그룹 29"/>
              <p:cNvGrpSpPr/>
              <p:nvPr/>
            </p:nvGrpSpPr>
            <p:grpSpPr>
              <a:xfrm>
                <a:off x="6330506" y="2288818"/>
                <a:ext cx="3977105" cy="1786434"/>
                <a:chOff x="5830440" y="1002934"/>
                <a:chExt cx="3977105" cy="1786434"/>
              </a:xfrm>
            </p:grpSpPr>
            <p:grpSp>
              <p:nvGrpSpPr>
                <p:cNvPr id="60" name="그룹 27"/>
                <p:cNvGrpSpPr/>
                <p:nvPr/>
              </p:nvGrpSpPr>
              <p:grpSpPr>
                <a:xfrm>
                  <a:off x="6070464" y="1002934"/>
                  <a:ext cx="2290905" cy="1179952"/>
                  <a:chOff x="3927324" y="4037824"/>
                  <a:chExt cx="2290905" cy="1179952"/>
                </a:xfrm>
              </p:grpSpPr>
              <p:grpSp>
                <p:nvGrpSpPr>
                  <p:cNvPr id="62" name="그룹 9"/>
                  <p:cNvGrpSpPr/>
                  <p:nvPr/>
                </p:nvGrpSpPr>
                <p:grpSpPr>
                  <a:xfrm>
                    <a:off x="4286238" y="4037824"/>
                    <a:ext cx="1111439" cy="1174675"/>
                    <a:chOff x="5286380" y="297418"/>
                    <a:chExt cx="963249" cy="1022936"/>
                  </a:xfrm>
                </p:grpSpPr>
                <p:pic>
                  <p:nvPicPr>
                    <p:cNvPr id="64" name="_x441884816" descr="EMB0000212024f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 l="40625" t="74258" r="45834" b="13550"/>
                    <a:stretch>
                      <a:fillRect/>
                    </a:stretch>
                  </p:blipFill>
                  <p:spPr bwMode="auto">
                    <a:xfrm>
                      <a:off x="5320935" y="297418"/>
                      <a:ext cx="928694" cy="78581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65" name="직사각형 64"/>
                    <p:cNvSpPr/>
                    <p:nvPr/>
                  </p:nvSpPr>
                  <p:spPr>
                    <a:xfrm>
                      <a:off x="5286380" y="1106040"/>
                      <a:ext cx="928694" cy="2143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휴먼모음T" pitchFamily="18" charset="-127"/>
                        <a:ea typeface="휴먼모음T" pitchFamily="18" charset="-127"/>
                      </a:endParaRPr>
                    </a:p>
                  </p:txBody>
                </p:sp>
              </p:grpSp>
              <p:sp>
                <p:nvSpPr>
                  <p:cNvPr id="63" name="모서리가 둥근 직사각형 62"/>
                  <p:cNvSpPr/>
                  <p:nvPr/>
                </p:nvSpPr>
                <p:spPr>
                  <a:xfrm>
                    <a:off x="3927324" y="4895080"/>
                    <a:ext cx="2290905" cy="322696"/>
                  </a:xfrm>
                  <a:prstGeom prst="round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b="1" spc="-100" dirty="0" smtClean="0">
                        <a:latin typeface="휴먼모음T" pitchFamily="18" charset="-127"/>
                        <a:ea typeface="휴먼모음T" pitchFamily="18" charset="-127"/>
                      </a:rPr>
                      <a:t>HACCP </a:t>
                    </a:r>
                    <a:r>
                      <a:rPr lang="ko-KR" altLang="en-US" sz="1600" b="1" spc="-100" dirty="0" smtClean="0">
                        <a:latin typeface="휴먼모음T" pitchFamily="18" charset="-127"/>
                        <a:ea typeface="휴먼모음T" pitchFamily="18" charset="-127"/>
                      </a:rPr>
                      <a:t>인증 식품업소</a:t>
                    </a:r>
                    <a:endParaRPr lang="ko-KR" altLang="en-US" sz="1600" b="1" spc="-100" dirty="0">
                      <a:latin typeface="휴먼모음T" pitchFamily="18" charset="-127"/>
                      <a:ea typeface="휴먼모음T" pitchFamily="18" charset="-127"/>
                    </a:endParaRP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5830440" y="2243767"/>
                  <a:ext cx="3977105" cy="5456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2400" b="1" dirty="0" smtClean="0">
                      <a:solidFill>
                        <a:srgbClr val="0070C0"/>
                      </a:solidFill>
                      <a:latin typeface="휴먼모음T" pitchFamily="18" charset="-127"/>
                      <a:ea typeface="휴먼모음T" pitchFamily="18" charset="-127"/>
                    </a:rPr>
                    <a:t>②</a:t>
                  </a:r>
                  <a:r>
                    <a:rPr lang="ko-KR" altLang="en-US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휴먼모음T" pitchFamily="18" charset="-127"/>
                      <a:ea typeface="휴먼모음T" pitchFamily="18" charset="-127"/>
                    </a:rPr>
                    <a:t> </a:t>
                  </a:r>
                  <a:r>
                    <a:rPr lang="ko-KR" altLang="en-US" b="1" dirty="0" smtClean="0">
                      <a:latin typeface="휴먼모음T" pitchFamily="18" charset="-127"/>
                      <a:ea typeface="휴먼모음T" pitchFamily="18" charset="-127"/>
                    </a:rPr>
                    <a:t>자체평가 실시</a:t>
                  </a:r>
                  <a:r>
                    <a:rPr lang="en-US" altLang="ko-KR" b="1" dirty="0" smtClean="0">
                      <a:solidFill>
                        <a:srgbClr val="0070C0"/>
                      </a:solidFill>
                      <a:latin typeface="휴먼모음T" pitchFamily="18" charset="-127"/>
                      <a:ea typeface="휴먼모음T" pitchFamily="18" charset="-127"/>
                    </a:rPr>
                    <a:t>(2~3</a:t>
                  </a:r>
                  <a:r>
                    <a:rPr lang="ko-KR" altLang="en-US" b="1" dirty="0" smtClean="0">
                      <a:solidFill>
                        <a:srgbClr val="0070C0"/>
                      </a:solidFill>
                      <a:latin typeface="휴먼모음T" pitchFamily="18" charset="-127"/>
                      <a:ea typeface="휴먼모음T" pitchFamily="18" charset="-127"/>
                    </a:rPr>
                    <a:t>월</a:t>
                  </a:r>
                  <a:r>
                    <a:rPr lang="en-US" altLang="ko-KR" b="1" dirty="0" smtClean="0">
                      <a:solidFill>
                        <a:srgbClr val="0070C0"/>
                      </a:solidFill>
                      <a:latin typeface="휴먼모음T" pitchFamily="18" charset="-127"/>
                      <a:ea typeface="휴먼모음T" pitchFamily="18" charset="-127"/>
                    </a:rPr>
                    <a:t>) </a:t>
                  </a:r>
                  <a:r>
                    <a:rPr lang="ko-KR" altLang="en-US" b="1" dirty="0" smtClean="0">
                      <a:solidFill>
                        <a:srgbClr val="0070C0"/>
                      </a:solidFill>
                      <a:latin typeface="휴먼모음T" pitchFamily="18" charset="-127"/>
                      <a:ea typeface="휴먼모음T" pitchFamily="18" charset="-127"/>
                    </a:rPr>
                    <a:t>연 </a:t>
                  </a:r>
                  <a:r>
                    <a:rPr lang="en-US" altLang="ko-KR" b="1" dirty="0" smtClean="0">
                      <a:solidFill>
                        <a:srgbClr val="0070C0"/>
                      </a:solidFill>
                      <a:latin typeface="휴먼모음T" pitchFamily="18" charset="-127"/>
                      <a:ea typeface="휴먼모음T" pitchFamily="18" charset="-127"/>
                    </a:rPr>
                    <a:t>1</a:t>
                  </a:r>
                  <a:r>
                    <a:rPr lang="ko-KR" altLang="en-US" b="1" dirty="0" smtClean="0">
                      <a:solidFill>
                        <a:srgbClr val="0070C0"/>
                      </a:solidFill>
                      <a:latin typeface="휴먼모음T" pitchFamily="18" charset="-127"/>
                      <a:ea typeface="휴먼모음T" pitchFamily="18" charset="-127"/>
                    </a:rPr>
                    <a:t>회</a:t>
                  </a:r>
                  <a:endParaRPr lang="ko-KR" altLang="en-US" b="1" dirty="0">
                    <a:solidFill>
                      <a:srgbClr val="0070C0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</p:txBody>
            </p:sp>
          </p:grpSp>
          <p:grpSp>
            <p:nvGrpSpPr>
              <p:cNvPr id="44" name="그룹 58"/>
              <p:cNvGrpSpPr/>
              <p:nvPr/>
            </p:nvGrpSpPr>
            <p:grpSpPr>
              <a:xfrm>
                <a:off x="521015" y="1676187"/>
                <a:ext cx="3127475" cy="2368814"/>
                <a:chOff x="521015" y="1676187"/>
                <a:chExt cx="3127475" cy="2368814"/>
              </a:xfrm>
            </p:grpSpPr>
            <p:grpSp>
              <p:nvGrpSpPr>
                <p:cNvPr id="56" name="그룹 28"/>
                <p:cNvGrpSpPr/>
                <p:nvPr/>
              </p:nvGrpSpPr>
              <p:grpSpPr>
                <a:xfrm>
                  <a:off x="1090694" y="1676187"/>
                  <a:ext cx="2247679" cy="1802007"/>
                  <a:chOff x="1109166" y="747493"/>
                  <a:chExt cx="2247679" cy="1802007"/>
                </a:xfrm>
              </p:grpSpPr>
              <p:pic>
                <p:nvPicPr>
                  <p:cNvPr id="58" name="_x441884816" descr="EMB0000212024fe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 l="38541" r="42709" b="81159"/>
                  <a:stretch>
                    <a:fillRect/>
                  </a:stretch>
                </p:blipFill>
                <p:spPr bwMode="auto">
                  <a:xfrm>
                    <a:off x="1455005" y="747493"/>
                    <a:ext cx="1566247" cy="147920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9" name="모서리가 둥근 직사각형 58"/>
                  <p:cNvSpPr/>
                  <p:nvPr/>
                </p:nvSpPr>
                <p:spPr>
                  <a:xfrm>
                    <a:off x="1109166" y="2226804"/>
                    <a:ext cx="2247679" cy="322696"/>
                  </a:xfrm>
                  <a:prstGeom prst="round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1600" b="1" dirty="0" smtClean="0">
                        <a:latin typeface="휴먼모음T" pitchFamily="18" charset="-127"/>
                        <a:ea typeface="휴먼모음T" pitchFamily="18" charset="-127"/>
                      </a:rPr>
                      <a:t>지방식품의약품안전</a:t>
                    </a:r>
                    <a:r>
                      <a:rPr lang="ko-KR" altLang="en-US" sz="1600" b="1" dirty="0">
                        <a:latin typeface="휴먼모음T" pitchFamily="18" charset="-127"/>
                        <a:ea typeface="휴먼모음T" pitchFamily="18" charset="-127"/>
                      </a:rPr>
                      <a:t>청</a:t>
                    </a:r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521015" y="3499400"/>
                  <a:ext cx="3127475" cy="5456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2400" b="1" dirty="0" smtClean="0">
                      <a:solidFill>
                        <a:srgbClr val="0070C0"/>
                      </a:solidFill>
                      <a:latin typeface="휴먼모음T" pitchFamily="18" charset="-127"/>
                      <a:ea typeface="휴먼모음T" pitchFamily="18" charset="-127"/>
                    </a:rPr>
                    <a:t>④</a:t>
                  </a:r>
                  <a:r>
                    <a:rPr lang="ko-KR" altLang="en-US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휴먼모음T" pitchFamily="18" charset="-127"/>
                      <a:ea typeface="휴먼모음T" pitchFamily="18" charset="-127"/>
                    </a:rPr>
                    <a:t> </a:t>
                  </a:r>
                  <a:r>
                    <a:rPr lang="ko-KR" altLang="en-US" b="1" dirty="0" smtClean="0">
                      <a:latin typeface="휴먼모음T" pitchFamily="18" charset="-127"/>
                      <a:ea typeface="휴먼모음T" pitchFamily="18" charset="-127"/>
                    </a:rPr>
                    <a:t>제출서류 검증</a:t>
                  </a:r>
                  <a:r>
                    <a:rPr lang="en-US" altLang="ko-KR" b="1" dirty="0" smtClean="0">
                      <a:solidFill>
                        <a:srgbClr val="0070C0"/>
                      </a:solidFill>
                      <a:latin typeface="휴먼모음T" pitchFamily="18" charset="-127"/>
                      <a:ea typeface="휴먼모음T" pitchFamily="18" charset="-127"/>
                    </a:rPr>
                    <a:t>(4~5</a:t>
                  </a:r>
                  <a:r>
                    <a:rPr lang="ko-KR" altLang="en-US" b="1" dirty="0" smtClean="0">
                      <a:solidFill>
                        <a:srgbClr val="0070C0"/>
                      </a:solidFill>
                      <a:latin typeface="휴먼모음T" pitchFamily="18" charset="-127"/>
                      <a:ea typeface="휴먼모음T" pitchFamily="18" charset="-127"/>
                    </a:rPr>
                    <a:t>월</a:t>
                  </a:r>
                  <a:r>
                    <a:rPr lang="en-US" altLang="ko-KR" b="1" dirty="0" smtClean="0">
                      <a:solidFill>
                        <a:srgbClr val="0070C0"/>
                      </a:solidFill>
                      <a:latin typeface="휴먼모음T" pitchFamily="18" charset="-127"/>
                      <a:ea typeface="휴먼모음T" pitchFamily="18" charset="-127"/>
                    </a:rPr>
                    <a:t>)</a:t>
                  </a:r>
                  <a:endParaRPr lang="en-US" altLang="ko-KR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</p:txBody>
            </p:sp>
          </p:grpSp>
          <p:grpSp>
            <p:nvGrpSpPr>
              <p:cNvPr id="45" name="그룹 100"/>
              <p:cNvGrpSpPr/>
              <p:nvPr/>
            </p:nvGrpSpPr>
            <p:grpSpPr>
              <a:xfrm>
                <a:off x="3048148" y="708493"/>
                <a:ext cx="3871257" cy="3871256"/>
                <a:chOff x="3048148" y="708493"/>
                <a:chExt cx="3871257" cy="3871256"/>
              </a:xfrm>
            </p:grpSpPr>
            <p:sp>
              <p:nvSpPr>
                <p:cNvPr id="54" name="원호 53"/>
                <p:cNvSpPr>
                  <a:spLocks noChangeAspect="1"/>
                </p:cNvSpPr>
                <p:nvPr/>
              </p:nvSpPr>
              <p:spPr>
                <a:xfrm rot="8118476">
                  <a:off x="3048148" y="708493"/>
                  <a:ext cx="3871257" cy="3871256"/>
                </a:xfrm>
                <a:prstGeom prst="arc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휴먼모음T" pitchFamily="18" charset="-127"/>
                    <a:ea typeface="휴먼모음T" pitchFamily="18" charset="-127"/>
                  </a:endParaRPr>
                </a:p>
              </p:txBody>
            </p:sp>
            <p:cxnSp>
              <p:nvCxnSpPr>
                <p:cNvPr id="55" name="직선 화살표 연결선 54"/>
                <p:cNvCxnSpPr/>
                <p:nvPr/>
              </p:nvCxnSpPr>
              <p:spPr>
                <a:xfrm rot="1140000" flipH="1" flipV="1">
                  <a:off x="3507343" y="3908278"/>
                  <a:ext cx="142876" cy="71438"/>
                </a:xfrm>
                <a:prstGeom prst="straightConnector1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그룹 101"/>
              <p:cNvGrpSpPr/>
              <p:nvPr/>
            </p:nvGrpSpPr>
            <p:grpSpPr>
              <a:xfrm>
                <a:off x="2819937" y="1536294"/>
                <a:ext cx="4320000" cy="4320000"/>
                <a:chOff x="2819937" y="1536294"/>
                <a:chExt cx="4320000" cy="4320000"/>
              </a:xfrm>
            </p:grpSpPr>
            <p:sp>
              <p:nvSpPr>
                <p:cNvPr id="52" name="원호 51"/>
                <p:cNvSpPr>
                  <a:spLocks noChangeAspect="1"/>
                </p:cNvSpPr>
                <p:nvPr/>
              </p:nvSpPr>
              <p:spPr>
                <a:xfrm rot="19001279">
                  <a:off x="2819937" y="1536294"/>
                  <a:ext cx="4320000" cy="4320000"/>
                </a:xfrm>
                <a:prstGeom prst="arc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휴먼모음T" pitchFamily="18" charset="-127"/>
                    <a:ea typeface="휴먼모음T" pitchFamily="18" charset="-127"/>
                  </a:endParaRPr>
                </a:p>
              </p:txBody>
            </p:sp>
            <p:cxnSp>
              <p:nvCxnSpPr>
                <p:cNvPr id="53" name="직선 화살표 연결선 52"/>
                <p:cNvCxnSpPr/>
                <p:nvPr/>
              </p:nvCxnSpPr>
              <p:spPr>
                <a:xfrm rot="12000000" flipH="1" flipV="1">
                  <a:off x="6506944" y="2238344"/>
                  <a:ext cx="142877" cy="71438"/>
                </a:xfrm>
                <a:prstGeom prst="straightConnector1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/>
              <p:cNvSpPr txBox="1"/>
              <p:nvPr/>
            </p:nvSpPr>
            <p:spPr>
              <a:xfrm>
                <a:off x="3685136" y="1066881"/>
                <a:ext cx="3175962" cy="54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solidFill>
                      <a:srgbClr val="0070C0"/>
                    </a:solidFill>
                    <a:latin typeface="휴먼모음T" pitchFamily="18" charset="-127"/>
                    <a:ea typeface="휴먼모음T" pitchFamily="18" charset="-127"/>
                  </a:rPr>
                  <a:t>①</a:t>
                </a:r>
                <a:r>
                  <a:rPr lang="ko-KR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모음T" pitchFamily="18" charset="-127"/>
                    <a:ea typeface="휴먼모음T" pitchFamily="18" charset="-127"/>
                  </a:rPr>
                  <a:t> </a:t>
                </a:r>
                <a:r>
                  <a:rPr lang="ko-KR" altLang="en-US" b="1" dirty="0" smtClean="0">
                    <a:latin typeface="휴먼모음T" pitchFamily="18" charset="-127"/>
                    <a:ea typeface="휴먼모음T" pitchFamily="18" charset="-127"/>
                  </a:rPr>
                  <a:t>자체평가 안내</a:t>
                </a:r>
                <a:r>
                  <a:rPr lang="en-US" altLang="ko-KR" b="1" dirty="0" smtClean="0">
                    <a:solidFill>
                      <a:srgbClr val="0070C0"/>
                    </a:solidFill>
                    <a:latin typeface="휴먼모음T" pitchFamily="18" charset="-127"/>
                    <a:ea typeface="휴먼모음T" pitchFamily="18" charset="-127"/>
                  </a:rPr>
                  <a:t>(1~2</a:t>
                </a:r>
                <a:r>
                  <a:rPr lang="ko-KR" altLang="en-US" b="1" dirty="0" smtClean="0">
                    <a:solidFill>
                      <a:srgbClr val="0070C0"/>
                    </a:solidFill>
                    <a:latin typeface="휴먼모음T" pitchFamily="18" charset="-127"/>
                    <a:ea typeface="휴먼모음T" pitchFamily="18" charset="-127"/>
                  </a:rPr>
                  <a:t>월</a:t>
                </a:r>
                <a:r>
                  <a:rPr lang="en-US" altLang="ko-KR" b="1" dirty="0" smtClean="0">
                    <a:solidFill>
                      <a:srgbClr val="0070C0"/>
                    </a:solidFill>
                    <a:latin typeface="휴먼모음T" pitchFamily="18" charset="-127"/>
                    <a:ea typeface="휴먼모음T" pitchFamily="18" charset="-127"/>
                  </a:rPr>
                  <a:t>)</a:t>
                </a:r>
                <a:endParaRPr lang="ko-KR" altLang="en-US" b="1" dirty="0">
                  <a:solidFill>
                    <a:srgbClr val="0070C0"/>
                  </a:solidFill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621462" y="4536923"/>
                <a:ext cx="3423500" cy="87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solidFill>
                      <a:srgbClr val="0070C0"/>
                    </a:solidFill>
                    <a:latin typeface="휴먼모음T" pitchFamily="18" charset="-127"/>
                    <a:ea typeface="휴먼모음T" pitchFamily="18" charset="-127"/>
                  </a:rPr>
                  <a:t>③</a:t>
                </a:r>
                <a:r>
                  <a:rPr lang="ko-KR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모음T" pitchFamily="18" charset="-127"/>
                    <a:ea typeface="휴먼모음T" pitchFamily="18" charset="-127"/>
                  </a:rPr>
                  <a:t> </a:t>
                </a:r>
                <a:r>
                  <a:rPr lang="ko-KR" altLang="en-US" b="1" dirty="0" smtClean="0">
                    <a:latin typeface="휴먼모음T" pitchFamily="18" charset="-127"/>
                    <a:ea typeface="휴먼모음T" pitchFamily="18" charset="-127"/>
                  </a:rPr>
                  <a:t>자체평가 제출</a:t>
                </a:r>
                <a:r>
                  <a:rPr lang="en-US" altLang="ko-KR" b="1" dirty="0" smtClean="0">
                    <a:solidFill>
                      <a:srgbClr val="0070C0"/>
                    </a:solidFill>
                    <a:latin typeface="휴먼모음T" pitchFamily="18" charset="-127"/>
                    <a:ea typeface="휴먼모음T" pitchFamily="18" charset="-127"/>
                  </a:rPr>
                  <a:t>(~3</a:t>
                </a:r>
                <a:r>
                  <a:rPr lang="ko-KR" altLang="en-US" b="1" dirty="0" smtClean="0">
                    <a:solidFill>
                      <a:srgbClr val="0070C0"/>
                    </a:solidFill>
                    <a:latin typeface="휴먼모음T" pitchFamily="18" charset="-127"/>
                    <a:ea typeface="휴먼모음T" pitchFamily="18" charset="-127"/>
                  </a:rPr>
                  <a:t>월</a:t>
                </a:r>
                <a:r>
                  <a:rPr lang="en-US" altLang="ko-KR" b="1" dirty="0" smtClean="0">
                    <a:solidFill>
                      <a:srgbClr val="0070C0"/>
                    </a:solidFill>
                    <a:latin typeface="휴먼모음T" pitchFamily="18" charset="-127"/>
                    <a:ea typeface="휴먼모음T" pitchFamily="18" charset="-127"/>
                  </a:rPr>
                  <a:t>) 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휴먼모음T" pitchFamily="18" charset="-127"/>
                    <a:ea typeface="휴먼모음T" pitchFamily="18" charset="-127"/>
                  </a:rPr>
                  <a:t>3.31.(</a:t>
                </a:r>
                <a:r>
                  <a:rPr lang="ko-KR" altLang="en-US" b="1" dirty="0" smtClean="0">
                    <a:solidFill>
                      <a:srgbClr val="FF0000"/>
                    </a:solidFill>
                    <a:latin typeface="휴먼모음T" pitchFamily="18" charset="-127"/>
                    <a:ea typeface="휴먼모음T" pitchFamily="18" charset="-127"/>
                  </a:rPr>
                  <a:t>화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휴먼모음T" pitchFamily="18" charset="-127"/>
                    <a:ea typeface="휴먼모음T" pitchFamily="18" charset="-127"/>
                  </a:rPr>
                  <a:t>)</a:t>
                </a:r>
                <a:r>
                  <a:rPr lang="ko-KR" altLang="en-US" b="1" dirty="0" smtClean="0">
                    <a:solidFill>
                      <a:srgbClr val="FF0000"/>
                    </a:solidFill>
                    <a:latin typeface="휴먼모음T" pitchFamily="18" charset="-127"/>
                    <a:ea typeface="휴먼모음T" pitchFamily="18" charset="-127"/>
                  </a:rPr>
                  <a:t>까지</a:t>
                </a:r>
                <a:endParaRPr lang="en-US" altLang="ko-KR" b="1" dirty="0" smtClean="0">
                  <a:solidFill>
                    <a:srgbClr val="FF0000"/>
                  </a:solidFill>
                  <a:latin typeface="휴먼모음T" pitchFamily="18" charset="-127"/>
                  <a:ea typeface="휴먼모음T" pitchFamily="18" charset="-127"/>
                </a:endParaRPr>
              </a:p>
            </p:txBody>
          </p:sp>
          <p:cxnSp>
            <p:nvCxnSpPr>
              <p:cNvPr id="50" name="직선 화살표 연결선 49"/>
              <p:cNvCxnSpPr/>
              <p:nvPr/>
            </p:nvCxnSpPr>
            <p:spPr>
              <a:xfrm>
                <a:off x="3832582" y="3313728"/>
                <a:ext cx="2428892" cy="1588"/>
              </a:xfrm>
              <a:prstGeom prst="straightConnector1">
                <a:avLst/>
              </a:prstGeom>
              <a:ln w="25400">
                <a:solidFill>
                  <a:schemeClr val="accent5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3438364" y="2575108"/>
                <a:ext cx="2613659" cy="76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rgbClr val="FF0000"/>
                    </a:solidFill>
                    <a:latin typeface="휴먼모음T" pitchFamily="18" charset="-127"/>
                    <a:ea typeface="휴먼모음T" pitchFamily="18" charset="-127"/>
                  </a:rPr>
                  <a:t>⑤</a:t>
                </a:r>
                <a:r>
                  <a:rPr lang="ko-KR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휴먼모음T" pitchFamily="18" charset="-127"/>
                    <a:ea typeface="휴먼모음T" pitchFamily="18" charset="-127"/>
                  </a:rPr>
                  <a:t> </a:t>
                </a:r>
                <a:r>
                  <a:rPr lang="ko-KR" altLang="en-US" b="1" dirty="0" smtClean="0">
                    <a:latin typeface="휴먼모음T" pitchFamily="18" charset="-127"/>
                    <a:ea typeface="휴먼모음T" pitchFamily="18" charset="-127"/>
                  </a:rPr>
                  <a:t>평가미흡 업소 </a:t>
                </a:r>
                <a:endParaRPr lang="en-US" altLang="ko-KR" b="1" dirty="0" smtClean="0">
                  <a:latin typeface="휴먼모음T" pitchFamily="18" charset="-127"/>
                  <a:ea typeface="휴먼모음T" pitchFamily="18" charset="-127"/>
                </a:endParaRPr>
              </a:p>
              <a:p>
                <a:pPr algn="ctr"/>
                <a:r>
                  <a:rPr lang="en-US" altLang="ko-KR" b="1" dirty="0">
                    <a:latin typeface="휴먼모음T" pitchFamily="18" charset="-127"/>
                    <a:ea typeface="휴먼모음T" pitchFamily="18" charset="-127"/>
                  </a:rPr>
                  <a:t> </a:t>
                </a:r>
                <a:r>
                  <a:rPr lang="en-US" altLang="ko-KR" b="1" dirty="0" smtClean="0">
                    <a:latin typeface="휴먼모음T" pitchFamily="18" charset="-127"/>
                    <a:ea typeface="휴먼모음T" pitchFamily="18" charset="-127"/>
                  </a:rPr>
                  <a:t>   </a:t>
                </a:r>
                <a:r>
                  <a:rPr lang="ko-KR" altLang="en-US" b="1" dirty="0" smtClean="0">
                    <a:latin typeface="휴먼모음T" pitchFamily="18" charset="-127"/>
                    <a:ea typeface="휴먼모음T" pitchFamily="18" charset="-127"/>
                  </a:rPr>
                  <a:t>기획 평가</a:t>
                </a:r>
                <a:r>
                  <a:rPr lang="en-US" altLang="ko-KR" b="1" dirty="0" smtClean="0">
                    <a:latin typeface="휴먼모음T" pitchFamily="18" charset="-127"/>
                    <a:ea typeface="휴먼모음T" pitchFamily="18" charset="-127"/>
                  </a:rPr>
                  <a:t>(~9</a:t>
                </a:r>
                <a:r>
                  <a:rPr lang="ko-KR" altLang="en-US" b="1" dirty="0" smtClean="0">
                    <a:latin typeface="휴먼모음T" pitchFamily="18" charset="-127"/>
                    <a:ea typeface="휴먼모음T" pitchFamily="18" charset="-127"/>
                  </a:rPr>
                  <a:t>월</a:t>
                </a:r>
                <a:r>
                  <a:rPr lang="en-US" altLang="ko-KR" b="1" dirty="0" smtClean="0">
                    <a:latin typeface="휴먼모음T" pitchFamily="18" charset="-127"/>
                    <a:ea typeface="휴먼모음T" pitchFamily="18" charset="-127"/>
                  </a:rPr>
                  <a:t>)</a:t>
                </a:r>
              </a:p>
            </p:txBody>
          </p:sp>
        </p:grp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361" y="3813403"/>
              <a:ext cx="704184" cy="695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평행 사변형 4"/>
          <p:cNvSpPr/>
          <p:nvPr/>
        </p:nvSpPr>
        <p:spPr>
          <a:xfrm flipH="1">
            <a:off x="-828600" y="107328"/>
            <a:ext cx="7380000" cy="604836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51520" y="107921"/>
            <a:ext cx="3296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자체평가</a:t>
            </a: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및 검증 시기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70620" y="898797"/>
            <a:ext cx="8501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자체평가 내실화 </a:t>
            </a:r>
            <a:r>
              <a:rPr lang="ko-KR" altLang="en-US" sz="24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〮</a:t>
            </a:r>
            <a:r>
              <a:rPr lang="ko-KR" altLang="en-US" sz="2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 활성화</a:t>
            </a:r>
            <a:endParaRPr lang="en-US" altLang="ko-KR" sz="2400" dirty="0" smtClean="0">
              <a:solidFill>
                <a:srgbClr val="002060"/>
              </a:solidFill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  <p:pic>
        <p:nvPicPr>
          <p:cNvPr id="9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342" y="1013963"/>
            <a:ext cx="401568" cy="401568"/>
          </a:xfrm>
          <a:prstGeom prst="rect">
            <a:avLst/>
          </a:prstGeom>
          <a:noFill/>
        </p:spPr>
      </p:pic>
      <p:grpSp>
        <p:nvGrpSpPr>
          <p:cNvPr id="12" name="그룹 13"/>
          <p:cNvGrpSpPr/>
          <p:nvPr/>
        </p:nvGrpSpPr>
        <p:grpSpPr>
          <a:xfrm>
            <a:off x="-6032" y="1340768"/>
            <a:ext cx="9114536" cy="985469"/>
            <a:chOff x="-36512" y="1014108"/>
            <a:chExt cx="9114536" cy="1341443"/>
          </a:xfrm>
        </p:grpSpPr>
        <p:grpSp>
          <p:nvGrpSpPr>
            <p:cNvPr id="13" name="그룹 25"/>
            <p:cNvGrpSpPr/>
            <p:nvPr/>
          </p:nvGrpSpPr>
          <p:grpSpPr>
            <a:xfrm>
              <a:off x="-36512" y="1522020"/>
              <a:ext cx="8919468" cy="826860"/>
              <a:chOff x="0" y="980728"/>
              <a:chExt cx="8919468" cy="826860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1588" y="1247682"/>
                <a:ext cx="4644008" cy="55336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19" name="오각형 18"/>
              <p:cNvSpPr/>
              <p:nvPr/>
            </p:nvSpPr>
            <p:spPr>
              <a:xfrm>
                <a:off x="4382964" y="980728"/>
                <a:ext cx="4536504" cy="553368"/>
              </a:xfrm>
              <a:prstGeom prst="homePlat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20" name="직각 삼각형 19"/>
              <p:cNvSpPr/>
              <p:nvPr/>
            </p:nvSpPr>
            <p:spPr>
              <a:xfrm rot="16200000" flipH="1">
                <a:off x="4378714" y="1543246"/>
                <a:ext cx="276684" cy="252000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21" name="직각 삼각형 20"/>
              <p:cNvSpPr/>
              <p:nvPr/>
            </p:nvSpPr>
            <p:spPr>
              <a:xfrm flipV="1">
                <a:off x="0" y="1248480"/>
                <a:ext cx="720000" cy="540000"/>
              </a:xfrm>
              <a:prstGeom prst="rtTriangle">
                <a:avLst/>
              </a:prstGeom>
              <a:solidFill>
                <a:schemeClr val="bg1">
                  <a:lumMod val="95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itchFamily="18" charset="-127"/>
                  <a:ea typeface="휴먼모음T" pitchFamily="18" charset="-127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78333" y="1810912"/>
              <a:ext cx="4075155" cy="544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평가결과 검증절차</a:t>
              </a:r>
              <a:r>
                <a:rPr lang="en-US" altLang="ko-KR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(X) → 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형식적 평가</a:t>
              </a:r>
              <a:endParaRPr lang="ko-KR" altLang="en-US" sz="2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7464" y="1546337"/>
              <a:ext cx="5040560" cy="502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평가결과 검증 및 사후관리</a:t>
              </a:r>
              <a:r>
                <a:rPr lang="en-US" altLang="ko-KR" spc="-1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(O) </a:t>
              </a:r>
              <a:r>
                <a:rPr lang="en-US" altLang="ko-KR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→ </a:t>
              </a:r>
              <a:r>
                <a:rPr lang="ko-KR" altLang="en-US" dirty="0" err="1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내실화</a:t>
              </a:r>
              <a:r>
                <a:rPr lang="ko-KR" altLang="en-US" dirty="0" err="1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〮</a:t>
              </a:r>
              <a:r>
                <a:rPr lang="ko-KR" altLang="en-US" dirty="0" err="1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활성화</a:t>
              </a:r>
              <a:endParaRPr lang="ko-KR" altLang="en-US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7107" y="1332968"/>
              <a:ext cx="562975" cy="502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>
                  <a:solidFill>
                    <a:srgbClr val="00B0F0"/>
                  </a:solidFill>
                  <a:latin typeface="휴먼모음T" pitchFamily="18" charset="-127"/>
                  <a:ea typeface="휴먼모음T" pitchFamily="18" charset="-127"/>
                </a:rPr>
                <a:t>현행</a:t>
              </a:r>
              <a:endParaRPr lang="ko-KR" altLang="en-US" dirty="0">
                <a:solidFill>
                  <a:srgbClr val="00B0F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328100" y="1014108"/>
              <a:ext cx="562975" cy="502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>
                  <a:solidFill>
                    <a:srgbClr val="0070C0"/>
                  </a:solidFill>
                  <a:latin typeface="휴먼모음T" pitchFamily="18" charset="-127"/>
                  <a:ea typeface="휴먼모음T" pitchFamily="18" charset="-127"/>
                </a:rPr>
                <a:t>개선</a:t>
              </a:r>
              <a:endParaRPr lang="ko-KR" altLang="en-US" dirty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pic>
        <p:nvPicPr>
          <p:cNvPr id="22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342" y="1013963"/>
            <a:ext cx="401568" cy="40156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35596" y="2336597"/>
            <a:ext cx="10573806" cy="46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069754"/>
              </p:ext>
            </p:extLst>
          </p:nvPr>
        </p:nvGraphicFramePr>
        <p:xfrm>
          <a:off x="1187624" y="2492896"/>
          <a:ext cx="6912768" cy="3665274"/>
        </p:xfrm>
        <a:graphic>
          <a:graphicData uri="http://schemas.openxmlformats.org/drawingml/2006/table">
            <a:tbl>
              <a:tblPr/>
              <a:tblGrid>
                <a:gridCol w="1881744">
                  <a:extLst>
                    <a:ext uri="{9D8B030D-6E8A-4147-A177-3AD203B41FA5}">
                      <a16:colId xmlns:a16="http://schemas.microsoft.com/office/drawing/2014/main" val="815029549"/>
                    </a:ext>
                  </a:extLst>
                </a:gridCol>
                <a:gridCol w="5031024">
                  <a:extLst>
                    <a:ext uri="{9D8B030D-6E8A-4147-A177-3AD203B41FA5}">
                      <a16:colId xmlns:a16="http://schemas.microsoft.com/office/drawing/2014/main" val="2253197586"/>
                    </a:ext>
                  </a:extLst>
                </a:gridCol>
              </a:tblGrid>
              <a:tr h="3924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주요내용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40542"/>
                  </a:ext>
                </a:extLst>
              </a:tr>
              <a:tr h="6086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평가안내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(1~2</a:t>
                      </a:r>
                      <a:r>
                        <a:rPr lang="ko-KR" altLang="en-US" sz="1400" b="1" kern="0" spc="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월</a:t>
                      </a:r>
                      <a:r>
                        <a:rPr lang="en-US" altLang="ko-KR" sz="1400" b="1" kern="0" spc="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식품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HACCP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인증 업소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500527"/>
                  </a:ext>
                </a:extLst>
              </a:tr>
              <a:tr h="6168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자체평가 실시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(3</a:t>
                      </a:r>
                      <a:r>
                        <a:rPr lang="ko-KR" altLang="en-US" sz="1400" b="1" kern="0" spc="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월</a:t>
                      </a:r>
                      <a:r>
                        <a:rPr lang="en-US" altLang="ko-KR" sz="1400" b="1" kern="0" spc="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연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회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081602"/>
                  </a:ext>
                </a:extLst>
              </a:tr>
              <a:tr h="5905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자체평가 제출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(~3</a:t>
                      </a:r>
                      <a:r>
                        <a:rPr lang="ko-KR" altLang="en-US" sz="1400" b="1" kern="0" spc="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월</a:t>
                      </a:r>
                      <a:r>
                        <a:rPr lang="en-US" altLang="ko-KR" sz="1400" b="1" kern="0" spc="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2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1" kern="0" spc="-20" dirty="0" err="1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평가완료</a:t>
                      </a:r>
                      <a:r>
                        <a:rPr lang="ko-KR" altLang="en-US" sz="1400" b="1" kern="0" spc="-2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시</a:t>
                      </a:r>
                      <a:r>
                        <a:rPr lang="en-US" altLang="ko-KR" sz="1400" b="1" kern="0" spc="-2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1400" kern="0" spc="-2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관할 기관</a:t>
                      </a:r>
                      <a:r>
                        <a:rPr lang="en-US" altLang="ko-KR" sz="1400" kern="0" spc="-2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kern="0" spc="-2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지방식품의약품안전청</a:t>
                      </a:r>
                      <a:r>
                        <a:rPr lang="en-US" altLang="ko-KR" sz="1400" kern="0" spc="-2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1400" kern="0" spc="-2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에 제출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226687"/>
                  </a:ext>
                </a:extLst>
              </a:tr>
              <a:tr h="6086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제출서류 검증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(4~5</a:t>
                      </a:r>
                      <a:r>
                        <a:rPr lang="ko-KR" altLang="en-US" sz="1400" b="1" kern="0" spc="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월</a:t>
                      </a:r>
                      <a:r>
                        <a:rPr lang="en-US" altLang="ko-KR" sz="1400" b="1" kern="0" spc="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자체평가 결과 및 적정성 등 확인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044671"/>
                  </a:ext>
                </a:extLst>
              </a:tr>
              <a:tr h="6444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기획평가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(4~12</a:t>
                      </a:r>
                      <a:r>
                        <a:rPr lang="ko-KR" altLang="en-US" sz="1400" b="1" kern="0" spc="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월</a:t>
                      </a:r>
                      <a:r>
                        <a:rPr lang="en-US" altLang="ko-KR" sz="1400" b="1" kern="0" spc="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상시</a:t>
                      </a:r>
                      <a:r>
                        <a:rPr lang="en-US" altLang="ko-KR" sz="1400" b="1" kern="0" spc="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평가미흡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업소에 대한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기획평가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실시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25270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4958" y="27936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187624" y="6165304"/>
            <a:ext cx="681283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600"/>
              </a:lnSpc>
            </a:pPr>
            <a:r>
              <a:rPr lang="en-US" altLang="ko-KR" sz="12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※ </a:t>
            </a:r>
            <a:r>
              <a:rPr lang="ko-KR" altLang="en-US" sz="1200" spc="-100" dirty="0" smtClean="0">
                <a:latin typeface="휴먼모음T" pitchFamily="18" charset="-127"/>
                <a:ea typeface="휴먼모음T" pitchFamily="18" charset="-127"/>
                <a:cs typeface="함초롬바탕" pitchFamily="18" charset="-127"/>
              </a:rPr>
              <a:t>자체평가 일정은 지방청에 따라 다를 수 있음</a:t>
            </a:r>
            <a:endParaRPr lang="en-US" altLang="ko-KR" sz="1200" spc="-100" dirty="0" smtClean="0">
              <a:latin typeface="휴먼모음T" pitchFamily="18" charset="-127"/>
              <a:ea typeface="휴먼모음T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54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4697413"/>
            <a:ext cx="9144000" cy="2160587"/>
          </a:xfrm>
          <a:prstGeom prst="rect">
            <a:avLst/>
          </a:prstGeom>
          <a:solidFill>
            <a:srgbClr val="6C70A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32138" y="2309813"/>
            <a:ext cx="5759450" cy="0"/>
          </a:xfrm>
          <a:prstGeom prst="line">
            <a:avLst/>
          </a:prstGeom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3114675" y="4383088"/>
            <a:ext cx="575945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3132138" y="3068960"/>
            <a:ext cx="324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 dirty="0" smtClean="0">
                <a:solidFill>
                  <a:srgbClr val="262626"/>
                </a:solidFill>
                <a:latin typeface="휴먼모음T" pitchFamily="18" charset="-127"/>
                <a:ea typeface="휴먼모음T" pitchFamily="18" charset="-127"/>
              </a:rPr>
              <a:t>평가 방법</a:t>
            </a:r>
            <a:endParaRPr lang="en-US" altLang="ko-KR" sz="3200" dirty="0" smtClean="0">
              <a:solidFill>
                <a:srgbClr val="262626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38" y="4668838"/>
            <a:ext cx="9286876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3416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1418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 방법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7286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사전 준비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8" name="직사각형 47"/>
          <p:cNvSpPr/>
          <p:nvPr/>
        </p:nvSpPr>
        <p:spPr>
          <a:xfrm>
            <a:off x="2143108" y="5857892"/>
            <a:ext cx="5096811" cy="73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평가자 간 눈높이</a:t>
            </a:r>
            <a:r>
              <a:rPr lang="en-US" altLang="ko-KR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평가의 객관성 제고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83604" y="970918"/>
            <a:ext cx="8989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spc="-100" dirty="0" smtClean="0">
                <a:latin typeface="휴먼모음T" pitchFamily="18" charset="-127"/>
                <a:ea typeface="휴먼모음T" pitchFamily="18" charset="-127"/>
              </a:rPr>
              <a:t>실시상황평가표</a:t>
            </a:r>
            <a:r>
              <a:rPr lang="en-US" altLang="ko-KR" sz="2400" spc="-100" dirty="0" smtClean="0">
                <a:latin typeface="휴먼모음T" pitchFamily="18" charset="-127"/>
                <a:ea typeface="휴먼모음T" pitchFamily="18" charset="-127"/>
              </a:rPr>
              <a:t>, HACCP </a:t>
            </a:r>
            <a:r>
              <a:rPr lang="ko-KR" altLang="en-US" sz="2400" spc="-100" dirty="0" smtClean="0">
                <a:latin typeface="휴먼모음T" pitchFamily="18" charset="-127"/>
                <a:ea typeface="휴먼모음T" pitchFamily="18" charset="-127"/>
              </a:rPr>
              <a:t>평가 매뉴얼 및 자체평가 가이드라인 다운로드</a:t>
            </a: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그룹 40"/>
          <p:cNvGrpSpPr/>
          <p:nvPr/>
        </p:nvGrpSpPr>
        <p:grpSpPr>
          <a:xfrm>
            <a:off x="338386" y="1844824"/>
            <a:ext cx="6235158" cy="3600400"/>
            <a:chOff x="214282" y="1071546"/>
            <a:chExt cx="8314909" cy="4500594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071546"/>
              <a:ext cx="8314909" cy="4500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" name="직사각형 42"/>
            <p:cNvSpPr/>
            <p:nvPr/>
          </p:nvSpPr>
          <p:spPr>
            <a:xfrm>
              <a:off x="6000760" y="2928934"/>
              <a:ext cx="1214446" cy="14287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설명선 2 43"/>
          <p:cNvSpPr/>
          <p:nvPr/>
        </p:nvSpPr>
        <p:spPr bwMode="auto">
          <a:xfrm>
            <a:off x="6171034" y="1696476"/>
            <a:ext cx="2886787" cy="714375"/>
          </a:xfrm>
          <a:prstGeom prst="borderCallout2">
            <a:avLst>
              <a:gd name="adj1" fmla="val 45705"/>
              <a:gd name="adj2" fmla="val 153"/>
              <a:gd name="adj3" fmla="val 107248"/>
              <a:gd name="adj4" fmla="val -34152"/>
              <a:gd name="adj5" fmla="val 221832"/>
              <a:gd name="adj6" fmla="val -45117"/>
            </a:avLst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endParaRPr lang="en-US" altLang="ko-KR" sz="1400" dirty="0" smtClean="0">
              <a:solidFill>
                <a:schemeClr val="tx1"/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6287146" y="1700808"/>
            <a:ext cx="2649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한국식품안전관리인증원</a:t>
            </a: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 algn="ctr">
              <a:defRPr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자료</a:t>
            </a:r>
            <a:r>
              <a:rPr lang="ko-KR" altLang="en-US" sz="2000" dirty="0">
                <a:latin typeface="휴먼모음T" pitchFamily="18" charset="-127"/>
                <a:ea typeface="휴먼모음T" pitchFamily="18" charset="-127"/>
              </a:rPr>
              <a:t>실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       </a:t>
            </a:r>
          </a:p>
        </p:txBody>
      </p:sp>
      <p:pic>
        <p:nvPicPr>
          <p:cNvPr id="46" name="_x149651040" descr="EMB0000125808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15" y="5653221"/>
            <a:ext cx="442913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직사각형 46"/>
          <p:cNvSpPr/>
          <p:nvPr/>
        </p:nvSpPr>
        <p:spPr bwMode="auto">
          <a:xfrm>
            <a:off x="1447534" y="5517232"/>
            <a:ext cx="7207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평가표 및 평가 매뉴얼은 한국식품안전관리인증원 홈페이지 </a:t>
            </a: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(https://www.haccp.or.kr)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자료실 →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HACCP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자료 또는 법령자료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638410" y="447469"/>
            <a:ext cx="4714280" cy="46174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ko-KR" altLang="en-US" sz="2399" b="1" kern="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식품위생법</a:t>
            </a:r>
          </a:p>
        </p:txBody>
      </p:sp>
      <p:sp>
        <p:nvSpPr>
          <p:cNvPr id="56" name="평행 사변형 55"/>
          <p:cNvSpPr/>
          <p:nvPr/>
        </p:nvSpPr>
        <p:spPr>
          <a:xfrm flipH="1">
            <a:off x="-683976" y="-17223"/>
            <a:ext cx="5759973" cy="692696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altLang="ko-KR" sz="2799" dirty="0" smtClean="0">
                <a:latin typeface="HY견고딕" pitchFamily="18" charset="-127"/>
                <a:ea typeface="HY견고딕" pitchFamily="18" charset="-127"/>
              </a:rPr>
              <a:t>HACCP </a:t>
            </a:r>
            <a:r>
              <a:rPr lang="ko-KR" altLang="en-US" sz="2799" dirty="0">
                <a:latin typeface="HY견고딕" pitchFamily="18" charset="-127"/>
                <a:ea typeface="HY견고딕" pitchFamily="18" charset="-127"/>
              </a:rPr>
              <a:t>제도연혁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222362"/>
              </p:ext>
            </p:extLst>
          </p:nvPr>
        </p:nvGraphicFramePr>
        <p:xfrm>
          <a:off x="395882" y="927804"/>
          <a:ext cx="8277088" cy="5394582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864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2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98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b="1" spc="0" dirty="0" smtClean="0">
                          <a:solidFill>
                            <a:schemeClr val="lt1"/>
                          </a:solidFill>
                          <a:latin typeface="10X10" pitchFamily="50" charset="-127"/>
                          <a:ea typeface="10X10" pitchFamily="50" charset="-127"/>
                        </a:rPr>
                        <a:t>1995</a:t>
                      </a:r>
                      <a:endParaRPr lang="ko-KR" altLang="en-US" sz="1600" b="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위해요소중점관리기준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법적근거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신설 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식품위생법 제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32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조의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2)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8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1996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식품위해요소중점관리기준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식약청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고시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제정</a:t>
                      </a:r>
                      <a:endParaRPr lang="ko-KR" altLang="en-US" sz="16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98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2001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 </a:t>
                      </a:r>
                      <a:r>
                        <a:rPr lang="ko-KR" altLang="en-US" sz="1600" spc="0" dirty="0" err="1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의무적용</a:t>
                      </a:r>
                      <a:r>
                        <a:rPr lang="ko-KR" altLang="en-US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spc="0" dirty="0" err="1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법적근거</a:t>
                      </a:r>
                      <a:r>
                        <a:rPr lang="ko-KR" altLang="en-US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 마련</a:t>
                      </a:r>
                      <a:r>
                        <a:rPr lang="en-US" altLang="ko-KR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도축장</a:t>
                      </a:r>
                      <a:r>
                        <a:rPr lang="en-US" altLang="ko-KR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dirty="0" smtClean="0">
                        <a:solidFill>
                          <a:srgbClr val="002060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772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2003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latinLnBrk="0">
                        <a:lnSpc>
                          <a:spcPct val="150000"/>
                        </a:lnSpc>
                      </a:pP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의무적용 대상품목 지정 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시행규칙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endParaRPr lang="en-US" altLang="ko-KR" sz="1600" spc="0" dirty="0" smtClean="0"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 latinLnBrk="0">
                        <a:lnSpc>
                          <a:spcPct val="150000"/>
                        </a:lnSpc>
                      </a:pPr>
                      <a:r>
                        <a:rPr lang="ko-KR" altLang="en-US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①</a:t>
                      </a:r>
                      <a:r>
                        <a:rPr lang="ko-KR" altLang="en-US" sz="1400" spc="0" baseline="0" dirty="0" err="1" smtClean="0">
                          <a:latin typeface="10X10" pitchFamily="50" charset="-127"/>
                          <a:ea typeface="10X10" pitchFamily="50" charset="-127"/>
                        </a:rPr>
                        <a:t>어묵류</a:t>
                      </a:r>
                      <a:r>
                        <a:rPr lang="ko-KR" altLang="en-US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 ②냉동식품</a:t>
                      </a:r>
                      <a:r>
                        <a:rPr lang="en-US" altLang="ko-KR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400" spc="0" baseline="0" dirty="0" err="1" smtClean="0">
                          <a:latin typeface="10X10" pitchFamily="50" charset="-127"/>
                          <a:ea typeface="10X10" pitchFamily="50" charset="-127"/>
                        </a:rPr>
                        <a:t>피자류ㆍ만두류ㆍ면류</a:t>
                      </a:r>
                      <a:r>
                        <a:rPr lang="en-US" altLang="ko-KR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) ③</a:t>
                      </a:r>
                      <a:r>
                        <a:rPr lang="ko-KR" altLang="en-US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냉동수산식품</a:t>
                      </a:r>
                      <a:r>
                        <a:rPr lang="en-US" altLang="ko-KR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400" spc="0" baseline="0" dirty="0" err="1" smtClean="0">
                          <a:latin typeface="10X10" pitchFamily="50" charset="-127"/>
                          <a:ea typeface="10X10" pitchFamily="50" charset="-127"/>
                        </a:rPr>
                        <a:t>어류ㆍ연체류ㆍ조미가공품</a:t>
                      </a:r>
                      <a:r>
                        <a:rPr lang="en-US" altLang="ko-KR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) ④</a:t>
                      </a:r>
                      <a:r>
                        <a:rPr lang="ko-KR" altLang="en-US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빙과류 ⑤ </a:t>
                      </a:r>
                      <a:r>
                        <a:rPr lang="ko-KR" altLang="en-US" sz="1400" spc="0" baseline="0" dirty="0" err="1" smtClean="0">
                          <a:latin typeface="10X10" pitchFamily="50" charset="-127"/>
                          <a:ea typeface="10X10" pitchFamily="50" charset="-127"/>
                        </a:rPr>
                        <a:t>비가열음료</a:t>
                      </a:r>
                      <a:r>
                        <a:rPr lang="ko-KR" altLang="en-US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 ⑥ 레토르트식품 ⑦배추김치</a:t>
                      </a:r>
                      <a:r>
                        <a:rPr lang="en-US" altLang="ko-KR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(‘06.12 </a:t>
                      </a:r>
                      <a:r>
                        <a:rPr lang="ko-KR" altLang="en-US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추가</a:t>
                      </a:r>
                      <a:r>
                        <a:rPr lang="en-US" altLang="ko-KR" sz="14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400" spc="0" baseline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98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2005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6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개 식품 의무적용 세부기준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적용시기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) 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마련 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식약청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고시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98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2010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latinLnBrk="0">
                        <a:lnSpc>
                          <a:spcPct val="150000"/>
                        </a:lnSpc>
                      </a:pPr>
                      <a:r>
                        <a:rPr lang="en-US" altLang="ko-KR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HACCP </a:t>
                      </a:r>
                      <a:r>
                        <a:rPr lang="ko-KR" altLang="en-US" sz="1600" spc="0" baseline="0" dirty="0" smtClean="0">
                          <a:latin typeface="10X10" pitchFamily="50" charset="-127"/>
                          <a:ea typeface="10X10" pitchFamily="50" charset="-127"/>
                        </a:rPr>
                        <a:t>소규모 평가 기준 마련</a:t>
                      </a:r>
                      <a:endParaRPr lang="ko-KR" altLang="en-US" sz="1600" spc="0" baseline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98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2012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HACCP 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정기조사평가 차등관리제 도입 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err="1" smtClean="0">
                          <a:latin typeface="10X10" pitchFamily="50" charset="-127"/>
                          <a:ea typeface="10X10" pitchFamily="50" charset="-127"/>
                        </a:rPr>
                        <a:t>식약청</a:t>
                      </a:r>
                      <a:r>
                        <a:rPr lang="ko-KR" altLang="en-US" sz="1600" spc="0" dirty="0" smtClean="0">
                          <a:latin typeface="10X10" pitchFamily="50" charset="-127"/>
                          <a:ea typeface="10X10" pitchFamily="50" charset="-127"/>
                        </a:rPr>
                        <a:t> 고시</a:t>
                      </a: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) </a:t>
                      </a:r>
                      <a:endParaRPr lang="ko-KR" altLang="en-US" sz="16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98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spc="0" dirty="0" smtClean="0">
                          <a:latin typeface="10X10" pitchFamily="50" charset="-127"/>
                          <a:ea typeface="10X10" pitchFamily="50" charset="-127"/>
                        </a:rPr>
                        <a:t>2013</a:t>
                      </a:r>
                      <a:endParaRPr lang="ko-KR" altLang="en-US" sz="16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 </a:t>
                      </a:r>
                      <a:r>
                        <a:rPr lang="ko-KR" altLang="en-US" sz="1600" spc="0" dirty="0" err="1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의무적용</a:t>
                      </a:r>
                      <a:r>
                        <a:rPr lang="ko-KR" altLang="en-US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 확대</a:t>
                      </a:r>
                      <a:r>
                        <a:rPr lang="en-US" altLang="ko-KR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err="1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집유업</a:t>
                      </a:r>
                      <a:r>
                        <a:rPr lang="en-US" altLang="ko-KR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dirty="0" err="1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유가공업</a:t>
                      </a:r>
                      <a:r>
                        <a:rPr lang="en-US" altLang="ko-KR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dirty="0" smtClean="0">
                        <a:solidFill>
                          <a:srgbClr val="002060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6772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</a:pPr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2014</a:t>
                      </a:r>
                      <a:endParaRPr lang="ko-KR" altLang="en-US" sz="1600" kern="120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신규 의무적용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8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품목 지정 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시행규칙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</a:p>
                    <a:p>
                      <a:pPr latinLnBrk="0">
                        <a:lnSpc>
                          <a:spcPct val="150000"/>
                        </a:lnSpc>
                      </a:pPr>
                      <a:r>
                        <a:rPr lang="ko-KR" altLang="en-US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①과자</a:t>
                      </a:r>
                      <a:r>
                        <a:rPr lang="en-US" altLang="ko-KR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4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캔디류</a:t>
                      </a:r>
                      <a:r>
                        <a:rPr lang="ko-KR" altLang="en-US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 ②</a:t>
                      </a:r>
                      <a:r>
                        <a:rPr lang="ko-KR" altLang="en-US" sz="14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빵류</a:t>
                      </a:r>
                      <a:r>
                        <a:rPr lang="en-US" altLang="ko-KR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4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떡류</a:t>
                      </a:r>
                      <a:r>
                        <a:rPr lang="ko-KR" altLang="en-US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③</a:t>
                      </a:r>
                      <a:r>
                        <a:rPr lang="ko-KR" altLang="en-US" sz="14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초콜릿류</a:t>
                      </a:r>
                      <a:r>
                        <a:rPr lang="ko-KR" altLang="en-US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④</a:t>
                      </a:r>
                      <a:r>
                        <a:rPr lang="ko-KR" altLang="en-US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어육소시지  ⑤</a:t>
                      </a:r>
                      <a:r>
                        <a:rPr lang="ko-KR" altLang="en-US" sz="14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음료류</a:t>
                      </a:r>
                      <a:r>
                        <a:rPr lang="ko-KR" altLang="en-US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⑥즉석섭취식품  ⑦국수</a:t>
                      </a:r>
                      <a:r>
                        <a:rPr lang="en-US" altLang="ko-KR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4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유탕면류</a:t>
                      </a:r>
                      <a:r>
                        <a:rPr lang="ko-KR" altLang="en-US" sz="14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⑧ 특수용도식품</a:t>
                      </a: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2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1418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 방법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7286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평가실시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기준</a:t>
            </a:r>
            <a:r>
              <a:rPr lang="ko-KR" altLang="en-US" sz="2400" dirty="0" smtClean="0"/>
              <a:t> ∙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관리</a:t>
            </a:r>
            <a:r>
              <a:rPr lang="ko-KR" altLang="en-US" sz="2400" dirty="0" smtClean="0"/>
              <a:t> ∙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현장 평가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83604" y="970918"/>
            <a:ext cx="8989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선행요건관리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400" dirty="0" smtClean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직사각형 133"/>
          <p:cNvSpPr/>
          <p:nvPr/>
        </p:nvSpPr>
        <p:spPr bwMode="auto">
          <a:xfrm>
            <a:off x="207266" y="1682813"/>
            <a:ext cx="5718371" cy="8770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16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5" name="Rectangle 304"/>
          <p:cNvSpPr>
            <a:spLocks noChangeArrowheads="1"/>
          </p:cNvSpPr>
          <p:nvPr/>
        </p:nvSpPr>
        <p:spPr bwMode="auto">
          <a:xfrm>
            <a:off x="279985" y="1912393"/>
            <a:ext cx="563113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5. </a:t>
            </a:r>
            <a:r>
              <a:rPr lang="ko-KR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포충등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쥐덫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바퀴벌레 포획도구 등에 포획된 </a:t>
            </a:r>
            <a:r>
              <a:rPr lang="ko-KR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개체수를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정해진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주기에 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따라 확인하여야 한다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. (0~3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점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  <p:sp>
        <p:nvSpPr>
          <p:cNvPr id="136" name="모서리가 둥근 직사각형 72"/>
          <p:cNvSpPr>
            <a:spLocks noChangeArrowheads="1"/>
          </p:cNvSpPr>
          <p:nvPr/>
        </p:nvSpPr>
        <p:spPr bwMode="auto">
          <a:xfrm>
            <a:off x="288045" y="1538218"/>
            <a:ext cx="1774679" cy="3309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 sz="16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7" name="Rectangle 304"/>
          <p:cNvSpPr>
            <a:spLocks noChangeArrowheads="1"/>
          </p:cNvSpPr>
          <p:nvPr/>
        </p:nvSpPr>
        <p:spPr bwMode="auto">
          <a:xfrm>
            <a:off x="164998" y="1537839"/>
            <a:ext cx="20081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평가기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준</a:t>
            </a:r>
            <a:endParaRPr lang="en-US" altLang="ko-KR" sz="1600" dirty="0">
              <a:solidFill>
                <a:schemeClr val="bg2">
                  <a:lumMod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8" name="직사각형 137"/>
          <p:cNvSpPr/>
          <p:nvPr/>
        </p:nvSpPr>
        <p:spPr bwMode="auto">
          <a:xfrm>
            <a:off x="5997646" y="1697616"/>
            <a:ext cx="943235" cy="8770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16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1" name="모서리가 둥근 직사각형 72"/>
          <p:cNvSpPr>
            <a:spLocks noChangeArrowheads="1"/>
          </p:cNvSpPr>
          <p:nvPr/>
        </p:nvSpPr>
        <p:spPr bwMode="auto">
          <a:xfrm>
            <a:off x="6057997" y="1545020"/>
            <a:ext cx="792000" cy="3309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 sz="16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0" name="Rectangle 304"/>
          <p:cNvSpPr>
            <a:spLocks noChangeArrowheads="1"/>
          </p:cNvSpPr>
          <p:nvPr/>
        </p:nvSpPr>
        <p:spPr bwMode="auto">
          <a:xfrm>
            <a:off x="6026674" y="1545228"/>
            <a:ext cx="864096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점수</a:t>
            </a:r>
            <a:endParaRPr lang="en-US" altLang="ko-KR" sz="1600" dirty="0">
              <a:solidFill>
                <a:schemeClr val="bg2">
                  <a:lumMod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1" name="직사각형 160"/>
          <p:cNvSpPr/>
          <p:nvPr/>
        </p:nvSpPr>
        <p:spPr bwMode="auto">
          <a:xfrm>
            <a:off x="6994830" y="1697616"/>
            <a:ext cx="2008992" cy="8770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16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2" name="모서리가 둥근 직사각형 72"/>
          <p:cNvSpPr>
            <a:spLocks noChangeArrowheads="1"/>
          </p:cNvSpPr>
          <p:nvPr/>
        </p:nvSpPr>
        <p:spPr bwMode="auto">
          <a:xfrm>
            <a:off x="7380440" y="1530506"/>
            <a:ext cx="1152000" cy="3309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 sz="16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3" name="Rectangle 304"/>
          <p:cNvSpPr>
            <a:spLocks noChangeArrowheads="1"/>
          </p:cNvSpPr>
          <p:nvPr/>
        </p:nvSpPr>
        <p:spPr bwMode="auto">
          <a:xfrm>
            <a:off x="7509814" y="1530714"/>
            <a:ext cx="864096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비고</a:t>
            </a:r>
            <a:endParaRPr lang="en-US" altLang="ko-KR" sz="1600" dirty="0">
              <a:solidFill>
                <a:schemeClr val="bg2">
                  <a:lumMod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4" name="Rectangle 304"/>
          <p:cNvSpPr>
            <a:spLocks noChangeArrowheads="1"/>
          </p:cNvSpPr>
          <p:nvPr/>
        </p:nvSpPr>
        <p:spPr bwMode="auto">
          <a:xfrm>
            <a:off x="6068593" y="2056578"/>
            <a:ext cx="8138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0~3</a:t>
            </a:r>
            <a:r>
              <a:rPr lang="ko-KR" altLang="en-US" sz="16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점</a:t>
            </a:r>
            <a:endParaRPr lang="en-US" altLang="ko-KR" sz="1600" dirty="0">
              <a:solidFill>
                <a:srgbClr val="0070C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5" name="Rectangle 304"/>
          <p:cNvSpPr>
            <a:spLocks noChangeArrowheads="1"/>
          </p:cNvSpPr>
          <p:nvPr/>
        </p:nvSpPr>
        <p:spPr bwMode="auto">
          <a:xfrm>
            <a:off x="6947702" y="1911831"/>
            <a:ext cx="216024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미흡사항 작성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]</a:t>
            </a:r>
          </a:p>
          <a:p>
            <a:pPr>
              <a:defRPr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6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기준</a:t>
            </a:r>
            <a:r>
              <a:rPr lang="en-US" altLang="ko-KR" sz="16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16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관리</a:t>
            </a:r>
            <a:r>
              <a:rPr lang="en-US" altLang="ko-KR" sz="16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16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현장 미흡</a:t>
            </a:r>
            <a:endParaRPr lang="en-US" altLang="ko-KR" sz="1600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6" name="TextBox 72"/>
          <p:cNvSpPr txBox="1">
            <a:spLocks noChangeArrowheads="1"/>
          </p:cNvSpPr>
          <p:nvPr/>
        </p:nvSpPr>
        <p:spPr bwMode="auto">
          <a:xfrm>
            <a:off x="179512" y="2579961"/>
            <a:ext cx="229347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[HACCP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평가 매뉴얼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]</a:t>
            </a:r>
          </a:p>
        </p:txBody>
      </p:sp>
      <p:graphicFrame>
        <p:nvGraphicFramePr>
          <p:cNvPr id="167" name="표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3268"/>
              </p:ext>
            </p:extLst>
          </p:nvPr>
        </p:nvGraphicFramePr>
        <p:xfrm>
          <a:off x="236443" y="3087792"/>
          <a:ext cx="8723836" cy="3668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5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6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구분</a:t>
                      </a:r>
                      <a:endParaRPr lang="ko-KR" alt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배점</a:t>
                      </a:r>
                      <a:endParaRPr lang="ko-KR" alt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세부항목</a:t>
                      </a:r>
                      <a:endParaRPr lang="ko-KR" alt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미흡사항 작성</a:t>
                      </a:r>
                      <a:r>
                        <a:rPr lang="en-US" altLang="ko-KR" dirty="0" smtClean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예시</a:t>
                      </a:r>
                      <a:r>
                        <a:rPr lang="en-US" altLang="ko-KR" dirty="0" smtClean="0"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40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기준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[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기준 수립 또는 기준서 반영 점검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]</a:t>
                      </a:r>
                    </a:p>
                    <a:p>
                      <a:pPr latinLnBrk="1"/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 ① 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포획도구 구비 설정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600" spc="-10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포충등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쥐덫 등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  <a:p>
                      <a:pPr latinLnBrk="1"/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 ② 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방충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·</a:t>
                      </a:r>
                      <a:r>
                        <a:rPr lang="ko-KR" altLang="en-US" sz="1600" spc="-10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방서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 기준 및 모니터링 설정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계절별 등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  <a:p>
                      <a:pPr latinLnBrk="1"/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 ③ 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기준 이탈 시 개선조치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방역 등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600" spc="-1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spc="-10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1600" spc="-10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기준미흡</a:t>
                      </a:r>
                    </a:p>
                    <a:p>
                      <a:pPr latinLnBrk="1"/>
                      <a:r>
                        <a:rPr lang="ko-KR" altLang="en-US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1600" spc="-100" baseline="0" dirty="0" err="1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방충방서</a:t>
                      </a:r>
                      <a:r>
                        <a:rPr lang="ko-KR" altLang="en-US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모니터링 등 </a:t>
                      </a:r>
                      <a:endParaRPr lang="en-US" altLang="ko-KR" sz="1600" spc="-100" baseline="0" dirty="0" smtClean="0">
                        <a:solidFill>
                          <a:srgbClr val="0070C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r>
                        <a:rPr lang="en-US" altLang="ko-KR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기준서 반영 미흡</a:t>
                      </a:r>
                      <a:endParaRPr lang="ko-KR" altLang="en-US" sz="1600" spc="-100" baseline="0" dirty="0">
                        <a:solidFill>
                          <a:srgbClr val="0070C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7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관리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[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기록일지 등 점검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]</a:t>
                      </a:r>
                    </a:p>
                    <a:p>
                      <a:pPr latinLnBrk="1"/>
                      <a:r>
                        <a:rPr lang="en-US" altLang="ko-KR" sz="1600" spc="-10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 - </a:t>
                      </a:r>
                      <a:r>
                        <a:rPr lang="ko-KR" altLang="en-US" sz="1600" spc="-10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방충방서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1600" spc="-10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점검표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또는 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｢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일반위생관리 및 공정점검표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｣</a:t>
                      </a:r>
                      <a:endParaRPr lang="ko-KR" altLang="en-US" sz="1600" spc="-1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spc="-10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1600" spc="-10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관리 미흡</a:t>
                      </a:r>
                    </a:p>
                    <a:p>
                      <a:pPr latinLnBrk="1"/>
                      <a:r>
                        <a:rPr lang="ko-KR" altLang="en-US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1600" spc="-100" baseline="0" dirty="0" err="1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방충방서</a:t>
                      </a:r>
                      <a:r>
                        <a:rPr lang="ko-KR" altLang="en-US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기록일지 작성</a:t>
                      </a:r>
                      <a:endParaRPr lang="en-US" altLang="ko-KR" sz="1600" spc="-100" baseline="0" dirty="0" smtClean="0">
                        <a:solidFill>
                          <a:srgbClr val="0070C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r>
                        <a:rPr lang="en-US" altLang="ko-KR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또는 개선조치 미흡</a:t>
                      </a:r>
                      <a:endParaRPr lang="ko-KR" altLang="en-US" sz="1600" spc="-100" baseline="0" dirty="0">
                        <a:solidFill>
                          <a:srgbClr val="0070C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83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현장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[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현장 점검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] 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모니터링 장비</a:t>
                      </a:r>
                      <a:r>
                        <a:rPr lang="ko-KR" altLang="en-US" sz="1600" spc="-10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 등</a:t>
                      </a:r>
                      <a:endParaRPr lang="en-US" altLang="ko-KR" sz="1600" spc="-100" baseline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en-US" altLang="ko-KR" sz="1600" spc="-100" baseline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en-US" altLang="ko-KR" sz="1600" spc="-100" baseline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en-US" altLang="ko-KR" sz="1600" spc="-100" baseline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1600" spc="-1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spc="-10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1600" spc="-10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현장 미흡</a:t>
                      </a:r>
                    </a:p>
                    <a:p>
                      <a:pPr latinLnBrk="1"/>
                      <a:r>
                        <a:rPr lang="ko-KR" altLang="en-US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방충</a:t>
                      </a:r>
                      <a:r>
                        <a:rPr lang="en-US" altLang="ko-KR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·</a:t>
                      </a:r>
                      <a:r>
                        <a:rPr lang="ko-KR" altLang="en-US" sz="1600" spc="-100" baseline="0" dirty="0" err="1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방서</a:t>
                      </a:r>
                      <a:r>
                        <a:rPr lang="ko-KR" altLang="en-US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설비 구비</a:t>
                      </a:r>
                      <a:r>
                        <a:rPr lang="en-US" altLang="ko-KR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1600" spc="-15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미흡</a:t>
                      </a:r>
                      <a:r>
                        <a:rPr lang="en-US" altLang="ko-KR" sz="1600" spc="-15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</a:p>
                    <a:p>
                      <a:pPr latinLnBrk="1"/>
                      <a:r>
                        <a:rPr lang="en-US" altLang="ko-KR" sz="1600" spc="-15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1600" spc="-15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모니터링 </a:t>
                      </a:r>
                      <a:r>
                        <a:rPr lang="ko-KR" altLang="en-US" sz="1600" spc="-150" baseline="0" dirty="0" err="1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미준수</a:t>
                      </a:r>
                      <a:r>
                        <a:rPr lang="ko-KR" altLang="en-US" sz="1600" spc="-15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등</a:t>
                      </a:r>
                      <a:endParaRPr lang="ko-KR" altLang="en-US" sz="1600" spc="-150" baseline="0" dirty="0">
                        <a:solidFill>
                          <a:srgbClr val="0070C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8" name="_x149644000" descr="EMB0000125808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50" y="5803809"/>
            <a:ext cx="1118796" cy="91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_x149644240" descr="EMB0000125808c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27" y="5803809"/>
            <a:ext cx="1210183" cy="9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_x149645520" descr="EMB0000125808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33" y="5803810"/>
            <a:ext cx="1121505" cy="9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_x149645680" descr="EMB0000125808c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89" y="5803810"/>
            <a:ext cx="1113311" cy="9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1418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 방법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7286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평가실시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기준</a:t>
            </a:r>
            <a:r>
              <a:rPr lang="ko-KR" altLang="en-US" sz="2400" dirty="0" smtClean="0"/>
              <a:t> ∙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관리</a:t>
            </a:r>
            <a:r>
              <a:rPr lang="ko-KR" altLang="en-US" sz="2400" dirty="0" smtClean="0"/>
              <a:t> ∙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현장 평가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83604" y="970918"/>
            <a:ext cx="8989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HACCP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관리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400" dirty="0" smtClean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직사각형 22"/>
          <p:cNvSpPr/>
          <p:nvPr/>
        </p:nvSpPr>
        <p:spPr bwMode="auto">
          <a:xfrm>
            <a:off x="235841" y="1603720"/>
            <a:ext cx="5718371" cy="8770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16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" name="Rectangle 304"/>
          <p:cNvSpPr>
            <a:spLocks noChangeArrowheads="1"/>
          </p:cNvSpPr>
          <p:nvPr/>
        </p:nvSpPr>
        <p:spPr bwMode="auto">
          <a:xfrm>
            <a:off x="308560" y="1833300"/>
            <a:ext cx="563113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4. 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모니터링 담당자는 절차에 따라 지정위치에서 </a:t>
            </a:r>
            <a:r>
              <a:rPr lang="ko-KR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모니터링하여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기록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유지하고 있는가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? (0∼10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점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  <p:sp>
        <p:nvSpPr>
          <p:cNvPr id="35" name="모서리가 둥근 직사각형 72"/>
          <p:cNvSpPr>
            <a:spLocks noChangeArrowheads="1"/>
          </p:cNvSpPr>
          <p:nvPr/>
        </p:nvSpPr>
        <p:spPr bwMode="auto">
          <a:xfrm>
            <a:off x="316620" y="1459125"/>
            <a:ext cx="1774679" cy="3309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 sz="16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6" name="Rectangle 304"/>
          <p:cNvSpPr>
            <a:spLocks noChangeArrowheads="1"/>
          </p:cNvSpPr>
          <p:nvPr/>
        </p:nvSpPr>
        <p:spPr bwMode="auto">
          <a:xfrm>
            <a:off x="193573" y="1458746"/>
            <a:ext cx="20081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평가기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준</a:t>
            </a:r>
            <a:endParaRPr lang="en-US" altLang="ko-KR" sz="1600" dirty="0">
              <a:solidFill>
                <a:schemeClr val="bg2">
                  <a:lumMod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6026221" y="1618523"/>
            <a:ext cx="943235" cy="8770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16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8" name="모서리가 둥근 직사각형 72"/>
          <p:cNvSpPr>
            <a:spLocks noChangeArrowheads="1"/>
          </p:cNvSpPr>
          <p:nvPr/>
        </p:nvSpPr>
        <p:spPr bwMode="auto">
          <a:xfrm>
            <a:off x="6086572" y="1465927"/>
            <a:ext cx="792000" cy="3309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 sz="16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9" name="Rectangle 304"/>
          <p:cNvSpPr>
            <a:spLocks noChangeArrowheads="1"/>
          </p:cNvSpPr>
          <p:nvPr/>
        </p:nvSpPr>
        <p:spPr bwMode="auto">
          <a:xfrm>
            <a:off x="6055249" y="1466135"/>
            <a:ext cx="864096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점수</a:t>
            </a:r>
            <a:endParaRPr lang="en-US" altLang="ko-KR" sz="1600" dirty="0">
              <a:solidFill>
                <a:schemeClr val="bg2">
                  <a:lumMod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0" name="직사각형 39"/>
          <p:cNvSpPr/>
          <p:nvPr/>
        </p:nvSpPr>
        <p:spPr bwMode="auto">
          <a:xfrm>
            <a:off x="7023405" y="1618523"/>
            <a:ext cx="2008992" cy="8770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16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모서리가 둥근 직사각형 72"/>
          <p:cNvSpPr>
            <a:spLocks noChangeArrowheads="1"/>
          </p:cNvSpPr>
          <p:nvPr/>
        </p:nvSpPr>
        <p:spPr bwMode="auto">
          <a:xfrm>
            <a:off x="7409015" y="1451413"/>
            <a:ext cx="1152000" cy="3309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 sz="16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2" name="Rectangle 304"/>
          <p:cNvSpPr>
            <a:spLocks noChangeArrowheads="1"/>
          </p:cNvSpPr>
          <p:nvPr/>
        </p:nvSpPr>
        <p:spPr bwMode="auto">
          <a:xfrm>
            <a:off x="7538389" y="1451621"/>
            <a:ext cx="864096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비고</a:t>
            </a:r>
            <a:endParaRPr lang="en-US" altLang="ko-KR" sz="1600" dirty="0">
              <a:solidFill>
                <a:schemeClr val="bg2">
                  <a:lumMod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3" name="Rectangle 304"/>
          <p:cNvSpPr>
            <a:spLocks noChangeArrowheads="1"/>
          </p:cNvSpPr>
          <p:nvPr/>
        </p:nvSpPr>
        <p:spPr bwMode="auto">
          <a:xfrm>
            <a:off x="6097168" y="1977485"/>
            <a:ext cx="8138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0~10</a:t>
            </a:r>
            <a:r>
              <a:rPr lang="ko-KR" altLang="en-US" sz="16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점</a:t>
            </a:r>
            <a:endParaRPr lang="en-US" altLang="ko-KR" sz="1600" dirty="0">
              <a:solidFill>
                <a:srgbClr val="0070C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4" name="Rectangle 304"/>
          <p:cNvSpPr>
            <a:spLocks noChangeArrowheads="1"/>
          </p:cNvSpPr>
          <p:nvPr/>
        </p:nvSpPr>
        <p:spPr bwMode="auto">
          <a:xfrm>
            <a:off x="6976277" y="1832738"/>
            <a:ext cx="216024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미흡사항 작성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]</a:t>
            </a:r>
          </a:p>
          <a:p>
            <a:pPr>
              <a:defRPr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en-US" altLang="ko-KR" sz="16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~ 00 </a:t>
            </a:r>
            <a:r>
              <a:rPr lang="ko-KR" altLang="en-US" sz="16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미흡</a:t>
            </a:r>
            <a:endParaRPr lang="en-US" altLang="ko-KR" sz="1600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5" name="TextBox 72"/>
          <p:cNvSpPr txBox="1">
            <a:spLocks noChangeArrowheads="1"/>
          </p:cNvSpPr>
          <p:nvPr/>
        </p:nvSpPr>
        <p:spPr bwMode="auto">
          <a:xfrm>
            <a:off x="208087" y="2500868"/>
            <a:ext cx="229347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[HACCP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평가 매뉴얼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]</a:t>
            </a:r>
          </a:p>
        </p:txBody>
      </p:sp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74040"/>
              </p:ext>
            </p:extLst>
          </p:nvPr>
        </p:nvGraphicFramePr>
        <p:xfrm>
          <a:off x="265018" y="3008700"/>
          <a:ext cx="8723836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5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3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구분</a:t>
                      </a:r>
                      <a:endParaRPr lang="ko-KR" alt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배점</a:t>
                      </a:r>
                      <a:endParaRPr lang="ko-KR" alt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세부항목</a:t>
                      </a:r>
                      <a:endParaRPr lang="ko-KR" alt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미흡사항 작성</a:t>
                      </a:r>
                      <a:r>
                        <a:rPr lang="en-US" altLang="ko-KR" dirty="0" smtClean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예시</a:t>
                      </a:r>
                      <a:r>
                        <a:rPr lang="en-US" altLang="ko-KR" dirty="0" smtClean="0"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92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기준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① 모니터링 기준에 따라 주기적으로 실시한다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.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 - 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모니터링 대상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실시 시간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한계기준 점검 및 결과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이탈 </a:t>
                      </a:r>
                      <a:endParaRPr lang="en-US" altLang="ko-KR" sz="1600" spc="-1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   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여부 판단</a:t>
                      </a:r>
                      <a:r>
                        <a:rPr lang="en-US" altLang="ko-KR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600" spc="-10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점검자</a:t>
                      </a:r>
                      <a:r>
                        <a:rPr lang="ko-KR" altLang="en-US" sz="1600" spc="-100" dirty="0" smtClean="0">
                          <a:latin typeface="휴먼모음T" pitchFamily="18" charset="-127"/>
                          <a:ea typeface="휴먼모음T" pitchFamily="18" charset="-127"/>
                        </a:rPr>
                        <a:t> 및 판정자의 서명 등 기록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모니터링 절차 미흡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모니터링 주기 미흡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모니터링 기록 미흡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1600" spc="-100" baseline="0" dirty="0" smtClean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모니터링 품목 등 누락</a:t>
                      </a:r>
                      <a:endParaRPr lang="ko-KR" altLang="en-US" sz="1600" spc="-100" baseline="0" dirty="0">
                        <a:solidFill>
                          <a:srgbClr val="0070C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직사각형 46"/>
          <p:cNvSpPr/>
          <p:nvPr/>
        </p:nvSpPr>
        <p:spPr bwMode="auto">
          <a:xfrm>
            <a:off x="264943" y="4939523"/>
            <a:ext cx="6351856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160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8" name="그림 47" descr="DSC00309.JPG"/>
          <p:cNvPicPr>
            <a:picLocks noChangeAspect="1"/>
          </p:cNvPicPr>
          <p:nvPr/>
        </p:nvPicPr>
        <p:blipFill>
          <a:blip r:embed="rId3" cstate="print"/>
          <a:srcRect l="19588" r="24227"/>
          <a:stretch>
            <a:fillRect/>
          </a:stretch>
        </p:blipFill>
        <p:spPr>
          <a:xfrm>
            <a:off x="4923078" y="5307843"/>
            <a:ext cx="1391795" cy="1271972"/>
          </a:xfrm>
          <a:prstGeom prst="rect">
            <a:avLst/>
          </a:prstGeom>
        </p:spPr>
      </p:pic>
      <p:pic>
        <p:nvPicPr>
          <p:cNvPr id="49" name="그림 48" descr="DSCN4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0448" y="5311110"/>
            <a:ext cx="1687403" cy="1271972"/>
          </a:xfrm>
          <a:prstGeom prst="rect">
            <a:avLst/>
          </a:prstGeom>
        </p:spPr>
      </p:pic>
      <p:pic>
        <p:nvPicPr>
          <p:cNvPr id="5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2183" y="5334189"/>
            <a:ext cx="1345776" cy="124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직사각형 51"/>
          <p:cNvSpPr/>
          <p:nvPr/>
        </p:nvSpPr>
        <p:spPr>
          <a:xfrm>
            <a:off x="235990" y="4939525"/>
            <a:ext cx="3930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☞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CCP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모니터링 일지</a:t>
            </a: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및 현장 점검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21" y="5714473"/>
            <a:ext cx="287389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1418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 방법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7286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평가실시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종합평가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83604" y="970918"/>
            <a:ext cx="8989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평가점수 산정 및 판정</a:t>
            </a: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377950" y="1868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377950" y="1868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5" name="TextBox 72"/>
          <p:cNvSpPr txBox="1">
            <a:spLocks noChangeArrowheads="1"/>
          </p:cNvSpPr>
          <p:nvPr/>
        </p:nvSpPr>
        <p:spPr bwMode="auto">
          <a:xfrm>
            <a:off x="871126" y="1434842"/>
            <a:ext cx="2870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선행요건 및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HACCP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관리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]</a:t>
            </a:r>
          </a:p>
        </p:txBody>
      </p:sp>
      <p:sp>
        <p:nvSpPr>
          <p:cNvPr id="36" name="TextBox 72"/>
          <p:cNvSpPr txBox="1">
            <a:spLocks noChangeArrowheads="1"/>
          </p:cNvSpPr>
          <p:nvPr/>
        </p:nvSpPr>
        <p:spPr bwMode="auto">
          <a:xfrm>
            <a:off x="2206354" y="3321002"/>
            <a:ext cx="9254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ko-KR" sz="2000" b="1" dirty="0" smtClean="0">
              <a:latin typeface="휴먼모음T" pitchFamily="18" charset="-127"/>
              <a:ea typeface="휴먼모음T" pitchFamily="18" charset="-127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altLang="ko-KR" sz="2000" b="1" dirty="0" smtClean="0"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ko-KR" sz="2000" b="1" dirty="0" smtClean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7" name="Picture 101" descr="19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3393" t="6934" b="11131"/>
          <a:stretch>
            <a:fillRect/>
          </a:stretch>
        </p:blipFill>
        <p:spPr bwMode="auto">
          <a:xfrm flipV="1">
            <a:off x="4201232" y="2435792"/>
            <a:ext cx="1147316" cy="2786081"/>
          </a:xfrm>
          <a:prstGeom prst="rect">
            <a:avLst/>
          </a:prstGeom>
          <a:noFill/>
        </p:spPr>
      </p:pic>
      <p:sp>
        <p:nvSpPr>
          <p:cNvPr id="38" name="TextBox 72"/>
          <p:cNvSpPr txBox="1">
            <a:spLocks noChangeArrowheads="1"/>
          </p:cNvSpPr>
          <p:nvPr/>
        </p:nvSpPr>
        <p:spPr bwMode="auto">
          <a:xfrm>
            <a:off x="5348548" y="1427290"/>
            <a:ext cx="3655274" cy="50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평가결과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점수 및 판정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)]</a:t>
            </a: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0" y="1903962"/>
            <a:ext cx="3570862" cy="140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1" y="4336778"/>
            <a:ext cx="3570862" cy="236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602935" y="4594955"/>
            <a:ext cx="833058" cy="193039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3275856" y="2297900"/>
            <a:ext cx="792000" cy="97200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75" y="1898911"/>
            <a:ext cx="3274375" cy="485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직사각형 43"/>
          <p:cNvSpPr/>
          <p:nvPr/>
        </p:nvSpPr>
        <p:spPr>
          <a:xfrm>
            <a:off x="5390653" y="3787122"/>
            <a:ext cx="3398061" cy="894916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1418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 방법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7286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자체평가 결과 제출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83604" y="970918"/>
            <a:ext cx="8989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제출서류</a:t>
            </a: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그룹 43"/>
          <p:cNvGrpSpPr/>
          <p:nvPr/>
        </p:nvGrpSpPr>
        <p:grpSpPr>
          <a:xfrm>
            <a:off x="681040" y="1828815"/>
            <a:ext cx="7891488" cy="3671887"/>
            <a:chOff x="395288" y="2636838"/>
            <a:chExt cx="5689600" cy="3671887"/>
          </a:xfrm>
        </p:grpSpPr>
        <p:grpSp>
          <p:nvGrpSpPr>
            <p:cNvPr id="43" name="그룹 42"/>
            <p:cNvGrpSpPr/>
            <p:nvPr/>
          </p:nvGrpSpPr>
          <p:grpSpPr>
            <a:xfrm>
              <a:off x="395288" y="2636838"/>
              <a:ext cx="5689600" cy="3671887"/>
              <a:chOff x="395288" y="2636838"/>
              <a:chExt cx="5689600" cy="3671887"/>
            </a:xfrm>
          </p:grpSpPr>
          <p:pic>
            <p:nvPicPr>
              <p:cNvPr id="24" name="Picture 153" descr="30"/>
              <p:cNvPicPr>
                <a:picLocks noChangeAspect="1" noChangeArrowheads="1"/>
              </p:cNvPicPr>
              <p:nvPr/>
            </p:nvPicPr>
            <p:blipFill>
              <a:blip r:embed="rId3"/>
              <a:srcRect l="3525" t="31096" r="65758" b="15350"/>
              <a:stretch>
                <a:fillRect/>
              </a:stretch>
            </p:blipFill>
            <p:spPr bwMode="auto">
              <a:xfrm>
                <a:off x="395288" y="2636838"/>
                <a:ext cx="2808287" cy="367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54" descr="30"/>
              <p:cNvPicPr>
                <a:picLocks noChangeAspect="1" noChangeArrowheads="1"/>
              </p:cNvPicPr>
              <p:nvPr/>
            </p:nvPicPr>
            <p:blipFill>
              <a:blip r:embed="rId3"/>
              <a:srcRect l="33443" t="31096" r="33461" b="15350"/>
              <a:stretch>
                <a:fillRect/>
              </a:stretch>
            </p:blipFill>
            <p:spPr bwMode="auto">
              <a:xfrm>
                <a:off x="3059113" y="2636838"/>
                <a:ext cx="3025775" cy="367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" name="Rectangle 304"/>
            <p:cNvSpPr>
              <a:spLocks noChangeArrowheads="1"/>
            </p:cNvSpPr>
            <p:nvPr/>
          </p:nvSpPr>
          <p:spPr bwMode="auto">
            <a:xfrm>
              <a:off x="598488" y="2890838"/>
              <a:ext cx="360362" cy="5794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0" lang="en-US" altLang="ko-KR" sz="3200" b="1" dirty="0">
                  <a:solidFill>
                    <a:srgbClr val="FFFFFF"/>
                  </a:solidFill>
                  <a:latin typeface="맑은 고딕"/>
                </a:rPr>
                <a:t>1</a:t>
              </a:r>
              <a:endParaRPr lang="en-US" altLang="ko-KR" sz="1500" b="1" dirty="0">
                <a:solidFill>
                  <a:srgbClr val="FFFFFF"/>
                </a:solidFill>
                <a:latin typeface="맑은 고딕"/>
              </a:endParaRPr>
            </a:p>
          </p:txBody>
        </p:sp>
        <p:sp>
          <p:nvSpPr>
            <p:cNvPr id="38" name="Rectangle 157"/>
            <p:cNvSpPr>
              <a:spLocks noChangeArrowheads="1"/>
            </p:cNvSpPr>
            <p:nvPr/>
          </p:nvSpPr>
          <p:spPr bwMode="auto">
            <a:xfrm>
              <a:off x="657225" y="4071942"/>
              <a:ext cx="2160588" cy="184308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Rectangle 159"/>
            <p:cNvSpPr>
              <a:spLocks noChangeArrowheads="1"/>
            </p:cNvSpPr>
            <p:nvPr/>
          </p:nvSpPr>
          <p:spPr bwMode="auto">
            <a:xfrm>
              <a:off x="3494088" y="4071942"/>
              <a:ext cx="2160587" cy="184308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Rectangle 304"/>
            <p:cNvSpPr>
              <a:spLocks noChangeArrowheads="1"/>
            </p:cNvSpPr>
            <p:nvPr/>
          </p:nvSpPr>
          <p:spPr bwMode="auto">
            <a:xfrm>
              <a:off x="3397250" y="2890838"/>
              <a:ext cx="360363" cy="5794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0" lang="en-US" altLang="ko-KR" sz="3200" b="1">
                  <a:solidFill>
                    <a:srgbClr val="FFFFFF"/>
                  </a:solidFill>
                  <a:latin typeface="맑은 고딕"/>
                </a:rPr>
                <a:t>2</a:t>
              </a:r>
              <a:endParaRPr lang="en-US" altLang="ko-KR" sz="1500" b="1">
                <a:solidFill>
                  <a:srgbClr val="FFFFFF"/>
                </a:solidFill>
                <a:latin typeface="맑은 고딕"/>
              </a:endParaRPr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1223409" y="2506800"/>
            <a:ext cx="2978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ko-KR" altLang="en-US" sz="20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안전관리인증기준</a:t>
            </a:r>
            <a:r>
              <a:rPr lang="en-US" altLang="ko-KR" sz="20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(HACCP) </a:t>
            </a:r>
          </a:p>
          <a:p>
            <a:pPr marL="342900" indent="-342900" algn="ctr"/>
            <a:r>
              <a:rPr lang="ko-KR" altLang="en-US" sz="20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실시상황평가표</a:t>
            </a:r>
            <a:endParaRPr lang="en-US" altLang="ko-KR" sz="2000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6" name="TextBox 72"/>
          <p:cNvSpPr txBox="1">
            <a:spLocks noChangeArrowheads="1"/>
          </p:cNvSpPr>
          <p:nvPr/>
        </p:nvSpPr>
        <p:spPr bwMode="auto">
          <a:xfrm>
            <a:off x="1009625" y="3329013"/>
            <a:ext cx="342902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marL="342900" indent="-342900" eaLnBrk="1" hangingPunct="1">
              <a:lnSpc>
                <a:spcPct val="200000"/>
              </a:lnSpc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① 실시상황평가표 앞장 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marL="342900" indent="-342900" eaLnBrk="1" hangingPunct="1">
              <a:lnSpc>
                <a:spcPct val="200000"/>
              </a:lnSpc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② 현황표 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marL="342900" indent="-342900" eaLnBrk="1" hangingPunct="1">
              <a:lnSpc>
                <a:spcPct val="200000"/>
              </a:lnSpc>
            </a:pPr>
            <a:r>
              <a:rPr lang="ko-KR" altLang="en-US" spc="-100" dirty="0" smtClean="0">
                <a:latin typeface="휴먼모음T" pitchFamily="18" charset="-127"/>
                <a:ea typeface="휴먼모음T" pitchFamily="18" charset="-127"/>
              </a:rPr>
              <a:t>③ </a:t>
            </a:r>
            <a:r>
              <a:rPr lang="ko-KR" altLang="en-US" spc="-200" dirty="0" smtClean="0">
                <a:latin typeface="휴먼모음T" pitchFamily="18" charset="-127"/>
                <a:ea typeface="휴먼모음T" pitchFamily="18" charset="-127"/>
              </a:rPr>
              <a:t>선행요건 및 </a:t>
            </a:r>
            <a:r>
              <a:rPr lang="en-US" altLang="ko-KR" spc="-200" dirty="0" smtClean="0">
                <a:latin typeface="휴먼모음T" pitchFamily="18" charset="-127"/>
                <a:ea typeface="휴먼모음T" pitchFamily="18" charset="-127"/>
              </a:rPr>
              <a:t>HACCP</a:t>
            </a:r>
            <a:r>
              <a:rPr lang="ko-KR" altLang="en-US" spc="-200" dirty="0" smtClean="0">
                <a:latin typeface="휴먼모음T" pitchFamily="18" charset="-127"/>
                <a:ea typeface="휴먼모음T" pitchFamily="18" charset="-127"/>
              </a:rPr>
              <a:t>관리 평가표</a:t>
            </a:r>
            <a:endParaRPr lang="en-US" altLang="ko-KR" spc="-200" dirty="0" smtClean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5013328" y="2554224"/>
            <a:ext cx="2928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ko-KR" altLang="en-US" sz="20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증빙서류</a:t>
            </a:r>
            <a:endParaRPr lang="en-US" altLang="ko-KR" sz="2000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905377" y="3449032"/>
            <a:ext cx="3087705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점검일지 및 시험성적서 등을 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각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부씩 제출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(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사본 또는 사진 등 제출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  <p:pic>
        <p:nvPicPr>
          <p:cNvPr id="49" name="Picture 2" descr="C:\Users\k_haccp\AppData\Local\Microsoft\Windows\Temporary Internet Files\Content.IE5\T9AY7B6M\cm1800186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50" t="48950" r="17450" b="36349"/>
          <a:stretch>
            <a:fillRect/>
          </a:stretch>
        </p:blipFill>
        <p:spPr bwMode="auto">
          <a:xfrm>
            <a:off x="4000496" y="1428736"/>
            <a:ext cx="908172" cy="79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1418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 방법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7286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자체평가 결과 제출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83604" y="970918"/>
            <a:ext cx="8989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제출서류</a:t>
            </a: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모서리가 둥근 직사각형 22"/>
          <p:cNvSpPr/>
          <p:nvPr/>
        </p:nvSpPr>
        <p:spPr bwMode="auto">
          <a:xfrm>
            <a:off x="536575" y="2275037"/>
            <a:ext cx="3749673" cy="3297103"/>
          </a:xfrm>
          <a:prstGeom prst="roundRect">
            <a:avLst>
              <a:gd name="adj" fmla="val 5094"/>
            </a:avLst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  <a:latin typeface="10X10" pitchFamily="50" charset="-127"/>
              <a:ea typeface="10X10" pitchFamily="50" charset="-127"/>
            </a:endParaRPr>
          </a:p>
        </p:txBody>
      </p:sp>
      <p:grpSp>
        <p:nvGrpSpPr>
          <p:cNvPr id="24" name="그룹 13"/>
          <p:cNvGrpSpPr>
            <a:grpSpLocks/>
          </p:cNvGrpSpPr>
          <p:nvPr/>
        </p:nvGrpSpPr>
        <p:grpSpPr bwMode="auto">
          <a:xfrm>
            <a:off x="664287" y="1970924"/>
            <a:ext cx="2515494" cy="432544"/>
            <a:chOff x="2771787" y="5013644"/>
            <a:chExt cx="4205911" cy="575565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2771787" y="5013644"/>
              <a:ext cx="4205911" cy="575565"/>
            </a:xfrm>
            <a:prstGeom prst="roundRect">
              <a:avLst>
                <a:gd name="adj" fmla="val 2126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직사각형 12"/>
            <p:cNvSpPr>
              <a:spLocks noChangeArrowheads="1"/>
            </p:cNvSpPr>
            <p:nvPr/>
          </p:nvSpPr>
          <p:spPr bwMode="auto">
            <a:xfrm>
              <a:off x="2860915" y="5028325"/>
              <a:ext cx="4056922" cy="53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2000" b="1" dirty="0" smtClean="0">
                  <a:latin typeface="휴먼모음T" pitchFamily="18" charset="-127"/>
                  <a:ea typeface="휴먼모음T" pitchFamily="18" charset="-127"/>
                </a:rPr>
                <a:t>선행요건관리</a:t>
              </a:r>
              <a:r>
                <a:rPr lang="en-US" altLang="ko-KR" sz="2000" b="1" dirty="0" smtClean="0">
                  <a:latin typeface="휴먼모음T" pitchFamily="18" charset="-127"/>
                  <a:ea typeface="휴먼모음T" pitchFamily="18" charset="-127"/>
                </a:rPr>
                <a:t>(10</a:t>
              </a:r>
              <a:r>
                <a:rPr lang="ko-KR" altLang="en-US" sz="2000" b="1" dirty="0" smtClean="0">
                  <a:latin typeface="휴먼모음T" pitchFamily="18" charset="-127"/>
                  <a:ea typeface="휴먼모음T" pitchFamily="18" charset="-127"/>
                </a:rPr>
                <a:t>종</a:t>
              </a:r>
              <a:r>
                <a:rPr lang="en-US" altLang="ko-KR" sz="2000" b="1" dirty="0" smtClean="0">
                  <a:latin typeface="휴먼모음T" pitchFamily="18" charset="-127"/>
                  <a:ea typeface="휴먼모음T" pitchFamily="18" charset="-127"/>
                </a:rPr>
                <a:t>)</a:t>
              </a:r>
              <a:endParaRPr lang="en-US" altLang="ko-KR" sz="2000" b="1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37" name="직사각형 36"/>
          <p:cNvSpPr/>
          <p:nvPr/>
        </p:nvSpPr>
        <p:spPr bwMode="auto">
          <a:xfrm>
            <a:off x="849042" y="2550667"/>
            <a:ext cx="361662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① 이물 점검일지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② 작업장 온도 점검일지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③ </a:t>
            </a:r>
            <a:r>
              <a:rPr lang="ko-KR" altLang="en-US" sz="1400" kern="0" spc="-1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방충방서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점검일지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④ 세척</a:t>
            </a: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소독 </a:t>
            </a:r>
            <a:r>
              <a:rPr lang="ko-KR" altLang="en-US" sz="1400" kern="0" spc="-1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효과성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검사내역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⑤ 지하수 수질검사 시험성적서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  저수조 청소 내역</a:t>
            </a: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해당 업소에 한함</a:t>
            </a: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⑥ 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원료 입고검수 점검일지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  원료 시험성적서</a:t>
            </a: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주원료 </a:t>
            </a: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종</a:t>
            </a: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⑦ 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완제품 검사 시험성적서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자가품질검사</a:t>
            </a: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자체 완제품 검사</a:t>
            </a: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⑧ 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검</a:t>
            </a: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교정 내역</a:t>
            </a: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온도 등</a:t>
            </a: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⑨ </a:t>
            </a:r>
            <a:r>
              <a:rPr lang="ko-KR" altLang="en-US" sz="1400" kern="0" spc="-1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공중낙하균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검사내역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⑩ 냉장</a:t>
            </a: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냉동창고</a:t>
            </a:r>
            <a:r>
              <a:rPr lang="en-US" altLang="ko-KR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 kern="0" spc="-1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배송차량 등 온도 점검일지</a:t>
            </a:r>
          </a:p>
        </p:txBody>
      </p:sp>
      <p:sp>
        <p:nvSpPr>
          <p:cNvPr id="39" name="TextBox 72"/>
          <p:cNvSpPr txBox="1">
            <a:spLocks noChangeArrowheads="1"/>
          </p:cNvSpPr>
          <p:nvPr/>
        </p:nvSpPr>
        <p:spPr bwMode="auto">
          <a:xfrm>
            <a:off x="453030" y="1211266"/>
            <a:ext cx="85507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증빙서류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일반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HACCP</a:t>
            </a: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4643438" y="2278953"/>
            <a:ext cx="3749673" cy="3297103"/>
          </a:xfrm>
          <a:prstGeom prst="roundRect">
            <a:avLst>
              <a:gd name="adj" fmla="val 5094"/>
            </a:avLst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  <a:latin typeface="10X10" pitchFamily="50" charset="-127"/>
              <a:ea typeface="10X10" pitchFamily="50" charset="-127"/>
            </a:endParaRPr>
          </a:p>
        </p:txBody>
      </p:sp>
      <p:grpSp>
        <p:nvGrpSpPr>
          <p:cNvPr id="41" name="그룹 13"/>
          <p:cNvGrpSpPr>
            <a:grpSpLocks/>
          </p:cNvGrpSpPr>
          <p:nvPr/>
        </p:nvGrpSpPr>
        <p:grpSpPr bwMode="auto">
          <a:xfrm>
            <a:off x="4771150" y="1974840"/>
            <a:ext cx="2515494" cy="432544"/>
            <a:chOff x="2771787" y="5013644"/>
            <a:chExt cx="4205911" cy="575565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2771787" y="5013644"/>
              <a:ext cx="4205911" cy="575565"/>
            </a:xfrm>
            <a:prstGeom prst="roundRect">
              <a:avLst>
                <a:gd name="adj" fmla="val 2126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직사각형 12"/>
            <p:cNvSpPr>
              <a:spLocks noChangeArrowheads="1"/>
            </p:cNvSpPr>
            <p:nvPr/>
          </p:nvSpPr>
          <p:spPr bwMode="auto">
            <a:xfrm>
              <a:off x="2860915" y="5028325"/>
              <a:ext cx="4056922" cy="53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휴먼모음T" pitchFamily="18" charset="-127"/>
                  <a:ea typeface="휴먼모음T" pitchFamily="18" charset="-127"/>
                </a:rPr>
                <a:t>HACCP </a:t>
              </a:r>
              <a:r>
                <a:rPr lang="ko-KR" altLang="en-US" sz="2000" b="1" dirty="0" smtClean="0">
                  <a:latin typeface="휴먼모음T" pitchFamily="18" charset="-127"/>
                  <a:ea typeface="휴먼모음T" pitchFamily="18" charset="-127"/>
                </a:rPr>
                <a:t>관리</a:t>
              </a:r>
              <a:r>
                <a:rPr lang="en-US" altLang="ko-KR" sz="2000" b="1" dirty="0" smtClean="0">
                  <a:latin typeface="휴먼모음T" pitchFamily="18" charset="-127"/>
                  <a:ea typeface="휴먼모음T" pitchFamily="18" charset="-127"/>
                </a:rPr>
                <a:t>(9</a:t>
              </a:r>
              <a:r>
                <a:rPr lang="ko-KR" altLang="en-US" sz="2000" b="1" dirty="0" smtClean="0">
                  <a:latin typeface="휴먼모음T" pitchFamily="18" charset="-127"/>
                  <a:ea typeface="휴먼모음T" pitchFamily="18" charset="-127"/>
                </a:rPr>
                <a:t>종</a:t>
              </a:r>
              <a:r>
                <a:rPr lang="en-US" altLang="ko-KR" sz="2000" b="1" dirty="0" smtClean="0">
                  <a:latin typeface="휴먼모음T" pitchFamily="18" charset="-127"/>
                  <a:ea typeface="휴먼모음T" pitchFamily="18" charset="-127"/>
                </a:rPr>
                <a:t>)</a:t>
              </a:r>
              <a:endParaRPr lang="en-US" altLang="ko-KR" sz="2000" b="1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44" name="직사각형 43"/>
          <p:cNvSpPr/>
          <p:nvPr/>
        </p:nvSpPr>
        <p:spPr bwMode="auto">
          <a:xfrm>
            <a:off x="4955905" y="2554583"/>
            <a:ext cx="3616623" cy="3017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① 개정이력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② 제조공정도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업종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유형별 대표공정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③ HACCP PLAN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④ CCP 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유효성 검사내역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⑤ 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CCP 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모니터링 점검일지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⑥ 모니터링 검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교정 내역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온도 등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⑦ 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검증계획표 및 검증결과 보고서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⑧ 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HACCP 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정기 교육훈련 </a:t>
            </a:r>
            <a:r>
              <a:rPr lang="ko-KR" altLang="en-US" sz="1400" kern="0" spc="-100" dirty="0" err="1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이수증</a:t>
            </a:r>
            <a:endParaRPr lang="ko-KR" altLang="en-US" sz="1400" kern="0" spc="-100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* 이수 예정인 경우 전년도 </a:t>
            </a:r>
            <a:r>
              <a:rPr lang="ko-KR" altLang="en-US" sz="1400" kern="0" spc="-100" dirty="0" err="1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이수증</a:t>
            </a:r>
            <a:endParaRPr lang="ko-KR" altLang="en-US" sz="1400" kern="0" spc="-100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⑨ 연간 교육훈련 계획 및 교육훈련일지</a:t>
            </a:r>
            <a:endParaRPr lang="ko-KR" altLang="en-US" sz="1400" kern="0" spc="-1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08540" y="5617706"/>
            <a:ext cx="9404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☞ </a:t>
            </a:r>
            <a:r>
              <a:rPr lang="en-US" altLang="ko-KR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HACCP</a:t>
            </a:r>
            <a:r>
              <a:rPr lang="ko-KR" altLang="en-US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관리 서류 제출 주의사항</a:t>
            </a:r>
            <a:endParaRPr lang="en-US" altLang="ko-KR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 -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신규 제품 추가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공정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·CCP·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한계기준이 변경된 경우 관련 변경된 증빙서류를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부씩 제출</a:t>
            </a:r>
          </a:p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  ① 제조공정도 ②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HACCP PLAN ③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유효성 자료 ④ 모니터링 점검일지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1418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 방법</a:t>
            </a:r>
            <a:endParaRPr lang="ko-KR" altLang="en-US" sz="2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7286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자체평가 결과 제출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83604" y="970918"/>
            <a:ext cx="8989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제출서류</a:t>
            </a: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모서리가 둥근 직사각형 22"/>
          <p:cNvSpPr/>
          <p:nvPr/>
        </p:nvSpPr>
        <p:spPr bwMode="auto">
          <a:xfrm>
            <a:off x="536575" y="2275037"/>
            <a:ext cx="3749673" cy="3297103"/>
          </a:xfrm>
          <a:prstGeom prst="roundRect">
            <a:avLst>
              <a:gd name="adj" fmla="val 5094"/>
            </a:avLst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  <a:latin typeface="10X10" pitchFamily="50" charset="-127"/>
              <a:ea typeface="10X10" pitchFamily="50" charset="-127"/>
            </a:endParaRPr>
          </a:p>
        </p:txBody>
      </p:sp>
      <p:grpSp>
        <p:nvGrpSpPr>
          <p:cNvPr id="24" name="그룹 13"/>
          <p:cNvGrpSpPr>
            <a:grpSpLocks/>
          </p:cNvGrpSpPr>
          <p:nvPr/>
        </p:nvGrpSpPr>
        <p:grpSpPr bwMode="auto">
          <a:xfrm>
            <a:off x="664287" y="1970924"/>
            <a:ext cx="2515494" cy="432544"/>
            <a:chOff x="2771787" y="5013644"/>
            <a:chExt cx="4205911" cy="575565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2771787" y="5013644"/>
              <a:ext cx="4205911" cy="575565"/>
            </a:xfrm>
            <a:prstGeom prst="roundRect">
              <a:avLst>
                <a:gd name="adj" fmla="val 2126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직사각형 12"/>
            <p:cNvSpPr>
              <a:spLocks noChangeArrowheads="1"/>
            </p:cNvSpPr>
            <p:nvPr/>
          </p:nvSpPr>
          <p:spPr bwMode="auto">
            <a:xfrm>
              <a:off x="2860915" y="5028325"/>
              <a:ext cx="4056922" cy="53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2000" b="1" dirty="0" smtClean="0">
                  <a:latin typeface="휴먼모음T" pitchFamily="18" charset="-127"/>
                  <a:ea typeface="휴먼모음T" pitchFamily="18" charset="-127"/>
                </a:rPr>
                <a:t>선행요건관리</a:t>
              </a:r>
              <a:r>
                <a:rPr lang="en-US" altLang="ko-KR" sz="2000" b="1" dirty="0" smtClean="0">
                  <a:latin typeface="휴먼모음T" pitchFamily="18" charset="-127"/>
                  <a:ea typeface="휴먼모음T" pitchFamily="18" charset="-127"/>
                </a:rPr>
                <a:t>(7</a:t>
              </a:r>
              <a:r>
                <a:rPr lang="ko-KR" altLang="en-US" sz="2000" b="1" dirty="0" smtClean="0">
                  <a:latin typeface="휴먼모음T" pitchFamily="18" charset="-127"/>
                  <a:ea typeface="휴먼모음T" pitchFamily="18" charset="-127"/>
                </a:rPr>
                <a:t>종</a:t>
              </a:r>
              <a:r>
                <a:rPr lang="en-US" altLang="ko-KR" sz="2000" b="1" dirty="0" smtClean="0">
                  <a:latin typeface="휴먼모음T" pitchFamily="18" charset="-127"/>
                  <a:ea typeface="휴먼모음T" pitchFamily="18" charset="-127"/>
                </a:rPr>
                <a:t>)</a:t>
              </a:r>
              <a:endParaRPr lang="en-US" altLang="ko-KR" sz="2000" b="1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37" name="직사각형 36"/>
          <p:cNvSpPr/>
          <p:nvPr/>
        </p:nvSpPr>
        <p:spPr bwMode="auto">
          <a:xfrm>
            <a:off x="849042" y="2550667"/>
            <a:ext cx="3616623" cy="3017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① </a:t>
            </a:r>
            <a:r>
              <a:rPr lang="ko-KR" altLang="en-US" sz="1400" kern="0" spc="-100" dirty="0" err="1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방충방서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점검일지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② 지하수 수질검사 시험성적서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   저수조 청소 내역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해당 업소에 한함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③ 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원료 입고검수 점검일지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  원료 시험성적서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주원료 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종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④ 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완제품 검사 시험성적서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자가품질검사 등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⑤ 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검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교정 관리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온도 등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⑥ 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일반위생관리 및 공정점검표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⑦ 냉장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냉동창고 온도 점검일지</a:t>
            </a:r>
            <a:endParaRPr lang="ko-KR" altLang="en-US" sz="1400" kern="0" spc="-1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 bwMode="auto">
          <a:xfrm>
            <a:off x="4643438" y="2278953"/>
            <a:ext cx="3749673" cy="3297103"/>
          </a:xfrm>
          <a:prstGeom prst="roundRect">
            <a:avLst>
              <a:gd name="adj" fmla="val 5094"/>
            </a:avLst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  <a:latin typeface="10X10" pitchFamily="50" charset="-127"/>
              <a:ea typeface="10X10" pitchFamily="50" charset="-127"/>
            </a:endParaRPr>
          </a:p>
        </p:txBody>
      </p:sp>
      <p:grpSp>
        <p:nvGrpSpPr>
          <p:cNvPr id="39" name="그룹 13"/>
          <p:cNvGrpSpPr>
            <a:grpSpLocks/>
          </p:cNvGrpSpPr>
          <p:nvPr/>
        </p:nvGrpSpPr>
        <p:grpSpPr bwMode="auto">
          <a:xfrm>
            <a:off x="4771150" y="1974840"/>
            <a:ext cx="2515494" cy="432544"/>
            <a:chOff x="2771787" y="5013644"/>
            <a:chExt cx="4205911" cy="575565"/>
          </a:xfrm>
        </p:grpSpPr>
        <p:sp>
          <p:nvSpPr>
            <p:cNvPr id="40" name="모서리가 둥근 직사각형 39"/>
            <p:cNvSpPr/>
            <p:nvPr/>
          </p:nvSpPr>
          <p:spPr>
            <a:xfrm>
              <a:off x="2771787" y="5013644"/>
              <a:ext cx="4205911" cy="575565"/>
            </a:xfrm>
            <a:prstGeom prst="roundRect">
              <a:avLst>
                <a:gd name="adj" fmla="val 2126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직사각형 12"/>
            <p:cNvSpPr>
              <a:spLocks noChangeArrowheads="1"/>
            </p:cNvSpPr>
            <p:nvPr/>
          </p:nvSpPr>
          <p:spPr bwMode="auto">
            <a:xfrm>
              <a:off x="2860915" y="5028325"/>
              <a:ext cx="4056922" cy="53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휴먼모음T" pitchFamily="18" charset="-127"/>
                  <a:ea typeface="휴먼모음T" pitchFamily="18" charset="-127"/>
                </a:rPr>
                <a:t>HACCP </a:t>
              </a:r>
              <a:r>
                <a:rPr lang="ko-KR" altLang="en-US" sz="2000" b="1" dirty="0" smtClean="0">
                  <a:latin typeface="휴먼모음T" pitchFamily="18" charset="-127"/>
                  <a:ea typeface="휴먼모음T" pitchFamily="18" charset="-127"/>
                </a:rPr>
                <a:t>관리</a:t>
              </a:r>
              <a:r>
                <a:rPr lang="en-US" altLang="ko-KR" sz="2000" b="1" dirty="0" smtClean="0">
                  <a:latin typeface="휴먼모음T" pitchFamily="18" charset="-127"/>
                  <a:ea typeface="휴먼모음T" pitchFamily="18" charset="-127"/>
                </a:rPr>
                <a:t>(7</a:t>
              </a:r>
              <a:r>
                <a:rPr lang="ko-KR" altLang="en-US" sz="2000" b="1" dirty="0" smtClean="0">
                  <a:latin typeface="휴먼모음T" pitchFamily="18" charset="-127"/>
                  <a:ea typeface="휴먼모음T" pitchFamily="18" charset="-127"/>
                </a:rPr>
                <a:t>종</a:t>
              </a:r>
              <a:r>
                <a:rPr lang="en-US" altLang="ko-KR" sz="2000" b="1" dirty="0" smtClean="0">
                  <a:latin typeface="휴먼모음T" pitchFamily="18" charset="-127"/>
                  <a:ea typeface="휴먼모음T" pitchFamily="18" charset="-127"/>
                </a:rPr>
                <a:t>)</a:t>
              </a:r>
              <a:endParaRPr lang="en-US" altLang="ko-KR" sz="2000" b="1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42" name="직사각형 41"/>
          <p:cNvSpPr/>
          <p:nvPr/>
        </p:nvSpPr>
        <p:spPr bwMode="auto">
          <a:xfrm>
            <a:off x="4955905" y="2554583"/>
            <a:ext cx="3616623" cy="242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① 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HACCP PLAN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② CCP 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유효성 검사내역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③ 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CCP 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모니터링 점검일지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④ 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CCP </a:t>
            </a:r>
            <a:r>
              <a:rPr lang="ko-KR" altLang="en-US" sz="1400" kern="0" spc="-100" dirty="0" err="1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검증점검표</a:t>
            </a:r>
            <a:endParaRPr lang="ko-KR" altLang="en-US" sz="1400" kern="0" spc="-100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⑤ 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HACCP 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정기 교육훈련 </a:t>
            </a:r>
            <a:r>
              <a:rPr lang="ko-KR" altLang="en-US" sz="1400" kern="0" spc="-100" dirty="0" err="1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이수증</a:t>
            </a:r>
            <a:endParaRPr lang="ko-KR" altLang="en-US" sz="1400" kern="0" spc="-100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* 이수 예정인 경우 전년도 </a:t>
            </a:r>
            <a:r>
              <a:rPr lang="ko-KR" altLang="en-US" sz="1400" kern="0" spc="-100" dirty="0" err="1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이수증</a:t>
            </a:r>
            <a:endParaRPr lang="ko-KR" altLang="en-US" sz="1400" kern="0" spc="-100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⑥ 모니터링 검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교정 내역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온도 등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⑦ </a:t>
            </a:r>
            <a:r>
              <a:rPr lang="ko-KR" altLang="en-US" sz="1400" kern="0" spc="-1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연간 교육훈련 계획 및 교육훈련일지</a:t>
            </a:r>
            <a:endParaRPr lang="ko-KR" altLang="en-US" sz="1400" kern="0" spc="-1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311516" y="5644180"/>
            <a:ext cx="9404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☞ </a:t>
            </a:r>
            <a:r>
              <a:rPr lang="en-US" altLang="ko-KR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HACCP</a:t>
            </a:r>
            <a:r>
              <a:rPr lang="ko-KR" altLang="en-US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관리 서류 제출 주의사항</a:t>
            </a:r>
            <a:endParaRPr lang="en-US" altLang="ko-KR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 - CCP·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한계기준이 변경된 경우 관련 변경된 증빙서류를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부씩 제출</a:t>
            </a:r>
          </a:p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  ①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HACCP PLAN ②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유효성 자료 ③ 모니터링 점검일지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4" name="TextBox 72"/>
          <p:cNvSpPr txBox="1">
            <a:spLocks noChangeArrowheads="1"/>
          </p:cNvSpPr>
          <p:nvPr/>
        </p:nvSpPr>
        <p:spPr bwMode="auto">
          <a:xfrm>
            <a:off x="453030" y="1211266"/>
            <a:ext cx="85507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증빙서류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소규모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HACCP</a:t>
            </a:r>
          </a:p>
        </p:txBody>
      </p:sp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4697413"/>
            <a:ext cx="9144000" cy="2160587"/>
          </a:xfrm>
          <a:prstGeom prst="rect">
            <a:avLst/>
          </a:prstGeom>
          <a:solidFill>
            <a:srgbClr val="6C70A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32138" y="2309813"/>
            <a:ext cx="5759450" cy="0"/>
          </a:xfrm>
          <a:prstGeom prst="line">
            <a:avLst/>
          </a:prstGeom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3114675" y="4383088"/>
            <a:ext cx="575945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3132138" y="3068960"/>
            <a:ext cx="324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 dirty="0" smtClean="0">
                <a:solidFill>
                  <a:srgbClr val="262626"/>
                </a:solidFill>
                <a:latin typeface="휴먼모음T" pitchFamily="18" charset="-127"/>
                <a:ea typeface="휴먼모음T" pitchFamily="18" charset="-127"/>
              </a:rPr>
              <a:t>평가 주의사항</a:t>
            </a:r>
            <a:endParaRPr lang="en-US" altLang="ko-KR" sz="3200" dirty="0" smtClean="0">
              <a:solidFill>
                <a:srgbClr val="262626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38" y="4668838"/>
            <a:ext cx="9286876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9330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1418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 주의사항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67286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자체평가 부실운영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83604" y="970918"/>
            <a:ext cx="8989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자체평가 부실운영 업소 대상 </a:t>
            </a:r>
            <a:r>
              <a:rPr lang="ko-KR" altLang="en-US" sz="24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기획평가 운영</a:t>
            </a:r>
            <a:endParaRPr lang="en-US" altLang="ko-KR" sz="2400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132"/>
          <p:cNvGrpSpPr>
            <a:grpSpLocks/>
          </p:cNvGrpSpPr>
          <p:nvPr/>
        </p:nvGrpSpPr>
        <p:grpSpPr bwMode="auto">
          <a:xfrm>
            <a:off x="2114559" y="4089404"/>
            <a:ext cx="4814895" cy="839783"/>
            <a:chOff x="567" y="2179"/>
            <a:chExt cx="4626" cy="1115"/>
          </a:xfrm>
        </p:grpSpPr>
        <p:sp>
          <p:nvSpPr>
            <p:cNvPr id="24" name="AutoShape 129"/>
            <p:cNvSpPr>
              <a:spLocks noChangeArrowheads="1"/>
            </p:cNvSpPr>
            <p:nvPr/>
          </p:nvSpPr>
          <p:spPr bwMode="gray">
            <a:xfrm rot="10800000">
              <a:off x="567" y="2387"/>
              <a:ext cx="4626" cy="90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0C0C0">
                    <a:alpha val="50000"/>
                  </a:srgbClr>
                </a:gs>
                <a:gs pos="100000">
                  <a:srgbClr val="46B129">
                    <a:alpha val="0"/>
                  </a:srgb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endParaRPr lang="ko-KR" altLang="en-US"/>
            </a:p>
          </p:txBody>
        </p:sp>
        <p:sp>
          <p:nvSpPr>
            <p:cNvPr id="35" name="AutoShape 130"/>
            <p:cNvSpPr>
              <a:spLocks noChangeArrowheads="1"/>
            </p:cNvSpPr>
            <p:nvPr/>
          </p:nvSpPr>
          <p:spPr bwMode="gray">
            <a:xfrm rot="10800000">
              <a:off x="567" y="2291"/>
              <a:ext cx="4626" cy="90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0C0C0">
                    <a:alpha val="70000"/>
                  </a:srgbClr>
                </a:gs>
                <a:gs pos="100000">
                  <a:srgbClr val="46B129">
                    <a:alpha val="0"/>
                  </a:srgb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endParaRPr lang="ko-KR" altLang="en-US"/>
            </a:p>
          </p:txBody>
        </p:sp>
        <p:sp>
          <p:nvSpPr>
            <p:cNvPr id="36" name="AutoShape 131"/>
            <p:cNvSpPr>
              <a:spLocks noChangeArrowheads="1"/>
            </p:cNvSpPr>
            <p:nvPr/>
          </p:nvSpPr>
          <p:spPr bwMode="gray">
            <a:xfrm rot="10800000">
              <a:off x="567" y="2179"/>
              <a:ext cx="4626" cy="90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0C0C0">
                    <a:alpha val="73000"/>
                  </a:srgbClr>
                </a:gs>
                <a:gs pos="100000">
                  <a:srgbClr val="46B129">
                    <a:alpha val="0"/>
                  </a:srgb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endParaRPr lang="ko-KR" altLang="en-US"/>
            </a:p>
          </p:txBody>
        </p:sp>
      </p:grpSp>
      <p:pic>
        <p:nvPicPr>
          <p:cNvPr id="38" name="Picture 87" descr="466"/>
          <p:cNvPicPr>
            <a:picLocks noChangeAspect="1" noChangeArrowheads="1"/>
          </p:cNvPicPr>
          <p:nvPr/>
        </p:nvPicPr>
        <p:blipFill>
          <a:blip r:embed="rId3" cstate="print"/>
          <a:srcRect l="2867" t="6581" r="65868" b="50061"/>
          <a:stretch>
            <a:fillRect/>
          </a:stretch>
        </p:blipFill>
        <p:spPr bwMode="auto">
          <a:xfrm>
            <a:off x="428596" y="2322536"/>
            <a:ext cx="4071966" cy="1858944"/>
          </a:xfrm>
          <a:prstGeom prst="rect">
            <a:avLst/>
          </a:prstGeom>
          <a:noFill/>
        </p:spPr>
      </p:pic>
      <p:pic>
        <p:nvPicPr>
          <p:cNvPr id="39" name="Picture 88" descr="466"/>
          <p:cNvPicPr>
            <a:picLocks noChangeAspect="1" noChangeArrowheads="1"/>
          </p:cNvPicPr>
          <p:nvPr/>
        </p:nvPicPr>
        <p:blipFill>
          <a:blip r:embed="rId3" cstate="print"/>
          <a:srcRect l="34132" t="6581" r="35402" b="50061"/>
          <a:stretch>
            <a:fillRect/>
          </a:stretch>
        </p:blipFill>
        <p:spPr bwMode="auto">
          <a:xfrm>
            <a:off x="4714876" y="2322536"/>
            <a:ext cx="3643338" cy="1858944"/>
          </a:xfrm>
          <a:prstGeom prst="rect">
            <a:avLst/>
          </a:prstGeom>
          <a:noFill/>
        </p:spPr>
      </p:pic>
      <p:grpSp>
        <p:nvGrpSpPr>
          <p:cNvPr id="40" name="Group 110"/>
          <p:cNvGrpSpPr>
            <a:grpSpLocks/>
          </p:cNvGrpSpPr>
          <p:nvPr/>
        </p:nvGrpSpPr>
        <p:grpSpPr bwMode="auto">
          <a:xfrm>
            <a:off x="2366949" y="2313015"/>
            <a:ext cx="360363" cy="360363"/>
            <a:chOff x="-645" y="2649"/>
            <a:chExt cx="610" cy="610"/>
          </a:xfrm>
        </p:grpSpPr>
        <p:sp>
          <p:nvSpPr>
            <p:cNvPr id="53" name="Oval 105"/>
            <p:cNvSpPr>
              <a:spLocks noChangeArrowheads="1"/>
            </p:cNvSpPr>
            <p:nvPr/>
          </p:nvSpPr>
          <p:spPr bwMode="auto">
            <a:xfrm>
              <a:off x="-520" y="2774"/>
              <a:ext cx="360" cy="360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4" name="Oval 107"/>
            <p:cNvSpPr>
              <a:spLocks noChangeArrowheads="1"/>
            </p:cNvSpPr>
            <p:nvPr/>
          </p:nvSpPr>
          <p:spPr bwMode="auto">
            <a:xfrm>
              <a:off x="-645" y="2649"/>
              <a:ext cx="610" cy="610"/>
            </a:xfrm>
            <a:prstGeom prst="ellipse">
              <a:avLst/>
            </a:prstGeom>
            <a:solidFill>
              <a:srgbClr val="99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5" name="Oval 108"/>
            <p:cNvSpPr>
              <a:spLocks noChangeArrowheads="1"/>
            </p:cNvSpPr>
            <p:nvPr/>
          </p:nvSpPr>
          <p:spPr bwMode="auto">
            <a:xfrm>
              <a:off x="-616" y="2672"/>
              <a:ext cx="564" cy="56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006699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6" name="Oval 109"/>
            <p:cNvSpPr>
              <a:spLocks noChangeArrowheads="1"/>
            </p:cNvSpPr>
            <p:nvPr/>
          </p:nvSpPr>
          <p:spPr bwMode="auto">
            <a:xfrm>
              <a:off x="-568" y="2945"/>
              <a:ext cx="467" cy="236"/>
            </a:xfrm>
            <a:prstGeom prst="ellipse">
              <a:avLst/>
            </a:prstGeom>
            <a:solidFill>
              <a:srgbClr val="990000">
                <a:alpha val="60001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48" name="Oval 112"/>
          <p:cNvSpPr>
            <a:spLocks noChangeArrowheads="1"/>
          </p:cNvSpPr>
          <p:nvPr/>
        </p:nvSpPr>
        <p:spPr bwMode="auto">
          <a:xfrm>
            <a:off x="6337312" y="2386860"/>
            <a:ext cx="212673" cy="21267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9" name="Oval 113"/>
          <p:cNvSpPr>
            <a:spLocks noChangeArrowheads="1"/>
          </p:cNvSpPr>
          <p:nvPr/>
        </p:nvSpPr>
        <p:spPr bwMode="auto">
          <a:xfrm>
            <a:off x="6270639" y="2313015"/>
            <a:ext cx="360363" cy="360363"/>
          </a:xfrm>
          <a:prstGeom prst="ellipse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1" name="Oval 114"/>
          <p:cNvSpPr>
            <a:spLocks noChangeArrowheads="1"/>
          </p:cNvSpPr>
          <p:nvPr/>
        </p:nvSpPr>
        <p:spPr bwMode="auto">
          <a:xfrm>
            <a:off x="6278235" y="2326602"/>
            <a:ext cx="333188" cy="333188"/>
          </a:xfrm>
          <a:prstGeom prst="ellipse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rgbClr val="006699"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2" name="Oval 115"/>
          <p:cNvSpPr>
            <a:spLocks noChangeArrowheads="1"/>
          </p:cNvSpPr>
          <p:nvPr/>
        </p:nvSpPr>
        <p:spPr bwMode="auto">
          <a:xfrm>
            <a:off x="6306591" y="2487880"/>
            <a:ext cx="275884" cy="139419"/>
          </a:xfrm>
          <a:prstGeom prst="ellipse">
            <a:avLst/>
          </a:prstGeom>
          <a:solidFill>
            <a:srgbClr val="990000">
              <a:alpha val="60001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1017408" y="2881320"/>
            <a:ext cx="3057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자체평가 미제출한 경우</a:t>
            </a:r>
            <a:endParaRPr lang="ko-KR" altLang="en-US" sz="24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088297" y="2855920"/>
            <a:ext cx="2803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제출한 자료 검증결과</a:t>
            </a:r>
            <a:endParaRPr lang="en-US" altLang="ko-KR" sz="2400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부실한 경우</a:t>
            </a:r>
            <a:endParaRPr lang="ko-KR" altLang="en-US" sz="24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2286" y="1928802"/>
            <a:ext cx="52424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AutoShape 134"/>
          <p:cNvSpPr>
            <a:spLocks noChangeArrowheads="1"/>
          </p:cNvSpPr>
          <p:nvPr/>
        </p:nvSpPr>
        <p:spPr bwMode="auto">
          <a:xfrm>
            <a:off x="2357422" y="5013336"/>
            <a:ext cx="4071966" cy="81121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>
                  <a:alpha val="57001"/>
                </a:srgbClr>
              </a:gs>
              <a:gs pos="50000">
                <a:srgbClr val="FFFFFF"/>
              </a:gs>
              <a:gs pos="100000">
                <a:srgbClr val="F8F8F8">
                  <a:alpha val="57001"/>
                </a:srgbClr>
              </a:gs>
            </a:gsLst>
            <a:lin ang="5400000" scaled="1"/>
          </a:gradFill>
          <a:ln w="19050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endParaRPr lang="ko-KR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857356" y="509747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기획평가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실시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16051" y="6156012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‘21</a:t>
            </a:r>
            <a:r>
              <a:rPr lang="ko-KR" altLang="en-US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년 축산물 분야 확대 </a:t>
            </a:r>
            <a:r>
              <a:rPr lang="ko-KR" altLang="en-US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적용 예정</a:t>
            </a:r>
            <a:endParaRPr lang="en-US" altLang="ko-KR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1418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평가 주의사항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67286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참고자료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83604" y="970918"/>
            <a:ext cx="8989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소규모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HACCP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등 평가 관련 서류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예시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모서리가 둥근 직사각형 23"/>
          <p:cNvSpPr/>
          <p:nvPr/>
        </p:nvSpPr>
        <p:spPr bwMode="auto">
          <a:xfrm>
            <a:off x="500034" y="1500174"/>
            <a:ext cx="7715304" cy="4786346"/>
          </a:xfrm>
          <a:prstGeom prst="roundRect">
            <a:avLst>
              <a:gd name="adj" fmla="val 5094"/>
            </a:avLst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11560" y="1500174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1.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 방충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700" dirty="0" err="1" smtClean="0">
                <a:latin typeface="휴먼모음T" pitchFamily="18" charset="-127"/>
                <a:ea typeface="휴먼모음T" pitchFamily="18" charset="-127"/>
              </a:rPr>
              <a:t>방서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 일지</a:t>
            </a: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2.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 수질검사 시험성적서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지하수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3. 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저수조 청소 내역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해당 업소에 한함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4. 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원료 입고검수 점검일지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시험성적서 등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5. 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완제품 검사 내역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자가품질검사 등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6. 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검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교정 일지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가열기 및 냉장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냉동 등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7. 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일반위생관리 및 공정점검표</a:t>
            </a: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8.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 냉장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냉동창고 온도 점검일지</a:t>
            </a: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9.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HACCP PLAN</a:t>
            </a: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10. CCP 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유효성 검사내역</a:t>
            </a: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11.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CCP 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모니터링 점검일지</a:t>
            </a: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12.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CCP </a:t>
            </a:r>
            <a:r>
              <a:rPr lang="ko-KR" altLang="en-US" sz="1700" dirty="0" err="1" smtClean="0">
                <a:latin typeface="휴먼모음T" pitchFamily="18" charset="-127"/>
                <a:ea typeface="휴먼모음T" pitchFamily="18" charset="-127"/>
              </a:rPr>
              <a:t>검증점검표</a:t>
            </a:r>
            <a:endParaRPr lang="ko-KR" altLang="en-US" sz="17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13.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HACCP 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정기 교육훈련 </a:t>
            </a:r>
            <a:r>
              <a:rPr lang="ko-KR" altLang="en-US" sz="1700" dirty="0" err="1" smtClean="0">
                <a:latin typeface="휴먼모음T" pitchFamily="18" charset="-127"/>
                <a:ea typeface="휴먼모음T" pitchFamily="18" charset="-127"/>
              </a:rPr>
              <a:t>이수증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이수 예정인 경우 전년도 </a:t>
            </a:r>
            <a:r>
              <a:rPr lang="ko-KR" altLang="en-US" sz="1700" dirty="0" err="1" smtClean="0">
                <a:latin typeface="휴먼모음T" pitchFamily="18" charset="-127"/>
                <a:ea typeface="휴먼모음T" pitchFamily="18" charset="-127"/>
              </a:rPr>
              <a:t>이수증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14. 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모니터링 검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교정 내역</a:t>
            </a: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15.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 연간 교육훈련 계획 및 교육훈련일지</a:t>
            </a: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16.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 회수관리 일지</a:t>
            </a: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17.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 소비자 불만 및 이물관리 일지</a:t>
            </a:r>
            <a:endParaRPr lang="en-US" altLang="ko-KR" sz="17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18. 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기타 법적 서류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영업등록증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품목제조보고서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건축물대장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700" dirty="0" err="1" smtClean="0">
                <a:latin typeface="휴먼모음T" pitchFamily="18" charset="-127"/>
                <a:ea typeface="휴먼모음T" pitchFamily="18" charset="-127"/>
              </a:rPr>
              <a:t>원료수불부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 등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7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295582" y="6288135"/>
            <a:ext cx="93535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spc="-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400" b="1" spc="-100" dirty="0" smtClean="0">
                <a:latin typeface="휴먼모음T" pitchFamily="18" charset="-127"/>
                <a:ea typeface="휴먼모음T" pitchFamily="18" charset="-127"/>
              </a:rPr>
              <a:t>※ </a:t>
            </a:r>
            <a:r>
              <a:rPr lang="ko-KR" altLang="en-US" sz="1400" b="1" spc="-100" dirty="0" smtClean="0">
                <a:latin typeface="휴먼모음T" pitchFamily="18" charset="-127"/>
                <a:ea typeface="휴먼모음T" pitchFamily="18" charset="-127"/>
              </a:rPr>
              <a:t>현재 운영 중인 </a:t>
            </a:r>
            <a:r>
              <a:rPr lang="en-US" altLang="ko-KR" sz="1400" b="1" spc="-100" dirty="0" smtClean="0">
                <a:latin typeface="휴먼모음T" pitchFamily="18" charset="-127"/>
                <a:ea typeface="휴먼모음T" pitchFamily="18" charset="-127"/>
              </a:rPr>
              <a:t>HACCP </a:t>
            </a:r>
            <a:r>
              <a:rPr lang="ko-KR" altLang="en-US" sz="1400" b="1" spc="-100" dirty="0" smtClean="0">
                <a:latin typeface="휴먼모음T" pitchFamily="18" charset="-127"/>
                <a:ea typeface="휴먼모음T" pitchFamily="18" charset="-127"/>
              </a:rPr>
              <a:t>관련 일지를 준비</a:t>
            </a:r>
            <a:r>
              <a:rPr lang="en-US" altLang="ko-KR" sz="1400" b="1" spc="-1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b="1" spc="-100" dirty="0" smtClean="0">
                <a:latin typeface="휴먼모음T" pitchFamily="18" charset="-127"/>
                <a:ea typeface="휴먼모음T" pitchFamily="18" charset="-127"/>
              </a:rPr>
              <a:t>해당 리스트는 단순 참고용이며</a:t>
            </a:r>
            <a:r>
              <a:rPr lang="en-US" altLang="ko-KR" sz="1400" b="1" spc="-1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 b="1" spc="-100" dirty="0" smtClean="0">
                <a:latin typeface="휴먼모음T" pitchFamily="18" charset="-127"/>
                <a:ea typeface="휴먼모음T" pitchFamily="18" charset="-127"/>
              </a:rPr>
              <a:t>추가로 일지를 구비 또는 요구되지 않음</a:t>
            </a:r>
            <a:r>
              <a:rPr lang="en-US" altLang="ko-KR" sz="1400" b="1" spc="-1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400" b="1" spc="-100" dirty="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2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5" b="28408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637686" y="3170236"/>
            <a:ext cx="8126170" cy="73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ko-KR" altLang="en-US" sz="48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감사합니다</a:t>
            </a:r>
            <a:r>
              <a:rPr lang="en-US" altLang="ko-KR" sz="48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en-US" altLang="ko-KR" sz="48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61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638410" y="447469"/>
            <a:ext cx="4714280" cy="46174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ko-KR" altLang="en-US" sz="2399" b="1" kern="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식품위생법</a:t>
            </a:r>
          </a:p>
        </p:txBody>
      </p:sp>
      <p:sp>
        <p:nvSpPr>
          <p:cNvPr id="56" name="평행 사변형 55"/>
          <p:cNvSpPr/>
          <p:nvPr/>
        </p:nvSpPr>
        <p:spPr>
          <a:xfrm flipH="1">
            <a:off x="-683976" y="-17223"/>
            <a:ext cx="5759973" cy="692696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altLang="ko-KR" sz="2799" dirty="0" smtClean="0">
                <a:latin typeface="HY견고딕" pitchFamily="18" charset="-127"/>
                <a:ea typeface="HY견고딕" pitchFamily="18" charset="-127"/>
              </a:rPr>
              <a:t>HACCP </a:t>
            </a:r>
            <a:r>
              <a:rPr lang="ko-KR" altLang="en-US" sz="2799" dirty="0">
                <a:latin typeface="HY견고딕" pitchFamily="18" charset="-127"/>
                <a:ea typeface="HY견고딕" pitchFamily="18" charset="-127"/>
              </a:rPr>
              <a:t>제도연혁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71681"/>
              </p:ext>
            </p:extLst>
          </p:nvPr>
        </p:nvGraphicFramePr>
        <p:xfrm>
          <a:off x="537973" y="918007"/>
          <a:ext cx="7776518" cy="5129458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947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9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17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2015</a:t>
                      </a:r>
                      <a:endParaRPr lang="ko-KR" altLang="en-US" sz="1600" kern="1200" spc="0" dirty="0" smtClean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HACCP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적용 부실업체 행정조치 강화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(One-Strike-Out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제 시행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HACCP 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업체  정기조사 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평가 결과  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60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점 미만 이거나 주요안전조항 </a:t>
                      </a:r>
                      <a:endParaRPr lang="en-US" altLang="ko-KR" sz="1600" b="0" spc="0" baseline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①원료 검수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검사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 </a:t>
                      </a:r>
                      <a:r>
                        <a:rPr lang="ko-KR" altLang="en-US" sz="1600" b="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미실시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 ②지하수 살균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600" b="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소독미실시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③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작업장 세척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소독 </a:t>
                      </a:r>
                      <a:r>
                        <a:rPr lang="ko-KR" altLang="en-US" sz="1600" b="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미실시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 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④</a:t>
                      </a:r>
                      <a:r>
                        <a:rPr lang="ko-KR" altLang="en-US" sz="1600" b="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중요관리점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(CCP) 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관리 미흡 등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7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2016</a:t>
                      </a:r>
                      <a:endParaRPr lang="ko-KR" altLang="en-US" sz="1600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식품인증업체 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3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년 주기 연장심사제 도입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(‘16.8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시행</a:t>
                      </a:r>
                      <a:r>
                        <a:rPr lang="en-US" altLang="ko-KR" sz="1600" spc="0" baseline="0" dirty="0" smtClean="0">
                          <a:solidFill>
                            <a:srgbClr val="FF0000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dirty="0" smtClean="0">
                        <a:solidFill>
                          <a:srgbClr val="FF0000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57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‘16. 1.</a:t>
                      </a:r>
                      <a:endParaRPr lang="ko-KR" altLang="en-US" sz="1600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baseline="0" dirty="0" smtClean="0">
                          <a:solidFill>
                            <a:srgbClr val="FF0000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 도축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600" spc="0" baseline="0" dirty="0" err="1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집유업</a:t>
                      </a:r>
                      <a:r>
                        <a:rPr lang="ko-KR" altLang="en-US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spc="0" baseline="0" dirty="0" err="1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의무적용</a:t>
                      </a:r>
                      <a:r>
                        <a:rPr lang="ko-KR" altLang="en-US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 확대 완료</a:t>
                      </a:r>
                      <a:endParaRPr lang="ko-KR" altLang="en-US" sz="1600" spc="0" dirty="0" smtClean="0">
                        <a:solidFill>
                          <a:srgbClr val="002060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2246096765"/>
                  </a:ext>
                </a:extLst>
              </a:tr>
              <a:tr h="3710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‘16. 2.</a:t>
                      </a:r>
                      <a:endParaRPr lang="ko-KR" altLang="en-US" sz="1600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한국식품안전관리인증원법</a:t>
                      </a:r>
                      <a:r>
                        <a:rPr lang="en-US" altLang="ko-KR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식품</a:t>
                      </a:r>
                      <a:r>
                        <a:rPr lang="en-US" altLang="ko-KR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,</a:t>
                      </a:r>
                      <a:r>
                        <a:rPr lang="en-US" altLang="ko-KR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 </a:t>
                      </a:r>
                      <a:r>
                        <a:rPr lang="ko-KR" altLang="en-US" sz="1600" spc="0" baseline="0" dirty="0" err="1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인증원</a:t>
                      </a:r>
                      <a:r>
                        <a:rPr lang="ko-KR" altLang="en-US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 통합</a:t>
                      </a:r>
                      <a:r>
                        <a:rPr lang="en-US" altLang="ko-KR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r>
                        <a:rPr lang="ko-KR" altLang="en-US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 제정</a:t>
                      </a:r>
                      <a:r>
                        <a:rPr lang="en-US" altLang="ko-KR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(17.2 </a:t>
                      </a:r>
                      <a:r>
                        <a:rPr lang="ko-KR" altLang="en-US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개원</a:t>
                      </a:r>
                      <a:r>
                        <a:rPr lang="en-US" altLang="ko-KR" sz="1600" spc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dirty="0" smtClean="0">
                        <a:solidFill>
                          <a:srgbClr val="002060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9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‘16. 4.</a:t>
                      </a:r>
                      <a:endParaRPr lang="ko-KR" altLang="en-US" sz="1600" kern="1200" spc="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의무적용 대상품목 지정 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시행규칙 개정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endParaRPr lang="en-US" altLang="ko-KR" sz="1600" spc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①순대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‘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16  ~</a:t>
                      </a:r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‘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1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7)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②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떡류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(~17,  ’10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인 이상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3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</a:t>
                      </a: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17. 2</a:t>
                      </a:r>
                      <a:r>
                        <a:rPr lang="en-US" altLang="ko-KR" sz="1600" kern="1200" spc="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.</a:t>
                      </a:r>
                      <a:endParaRPr lang="ko-KR" altLang="en-US" sz="1600" kern="1200" spc="0" dirty="0" smtClean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한국식품안전관리인증원 출범</a:t>
                      </a: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4181038371"/>
                  </a:ext>
                </a:extLst>
              </a:tr>
              <a:tr h="2285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‘17. </a:t>
                      </a:r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12</a:t>
                      </a:r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.</a:t>
                      </a:r>
                      <a:endParaRPr lang="ko-KR" altLang="en-US" sz="1600" kern="120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 </a:t>
                      </a:r>
                      <a:r>
                        <a:rPr lang="ko-KR" altLang="en-US" sz="1600" spc="0" baseline="0" dirty="0" err="1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알가공업</a:t>
                      </a:r>
                      <a:r>
                        <a:rPr lang="ko-KR" altLang="en-US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spc="0" baseline="0" dirty="0" err="1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의무적용</a:t>
                      </a:r>
                      <a:r>
                        <a:rPr lang="ko-KR" altLang="en-US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 확대 완료</a:t>
                      </a: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5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’18. 1.</a:t>
                      </a:r>
                      <a:endParaRPr lang="ko-KR" altLang="en-US" sz="1600" kern="120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 </a:t>
                      </a:r>
                      <a:r>
                        <a:rPr lang="ko-KR" altLang="en-US" sz="1600" spc="0" baseline="0" dirty="0" err="1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유가공업</a:t>
                      </a:r>
                      <a:r>
                        <a:rPr lang="ko-KR" altLang="en-US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spc="0" baseline="0" dirty="0" err="1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의무적용</a:t>
                      </a:r>
                      <a:r>
                        <a:rPr lang="ko-KR" altLang="en-US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 확대 완료</a:t>
                      </a:r>
                      <a:endParaRPr lang="ko-KR" altLang="en-US" sz="1600" spc="0" baseline="0" dirty="0" smtClean="0">
                        <a:solidFill>
                          <a:srgbClr val="002060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361014698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2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866827"/>
              </p:ext>
            </p:extLst>
          </p:nvPr>
        </p:nvGraphicFramePr>
        <p:xfrm>
          <a:off x="457200" y="1600200"/>
          <a:ext cx="7776518" cy="1879156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947412">
                  <a:extLst>
                    <a:ext uri="{9D8B030D-6E8A-4147-A177-3AD203B41FA5}">
                      <a16:colId xmlns:a16="http://schemas.microsoft.com/office/drawing/2014/main" val="3964704773"/>
                    </a:ext>
                  </a:extLst>
                </a:gridCol>
                <a:gridCol w="6829106">
                  <a:extLst>
                    <a:ext uri="{9D8B030D-6E8A-4147-A177-3AD203B41FA5}">
                      <a16:colId xmlns:a16="http://schemas.microsoft.com/office/drawing/2014/main" val="1847684416"/>
                    </a:ext>
                  </a:extLst>
                </a:gridCol>
              </a:tblGrid>
              <a:tr h="3710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’18.4.</a:t>
                      </a:r>
                      <a:endParaRPr lang="ko-KR" altLang="en-US" sz="1600" kern="120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 </a:t>
                      </a:r>
                      <a:r>
                        <a:rPr lang="ko-KR" altLang="en-US" sz="1600" spc="0" baseline="0" dirty="0" err="1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식용란선별포장업</a:t>
                      </a:r>
                      <a:r>
                        <a:rPr lang="ko-KR" altLang="en-US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r>
                        <a:rPr lang="ko-KR" altLang="en-US" sz="1600" spc="0" baseline="0" dirty="0" err="1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의무적용</a:t>
                      </a:r>
                      <a:r>
                        <a:rPr lang="ko-KR" altLang="en-US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 확대</a:t>
                      </a:r>
                      <a:r>
                        <a:rPr lang="en-US" altLang="ko-KR" sz="1600" spc="0" baseline="0" dirty="0" smtClean="0">
                          <a:solidFill>
                            <a:srgbClr val="002060"/>
                          </a:solidFill>
                          <a:latin typeface="10X10" pitchFamily="50" charset="-127"/>
                          <a:ea typeface="10X10" pitchFamily="50" charset="-127"/>
                        </a:rPr>
                        <a:t> </a:t>
                      </a:r>
                      <a:endParaRPr lang="ko-KR" altLang="en-US" sz="1600" spc="0" baseline="0" dirty="0" smtClean="0">
                        <a:solidFill>
                          <a:srgbClr val="002060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2874167474"/>
                  </a:ext>
                </a:extLst>
              </a:tr>
              <a:tr h="964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’20</a:t>
                      </a:r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. 12</a:t>
                      </a:r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.</a:t>
                      </a:r>
                      <a:endParaRPr lang="ko-KR" altLang="en-US" sz="1600" kern="120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식품 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의무적용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확대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완료 예정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과자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캔디류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빵류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떡류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초콜릿류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즉석섭취식품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국수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·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유탕면류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특수용도식품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음료류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, 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어육소시지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baseline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90618836"/>
                  </a:ext>
                </a:extLst>
              </a:tr>
              <a:tr h="3710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~’24</a:t>
                      </a:r>
                      <a:r>
                        <a:rPr lang="en-US" altLang="ko-KR" sz="1600" kern="1200" dirty="0" smtClean="0">
                          <a:solidFill>
                            <a:schemeClr val="bg1"/>
                          </a:solidFill>
                          <a:latin typeface="10X10" pitchFamily="50" charset="-127"/>
                          <a:ea typeface="10X10" pitchFamily="50" charset="-127"/>
                          <a:cs typeface="+mn-cs"/>
                        </a:rPr>
                        <a:t>. 12</a:t>
                      </a:r>
                      <a:endParaRPr lang="ko-KR" altLang="en-US" sz="1600" kern="1200" dirty="0">
                        <a:solidFill>
                          <a:schemeClr val="bg1"/>
                        </a:solidFill>
                        <a:latin typeface="10X10" pitchFamily="50" charset="-127"/>
                        <a:ea typeface="10X10" pitchFamily="50" charset="-127"/>
                        <a:cs typeface="+mn-cs"/>
                      </a:endParaRPr>
                    </a:p>
                  </a:txBody>
                  <a:tcPr marL="91398" marR="91398"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축산물 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의무적용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 확대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완료 예정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(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식육가공업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  <a:latin typeface="10X10" pitchFamily="50" charset="-127"/>
                          <a:ea typeface="10X10" pitchFamily="50" charset="-127"/>
                        </a:rPr>
                        <a:t>)</a:t>
                      </a:r>
                      <a:endParaRPr lang="ko-KR" altLang="en-US" sz="1600" spc="0" baseline="0" dirty="0" smtClean="0">
                        <a:solidFill>
                          <a:schemeClr val="tx1"/>
                        </a:solidFill>
                        <a:latin typeface="10X10" pitchFamily="50" charset="-127"/>
                        <a:ea typeface="10X10" pitchFamily="50" charset="-127"/>
                      </a:endParaRPr>
                    </a:p>
                  </a:txBody>
                  <a:tcPr marL="91398" marR="91398" marT="45699" marB="45699" anchor="ctr"/>
                </a:tc>
                <a:extLst>
                  <a:ext uri="{0D108BD9-81ED-4DB2-BD59-A6C34878D82A}">
                    <a16:rowId xmlns:a16="http://schemas.microsoft.com/office/drawing/2014/main" val="1902844932"/>
                  </a:ext>
                </a:extLst>
              </a:tr>
            </a:tbl>
          </a:graphicData>
        </a:graphic>
      </p:graphicFrame>
      <p:sp>
        <p:nvSpPr>
          <p:cNvPr id="3" name="평행 사변형 2"/>
          <p:cNvSpPr/>
          <p:nvPr/>
        </p:nvSpPr>
        <p:spPr>
          <a:xfrm flipH="1">
            <a:off x="-683976" y="-17223"/>
            <a:ext cx="5759973" cy="692696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altLang="ko-KR" sz="2799" dirty="0" smtClean="0">
                <a:latin typeface="HY견고딕" pitchFamily="18" charset="-127"/>
                <a:ea typeface="HY견고딕" pitchFamily="18" charset="-127"/>
              </a:rPr>
              <a:t>HACCP </a:t>
            </a:r>
            <a:r>
              <a:rPr lang="ko-KR" altLang="en-US" sz="2799" dirty="0">
                <a:latin typeface="HY견고딕" pitchFamily="18" charset="-127"/>
                <a:ea typeface="HY견고딕" pitchFamily="18" charset="-127"/>
              </a:rPr>
              <a:t>제도연혁</a:t>
            </a:r>
          </a:p>
        </p:txBody>
      </p:sp>
    </p:spTree>
    <p:extLst>
      <p:ext uri="{BB962C8B-B14F-4D97-AF65-F5344CB8AC3E}">
        <p14:creationId xmlns:p14="http://schemas.microsoft.com/office/powerpoint/2010/main" val="369809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4697413"/>
            <a:ext cx="9144000" cy="2160587"/>
          </a:xfrm>
          <a:prstGeom prst="rect">
            <a:avLst/>
          </a:prstGeom>
          <a:solidFill>
            <a:srgbClr val="6C70A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32138" y="2309813"/>
            <a:ext cx="5759450" cy="0"/>
          </a:xfrm>
          <a:prstGeom prst="line">
            <a:avLst/>
          </a:prstGeom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3114675" y="4383088"/>
            <a:ext cx="575945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3132138" y="3068960"/>
            <a:ext cx="324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 dirty="0" smtClean="0">
                <a:solidFill>
                  <a:srgbClr val="262626"/>
                </a:solidFill>
                <a:latin typeface="휴먼모음T" pitchFamily="18" charset="-127"/>
                <a:ea typeface="휴먼모음T" pitchFamily="18" charset="-127"/>
              </a:rPr>
              <a:t>법령 등 개정사항</a:t>
            </a:r>
            <a:endParaRPr lang="ko-KR" altLang="en-US" sz="3200" dirty="0">
              <a:solidFill>
                <a:srgbClr val="262626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38" y="4668838"/>
            <a:ext cx="9286876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32372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평행 사변형 59"/>
          <p:cNvSpPr/>
          <p:nvPr/>
        </p:nvSpPr>
        <p:spPr>
          <a:xfrm flipH="1">
            <a:off x="-828600" y="0"/>
            <a:ext cx="7380000" cy="828000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251520" y="107921"/>
            <a:ext cx="2783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주요 개정내용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670620" y="1300698"/>
            <a:ext cx="8501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축산농장의 안전관리인증기준 평가표 개선 </a:t>
            </a:r>
            <a:r>
              <a:rPr lang="en-US" altLang="ko-KR" dirty="0" smtClean="0"/>
              <a:t>(</a:t>
            </a:r>
            <a:r>
              <a:rPr lang="ko-KR" altLang="en-US" dirty="0" smtClean="0"/>
              <a:t>시행일</a:t>
            </a:r>
            <a:r>
              <a:rPr lang="en-US" altLang="ko-KR" dirty="0"/>
              <a:t>:20.1.1)</a:t>
            </a:r>
          </a:p>
        </p:txBody>
      </p:sp>
      <p:pic>
        <p:nvPicPr>
          <p:cNvPr id="58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342" y="1299240"/>
            <a:ext cx="401568" cy="401568"/>
          </a:xfrm>
          <a:prstGeom prst="rect">
            <a:avLst/>
          </a:prstGeom>
          <a:noFill/>
        </p:spPr>
      </p:pic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2C7B-E860-450B-93ED-8E7FBF369CA2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500034" y="1743194"/>
            <a:ext cx="90011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/>
              <a:t> 1) </a:t>
            </a:r>
            <a:r>
              <a:rPr lang="ko-KR" altLang="en-US" dirty="0"/>
              <a:t>평가항목 중복 및 유사내용 조정하여 </a:t>
            </a:r>
            <a:r>
              <a:rPr lang="ko-KR" altLang="en-US" u="sng" dirty="0"/>
              <a:t>단일 평가표</a:t>
            </a:r>
            <a:r>
              <a:rPr lang="ko-KR" altLang="en-US" dirty="0"/>
              <a:t>로 통합</a:t>
            </a:r>
          </a:p>
          <a:p>
            <a:pPr>
              <a:lnSpc>
                <a:spcPct val="200000"/>
              </a:lnSpc>
            </a:pPr>
            <a:r>
              <a:rPr lang="ko-KR" altLang="en-US" dirty="0"/>
              <a:t> </a:t>
            </a:r>
            <a:r>
              <a:rPr lang="en-US" altLang="ko-KR" dirty="0"/>
              <a:t>2) </a:t>
            </a:r>
            <a:r>
              <a:rPr lang="ko-KR" altLang="en-US" u="sng" dirty="0" err="1"/>
              <a:t>동물용의약외품</a:t>
            </a:r>
            <a:r>
              <a:rPr lang="ko-KR" altLang="en-US" u="sng" dirty="0"/>
              <a:t> 및 농약 등에 대한 관리사항 모든 </a:t>
            </a:r>
            <a:r>
              <a:rPr lang="ko-KR" altLang="en-US" u="sng" dirty="0" err="1"/>
              <a:t>축종으로</a:t>
            </a:r>
            <a:r>
              <a:rPr lang="ko-KR" altLang="en-US" u="sng" dirty="0"/>
              <a:t> </a:t>
            </a:r>
            <a:r>
              <a:rPr lang="ko-KR" altLang="en-US" dirty="0"/>
              <a:t>확대 적용 등</a:t>
            </a:r>
          </a:p>
          <a:p>
            <a:pPr>
              <a:lnSpc>
                <a:spcPct val="200000"/>
              </a:lnSpc>
            </a:pPr>
            <a:endParaRPr lang="en-US" altLang="ko-KR" sz="1200" b="1" dirty="0" smtClean="0"/>
          </a:p>
          <a:p>
            <a:pPr>
              <a:lnSpc>
                <a:spcPct val="200000"/>
              </a:lnSpc>
            </a:pPr>
            <a:r>
              <a:rPr lang="ko-KR" altLang="en-US" sz="2000" b="1" dirty="0" smtClean="0"/>
              <a:t>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식용란선별포장업의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000" b="1" dirty="0">
                <a:solidFill>
                  <a:srgbClr val="FF0000"/>
                </a:solidFill>
              </a:rPr>
              <a:t>소규모 기준적용 근거 마련</a:t>
            </a:r>
            <a:r>
              <a:rPr lang="ko-KR" altLang="en-US" sz="2000" dirty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시행일</a:t>
            </a:r>
            <a:r>
              <a:rPr lang="en-US" altLang="ko-KR" dirty="0"/>
              <a:t>:</a:t>
            </a:r>
            <a:r>
              <a:rPr lang="ko-KR" altLang="en-US" dirty="0"/>
              <a:t>고시한 날</a:t>
            </a:r>
            <a:r>
              <a:rPr lang="en-US" altLang="ko-KR" dirty="0"/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dirty="0"/>
              <a:t> 1) </a:t>
            </a:r>
            <a:r>
              <a:rPr lang="ko-KR" altLang="en-US" u="sng" dirty="0" err="1"/>
              <a:t>연매출액</a:t>
            </a:r>
            <a:r>
              <a:rPr lang="ko-KR" altLang="en-US" u="sng" dirty="0"/>
              <a:t> </a:t>
            </a:r>
            <a:r>
              <a:rPr lang="en-US" altLang="ko-KR" u="sng" dirty="0"/>
              <a:t>5</a:t>
            </a:r>
            <a:r>
              <a:rPr lang="ko-KR" altLang="en-US" u="sng" dirty="0" err="1"/>
              <a:t>억원</a:t>
            </a:r>
            <a:r>
              <a:rPr lang="ko-KR" altLang="en-US" u="sng" dirty="0"/>
              <a:t> 미만이거나 종업원수 </a:t>
            </a:r>
            <a:r>
              <a:rPr lang="en-US" altLang="ko-KR" u="sng" dirty="0"/>
              <a:t>10</a:t>
            </a:r>
            <a:r>
              <a:rPr lang="ko-KR" altLang="en-US" u="sng" dirty="0"/>
              <a:t>명 미만</a:t>
            </a:r>
            <a:r>
              <a:rPr lang="ko-KR" altLang="en-US" dirty="0"/>
              <a:t>인 경우 소규모 적용</a:t>
            </a:r>
          </a:p>
          <a:p>
            <a:pPr>
              <a:lnSpc>
                <a:spcPct val="200000"/>
              </a:lnSpc>
            </a:pPr>
            <a:endParaRPr lang="en-US" altLang="ko-KR" sz="1200" dirty="0" smtClean="0"/>
          </a:p>
          <a:p>
            <a:pPr>
              <a:lnSpc>
                <a:spcPct val="200000"/>
              </a:lnSpc>
            </a:pPr>
            <a:r>
              <a:rPr lang="ko-KR" altLang="en-US" sz="2000" b="1" dirty="0" smtClean="0"/>
              <a:t>  </a:t>
            </a:r>
            <a:r>
              <a:rPr lang="ko-KR" altLang="en-US" sz="2000" b="1" dirty="0" err="1" smtClean="0"/>
              <a:t>지도관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자격 합리적 개선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시행일</a:t>
            </a:r>
            <a:r>
              <a:rPr lang="en-US" altLang="ko-KR" dirty="0"/>
              <a:t>:</a:t>
            </a:r>
            <a:r>
              <a:rPr lang="ko-KR" altLang="en-US" dirty="0"/>
              <a:t>고시한 날</a:t>
            </a:r>
            <a:r>
              <a:rPr lang="en-US" altLang="ko-KR" dirty="0"/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b="1" dirty="0"/>
              <a:t> </a:t>
            </a:r>
            <a:r>
              <a:rPr lang="en-US" altLang="ko-KR" dirty="0"/>
              <a:t>1) </a:t>
            </a:r>
            <a:r>
              <a:rPr lang="ko-KR" altLang="en-US" u="sng" dirty="0"/>
              <a:t>학사학위 이상</a:t>
            </a:r>
            <a:r>
              <a:rPr lang="en-US" altLang="ko-KR" dirty="0"/>
              <a:t>, 2) </a:t>
            </a:r>
            <a:r>
              <a:rPr lang="ko-KR" altLang="en-US" dirty="0"/>
              <a:t>식품</a:t>
            </a:r>
            <a:r>
              <a:rPr lang="en-US" altLang="ko-KR" dirty="0"/>
              <a:t>(</a:t>
            </a:r>
            <a:r>
              <a:rPr lang="ko-KR" altLang="en-US" dirty="0"/>
              <a:t>축산물</a:t>
            </a:r>
            <a:r>
              <a:rPr lang="en-US" altLang="ko-KR" dirty="0"/>
              <a:t>) </a:t>
            </a:r>
            <a:r>
              <a:rPr lang="ko-KR" altLang="en-US" u="sng" dirty="0"/>
              <a:t>위생행정에 </a:t>
            </a:r>
            <a:r>
              <a:rPr lang="en-US" altLang="ko-KR" u="sng" dirty="0"/>
              <a:t>5</a:t>
            </a:r>
            <a:r>
              <a:rPr lang="ko-KR" altLang="en-US" u="sng" dirty="0"/>
              <a:t>년 이상 </a:t>
            </a:r>
            <a:r>
              <a:rPr lang="ko-KR" altLang="en-US" dirty="0" smtClean="0"/>
              <a:t>근무한자</a:t>
            </a:r>
          </a:p>
        </p:txBody>
      </p:sp>
      <p:pic>
        <p:nvPicPr>
          <p:cNvPr id="24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342" y="3429000"/>
            <a:ext cx="401568" cy="401568"/>
          </a:xfrm>
          <a:prstGeom prst="rect">
            <a:avLst/>
          </a:prstGeom>
          <a:noFill/>
        </p:spPr>
      </p:pic>
      <p:pic>
        <p:nvPicPr>
          <p:cNvPr id="25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4941168"/>
            <a:ext cx="401568" cy="401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1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504" y="2420888"/>
            <a:ext cx="8856984" cy="43005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평행 사변형 59"/>
          <p:cNvSpPr/>
          <p:nvPr/>
        </p:nvSpPr>
        <p:spPr>
          <a:xfrm flipH="1">
            <a:off x="-828600" y="0"/>
            <a:ext cx="7380000" cy="828000"/>
          </a:xfrm>
          <a:prstGeom prst="parallelogram">
            <a:avLst>
              <a:gd name="adj" fmla="val 968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251520" y="107921"/>
            <a:ext cx="2783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주요 개정내용</a:t>
            </a:r>
          </a:p>
        </p:txBody>
      </p:sp>
      <p:pic>
        <p:nvPicPr>
          <p:cNvPr id="58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1155224"/>
            <a:ext cx="401568" cy="401568"/>
          </a:xfrm>
          <a:prstGeom prst="rect">
            <a:avLst/>
          </a:prstGeom>
          <a:noFill/>
        </p:spPr>
      </p:pic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2C7B-E860-450B-93ED-8E7FBF369CA2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323528" y="908720"/>
            <a:ext cx="900118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 smtClean="0"/>
              <a:t>  </a:t>
            </a:r>
            <a:r>
              <a:rPr lang="en-US" altLang="ko-KR" sz="2000" b="1" dirty="0" smtClean="0"/>
              <a:t>HACCP</a:t>
            </a:r>
            <a:r>
              <a:rPr lang="ko-KR" altLang="en-US" sz="2000" b="1" dirty="0" smtClean="0"/>
              <a:t>적용 농장에 대한 우대조치 강화</a:t>
            </a:r>
            <a:r>
              <a:rPr lang="ko-KR" altLang="en-US" b="1" dirty="0" smtClean="0"/>
              <a:t> </a:t>
            </a:r>
            <a:r>
              <a:rPr lang="en-US" altLang="ko-KR" dirty="0" smtClean="0"/>
              <a:t>(</a:t>
            </a:r>
            <a:r>
              <a:rPr lang="ko-KR" altLang="en-US" dirty="0" smtClean="0"/>
              <a:t>시행일</a:t>
            </a:r>
            <a:r>
              <a:rPr lang="en-US" altLang="ko-KR" dirty="0" smtClean="0"/>
              <a:t>:20.1.1)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 1) </a:t>
            </a:r>
            <a:r>
              <a:rPr lang="en-US" altLang="ko-KR" u="sng" dirty="0" smtClean="0"/>
              <a:t>HACCP</a:t>
            </a:r>
            <a:r>
              <a:rPr lang="ko-KR" altLang="en-US" u="sng" dirty="0" smtClean="0"/>
              <a:t>적용 농장에서 생산된 원료를 사용</a:t>
            </a:r>
            <a:r>
              <a:rPr lang="ko-KR" altLang="en-US" dirty="0" smtClean="0"/>
              <a:t>한 축산물의 경우</a:t>
            </a:r>
            <a:r>
              <a:rPr lang="en-US" altLang="ko-KR" dirty="0" smtClean="0"/>
              <a:t>, </a:t>
            </a:r>
            <a:r>
              <a:rPr lang="ko-KR" altLang="en-US" u="sng" dirty="0" smtClean="0"/>
              <a:t>인증 사실 표시 </a:t>
            </a:r>
            <a:r>
              <a:rPr lang="ko-KR" altLang="en-US" dirty="0" smtClean="0"/>
              <a:t>가능</a:t>
            </a:r>
          </a:p>
          <a:p>
            <a:pPr>
              <a:lnSpc>
                <a:spcPct val="200000"/>
              </a:lnSpc>
            </a:pPr>
            <a:endParaRPr lang="en-US" altLang="ko-KR" sz="1000" dirty="0" smtClean="0"/>
          </a:p>
          <a:p>
            <a:pPr>
              <a:lnSpc>
                <a:spcPct val="200000"/>
              </a:lnSpc>
            </a:pPr>
            <a:r>
              <a:rPr lang="ko-KR" altLang="en-US" b="1" dirty="0" smtClean="0"/>
              <a:t> 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소규모 업소 등 인증 및 사후관리 평가표 개선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시행일</a:t>
            </a:r>
            <a:r>
              <a:rPr lang="en-US" altLang="ko-KR" dirty="0" smtClean="0"/>
              <a:t>:20.1.1)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 1) </a:t>
            </a:r>
            <a:r>
              <a:rPr lang="ko-KR" altLang="en-US" u="sng" dirty="0" err="1" smtClean="0"/>
              <a:t>점수제</a:t>
            </a:r>
            <a:r>
              <a:rPr lang="ko-KR" altLang="en-US" dirty="0" smtClean="0"/>
              <a:t> 도입</a:t>
            </a:r>
            <a:r>
              <a:rPr lang="en-US" altLang="ko-KR" dirty="0" smtClean="0"/>
              <a:t>, 2) </a:t>
            </a:r>
            <a:r>
              <a:rPr lang="ko-KR" altLang="en-US" u="sng" dirty="0" smtClean="0"/>
              <a:t>평가항목 구체화</a:t>
            </a:r>
            <a:endParaRPr lang="ko-KR" altLang="en-US" dirty="0" smtClean="0"/>
          </a:p>
          <a:p>
            <a:pPr>
              <a:lnSpc>
                <a:spcPct val="200000"/>
              </a:lnSpc>
            </a:pPr>
            <a:endParaRPr lang="en-US" altLang="ko-KR" sz="1000" b="1" dirty="0" smtClean="0"/>
          </a:p>
          <a:p>
            <a:pPr>
              <a:lnSpc>
                <a:spcPct val="200000"/>
              </a:lnSpc>
            </a:pPr>
            <a:r>
              <a:rPr lang="ko-KR" altLang="en-US" sz="2000" b="1" spc="-150" dirty="0" smtClean="0"/>
              <a:t>  </a:t>
            </a:r>
            <a:r>
              <a:rPr lang="ko-KR" altLang="en-US" sz="2000" b="1" spc="-150" dirty="0" smtClean="0">
                <a:solidFill>
                  <a:srgbClr val="FF0000"/>
                </a:solidFill>
              </a:rPr>
              <a:t>인증평가 시 필수항목 도입 및 조사평가 미흡사항에 대한 감점 확대 </a:t>
            </a:r>
            <a:r>
              <a:rPr lang="en-US" altLang="ko-KR" spc="-150" dirty="0" smtClean="0"/>
              <a:t>(</a:t>
            </a:r>
            <a:r>
              <a:rPr lang="ko-KR" altLang="en-US" spc="-150" dirty="0" smtClean="0"/>
              <a:t>시행일</a:t>
            </a:r>
            <a:r>
              <a:rPr lang="en-US" altLang="ko-KR" spc="-150" dirty="0" smtClean="0"/>
              <a:t>:20.1.1)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 1) </a:t>
            </a:r>
            <a:r>
              <a:rPr lang="ko-KR" altLang="en-US" dirty="0" err="1" smtClean="0"/>
              <a:t>인증평가시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'CCP</a:t>
            </a:r>
            <a:r>
              <a:rPr lang="ko-KR" altLang="en-US" dirty="0" smtClean="0"/>
              <a:t>결정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한계기준 설정 등</a:t>
            </a:r>
            <a:r>
              <a:rPr lang="en-US" altLang="ko-KR" dirty="0" smtClean="0"/>
              <a:t>'</a:t>
            </a:r>
            <a:r>
              <a:rPr lang="ko-KR" altLang="en-US" dirty="0" smtClean="0"/>
              <a:t>에 대한 </a:t>
            </a:r>
            <a:r>
              <a:rPr lang="en-US" altLang="ko-KR" dirty="0"/>
              <a:t> </a:t>
            </a:r>
            <a:r>
              <a:rPr lang="en-US" altLang="ko-KR" dirty="0" smtClean="0"/>
              <a:t>13,14</a:t>
            </a:r>
            <a:r>
              <a:rPr lang="ko-KR" altLang="en-US" dirty="0" smtClean="0"/>
              <a:t>번 필수항목이 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미흡한 경우  </a:t>
            </a:r>
            <a:r>
              <a:rPr lang="en-US" altLang="ko-KR" dirty="0" smtClean="0"/>
              <a:t>"</a:t>
            </a:r>
            <a:r>
              <a:rPr lang="ko-KR" altLang="en-US" dirty="0" smtClean="0"/>
              <a:t>부적합</a:t>
            </a:r>
            <a:r>
              <a:rPr lang="en-US" altLang="ko-KR" dirty="0" smtClean="0"/>
              <a:t>"</a:t>
            </a:r>
            <a:r>
              <a:rPr lang="ko-KR" altLang="en-US" dirty="0" smtClean="0"/>
              <a:t> 처리</a:t>
            </a:r>
          </a:p>
          <a:p>
            <a:pPr>
              <a:lnSpc>
                <a:spcPct val="200000"/>
              </a:lnSpc>
            </a:pPr>
            <a:r>
              <a:rPr lang="ko-KR" altLang="en-US" dirty="0" smtClean="0"/>
              <a:t> </a:t>
            </a:r>
            <a:r>
              <a:rPr lang="en-US" altLang="ko-KR" dirty="0" smtClean="0"/>
              <a:t>2) </a:t>
            </a:r>
            <a:r>
              <a:rPr lang="ko-KR" altLang="en-US" u="sng" dirty="0" smtClean="0"/>
              <a:t>전년도 조사평가 결과 위반사항</a:t>
            </a:r>
            <a:r>
              <a:rPr lang="ko-KR" altLang="en-US" dirty="0" smtClean="0"/>
              <a:t>이 </a:t>
            </a:r>
            <a:r>
              <a:rPr lang="ko-KR" altLang="en-US" dirty="0" err="1" smtClean="0"/>
              <a:t>당해연도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평가시</a:t>
            </a:r>
            <a:r>
              <a:rPr lang="ko-KR" altLang="en-US" dirty="0" smtClean="0"/>
              <a:t> </a:t>
            </a:r>
            <a:r>
              <a:rPr lang="ko-KR" altLang="en-US" u="sng" dirty="0" smtClean="0"/>
              <a:t>개선되지 아니한 경우</a:t>
            </a:r>
            <a:r>
              <a:rPr lang="en-US" altLang="ko-KR" dirty="0" smtClean="0"/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해당 </a:t>
            </a:r>
            <a:r>
              <a:rPr lang="ko-KR" altLang="en-US" u="sng" dirty="0" smtClean="0"/>
              <a:t>감점의 </a:t>
            </a:r>
            <a:r>
              <a:rPr lang="en-US" altLang="ko-KR" u="sng" dirty="0" smtClean="0"/>
              <a:t>2</a:t>
            </a:r>
            <a:r>
              <a:rPr lang="ko-KR" altLang="en-US" u="sng" dirty="0" smtClean="0"/>
              <a:t>배</a:t>
            </a:r>
            <a:r>
              <a:rPr lang="ko-KR" altLang="en-US" dirty="0" smtClean="0"/>
              <a:t> 적용</a:t>
            </a:r>
            <a:endParaRPr lang="ko-KR" altLang="en-US" dirty="0">
              <a:effectLst/>
            </a:endParaRPr>
          </a:p>
        </p:txBody>
      </p:sp>
      <p:pic>
        <p:nvPicPr>
          <p:cNvPr id="24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2595384"/>
            <a:ext cx="401568" cy="401568"/>
          </a:xfrm>
          <a:prstGeom prst="rect">
            <a:avLst/>
          </a:prstGeom>
          <a:noFill/>
        </p:spPr>
      </p:pic>
      <p:pic>
        <p:nvPicPr>
          <p:cNvPr id="25" name="Picture 2" descr="C:\Users\user\Desktop\아이콘모음\coquette-part-2-icons-set\png\64x64\attach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4035544"/>
            <a:ext cx="401568" cy="401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71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525344"/>
            <a:ext cx="9144000" cy="34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/>
          <p:cNvGrpSpPr/>
          <p:nvPr/>
        </p:nvGrpSpPr>
        <p:grpSpPr>
          <a:xfrm>
            <a:off x="-1" y="-1"/>
            <a:ext cx="9108001" cy="764705"/>
            <a:chOff x="-1" y="-1"/>
            <a:chExt cx="9108001" cy="849413"/>
          </a:xfrm>
        </p:grpSpPr>
        <p:grpSp>
          <p:nvGrpSpPr>
            <p:cNvPr id="5" name="그룹 2"/>
            <p:cNvGrpSpPr/>
            <p:nvPr/>
          </p:nvGrpSpPr>
          <p:grpSpPr>
            <a:xfrm>
              <a:off x="0" y="-1"/>
              <a:ext cx="9108000" cy="849413"/>
              <a:chOff x="0" y="334639"/>
              <a:chExt cx="9108000" cy="849413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0" y="1138333"/>
                <a:ext cx="9108000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0" y="334639"/>
                <a:ext cx="683568" cy="8036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평행 사변형 9"/>
            <p:cNvSpPr/>
            <p:nvPr/>
          </p:nvSpPr>
          <p:spPr>
            <a:xfrm flipH="1">
              <a:off x="-1" y="-1"/>
              <a:ext cx="2715018" cy="803693"/>
            </a:xfrm>
            <a:prstGeom prst="parallelogram">
              <a:avLst>
                <a:gd name="adj" fmla="val 8140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254" y="159023"/>
            <a:ext cx="22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법령 등 개정사항</a:t>
            </a:r>
            <a:endParaRPr lang="ko-KR" altLang="en-US" sz="2400" spc="-1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7734" y="156696"/>
            <a:ext cx="634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식품 및 축산물 안전관리인증기준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(`19.12.30.)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83605" y="9709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식품 및 축산물 안전관리인증기준 고시 제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2019-148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호</a:t>
            </a:r>
          </a:p>
        </p:txBody>
      </p:sp>
      <p:grpSp>
        <p:nvGrpSpPr>
          <p:cNvPr id="7" name="그룹 23">
            <a:extLst>
              <a:ext uri="{FF2B5EF4-FFF2-40B4-BE49-F238E27FC236}">
                <a16:creationId xmlns:a16="http://schemas.microsoft.com/office/drawing/2014/main" id="{01928FE5-2B3C-48C4-B251-4632934CF014}"/>
              </a:ext>
            </a:extLst>
          </p:cNvPr>
          <p:cNvGrpSpPr/>
          <p:nvPr/>
        </p:nvGrpSpPr>
        <p:grpSpPr>
          <a:xfrm>
            <a:off x="73602" y="6576402"/>
            <a:ext cx="1134462" cy="222884"/>
            <a:chOff x="895120" y="5528997"/>
            <a:chExt cx="1797138" cy="388167"/>
          </a:xfrm>
        </p:grpSpPr>
        <p:sp>
          <p:nvSpPr>
            <p:cNvPr id="25" name="자유형: 도형 193">
              <a:extLst>
                <a:ext uri="{FF2B5EF4-FFF2-40B4-BE49-F238E27FC236}">
                  <a16:creationId xmlns:a16="http://schemas.microsoft.com/office/drawing/2014/main" id="{8FD22FBA-5E1A-411E-93E8-0B07A632B11B}"/>
                </a:ext>
              </a:extLst>
            </p:cNvPr>
            <p:cNvSpPr/>
            <p:nvPr/>
          </p:nvSpPr>
          <p:spPr>
            <a:xfrm>
              <a:off x="895120" y="5528997"/>
              <a:ext cx="393534" cy="387571"/>
            </a:xfrm>
            <a:custGeom>
              <a:avLst/>
              <a:gdLst>
                <a:gd name="connsiteX0" fmla="*/ 301411 w 393533"/>
                <a:gd name="connsiteY0" fmla="*/ 188121 h 387571"/>
                <a:gd name="connsiteX1" fmla="*/ 202431 w 393533"/>
                <a:gd name="connsiteY1" fmla="*/ 208394 h 387571"/>
                <a:gd name="connsiteX2" fmla="*/ 144594 w 393533"/>
                <a:gd name="connsiteY2" fmla="*/ 240592 h 387571"/>
                <a:gd name="connsiteX3" fmla="*/ 77216 w 393533"/>
                <a:gd name="connsiteY3" fmla="*/ 189314 h 387571"/>
                <a:gd name="connsiteX4" fmla="*/ 77216 w 393533"/>
                <a:gd name="connsiteY4" fmla="*/ 189314 h 387571"/>
                <a:gd name="connsiteX5" fmla="*/ 77216 w 393533"/>
                <a:gd name="connsiteY5" fmla="*/ 188717 h 387571"/>
                <a:gd name="connsiteX6" fmla="*/ 77216 w 393533"/>
                <a:gd name="connsiteY6" fmla="*/ 188121 h 387571"/>
                <a:gd name="connsiteX7" fmla="*/ 73639 w 393533"/>
                <a:gd name="connsiteY7" fmla="*/ 160693 h 387571"/>
                <a:gd name="connsiteX8" fmla="*/ 229263 w 393533"/>
                <a:gd name="connsiteY8" fmla="*/ 29515 h 387571"/>
                <a:gd name="connsiteX9" fmla="*/ 390851 w 393533"/>
                <a:gd name="connsiteY9" fmla="*/ 141016 h 387571"/>
                <a:gd name="connsiteX10" fmla="*/ 390254 w 393533"/>
                <a:gd name="connsiteY10" fmla="*/ 138631 h 387571"/>
                <a:gd name="connsiteX11" fmla="*/ 202431 w 393533"/>
                <a:gd name="connsiteY11" fmla="*/ 4472 h 387571"/>
                <a:gd name="connsiteX12" fmla="*/ 4472 w 393533"/>
                <a:gd name="connsiteY12" fmla="*/ 202431 h 387571"/>
                <a:gd name="connsiteX13" fmla="*/ 172618 w 393533"/>
                <a:gd name="connsiteY13" fmla="*/ 383695 h 387571"/>
                <a:gd name="connsiteX14" fmla="*/ 327050 w 393533"/>
                <a:gd name="connsiteY14" fmla="*/ 279946 h 387571"/>
                <a:gd name="connsiteX15" fmla="*/ 301411 w 393533"/>
                <a:gd name="connsiteY15" fmla="*/ 188121 h 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533" h="387571">
                  <a:moveTo>
                    <a:pt x="301411" y="188121"/>
                  </a:moveTo>
                  <a:cubicBezTo>
                    <a:pt x="268020" y="165463"/>
                    <a:pt x="225089" y="174407"/>
                    <a:pt x="202431" y="208394"/>
                  </a:cubicBezTo>
                  <a:cubicBezTo>
                    <a:pt x="183947" y="237015"/>
                    <a:pt x="155327" y="240592"/>
                    <a:pt x="144594" y="240592"/>
                  </a:cubicBezTo>
                  <a:cubicBezTo>
                    <a:pt x="108818" y="240592"/>
                    <a:pt x="84371" y="215549"/>
                    <a:pt x="77216" y="189314"/>
                  </a:cubicBezTo>
                  <a:lnTo>
                    <a:pt x="77216" y="189314"/>
                  </a:lnTo>
                  <a:cubicBezTo>
                    <a:pt x="77216" y="189314"/>
                    <a:pt x="77216" y="188717"/>
                    <a:pt x="77216" y="188717"/>
                  </a:cubicBezTo>
                  <a:cubicBezTo>
                    <a:pt x="77216" y="188717"/>
                    <a:pt x="77216" y="188121"/>
                    <a:pt x="77216" y="188121"/>
                  </a:cubicBezTo>
                  <a:cubicBezTo>
                    <a:pt x="74235" y="177388"/>
                    <a:pt x="73639" y="172022"/>
                    <a:pt x="73639" y="160693"/>
                  </a:cubicBezTo>
                  <a:cubicBezTo>
                    <a:pt x="73639" y="98682"/>
                    <a:pt x="137439" y="29515"/>
                    <a:pt x="229263" y="29515"/>
                  </a:cubicBezTo>
                  <a:cubicBezTo>
                    <a:pt x="323473" y="29515"/>
                    <a:pt x="377137" y="101067"/>
                    <a:pt x="390851" y="141016"/>
                  </a:cubicBezTo>
                  <a:cubicBezTo>
                    <a:pt x="390851" y="140420"/>
                    <a:pt x="390254" y="139824"/>
                    <a:pt x="390254" y="138631"/>
                  </a:cubicBezTo>
                  <a:cubicBezTo>
                    <a:pt x="363423" y="60521"/>
                    <a:pt x="289486" y="4472"/>
                    <a:pt x="202431" y="4472"/>
                  </a:cubicBezTo>
                  <a:cubicBezTo>
                    <a:pt x="93315" y="4472"/>
                    <a:pt x="4472" y="93315"/>
                    <a:pt x="4472" y="202431"/>
                  </a:cubicBezTo>
                  <a:cubicBezTo>
                    <a:pt x="4472" y="300218"/>
                    <a:pt x="74831" y="383695"/>
                    <a:pt x="172618" y="383695"/>
                  </a:cubicBezTo>
                  <a:cubicBezTo>
                    <a:pt x="250729" y="383695"/>
                    <a:pt x="303200" y="340168"/>
                    <a:pt x="327050" y="279946"/>
                  </a:cubicBezTo>
                  <a:cubicBezTo>
                    <a:pt x="340765" y="247151"/>
                    <a:pt x="331224" y="208394"/>
                    <a:pt x="301411" y="188121"/>
                  </a:cubicBezTo>
                  <a:close/>
                </a:path>
              </a:pathLst>
            </a:custGeom>
            <a:solidFill>
              <a:srgbClr val="003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194">
              <a:extLst>
                <a:ext uri="{FF2B5EF4-FFF2-40B4-BE49-F238E27FC236}">
                  <a16:creationId xmlns:a16="http://schemas.microsoft.com/office/drawing/2014/main" id="{21113A4F-FFA6-46AE-AC0A-F78FC9654561}"/>
                </a:ext>
              </a:extLst>
            </p:cNvPr>
            <p:cNvSpPr/>
            <p:nvPr/>
          </p:nvSpPr>
          <p:spPr>
            <a:xfrm>
              <a:off x="963690" y="5553444"/>
              <a:ext cx="333907" cy="363720"/>
            </a:xfrm>
            <a:custGeom>
              <a:avLst/>
              <a:gdLst>
                <a:gd name="connsiteX0" fmla="*/ 323473 w 333907"/>
                <a:gd name="connsiteY0" fmla="*/ 119551 h 363720"/>
                <a:gd name="connsiteX1" fmla="*/ 160097 w 333907"/>
                <a:gd name="connsiteY1" fmla="*/ 4472 h 363720"/>
                <a:gd name="connsiteX2" fmla="*/ 4472 w 333907"/>
                <a:gd name="connsiteY2" fmla="*/ 135650 h 363720"/>
                <a:gd name="connsiteX3" fmla="*/ 8050 w 333907"/>
                <a:gd name="connsiteY3" fmla="*/ 163078 h 363720"/>
                <a:gd name="connsiteX4" fmla="*/ 6261 w 333907"/>
                <a:gd name="connsiteY4" fmla="*/ 148768 h 363720"/>
                <a:gd name="connsiteX5" fmla="*/ 137439 w 333907"/>
                <a:gd name="connsiteY5" fmla="*/ 39055 h 363720"/>
                <a:gd name="connsiteX6" fmla="*/ 301411 w 333907"/>
                <a:gd name="connsiteY6" fmla="*/ 203028 h 363720"/>
                <a:gd name="connsiteX7" fmla="*/ 201835 w 333907"/>
                <a:gd name="connsiteY7" fmla="*/ 364019 h 363720"/>
                <a:gd name="connsiteX8" fmla="*/ 201835 w 333907"/>
                <a:gd name="connsiteY8" fmla="*/ 364019 h 363720"/>
                <a:gd name="connsiteX9" fmla="*/ 332417 w 333907"/>
                <a:gd name="connsiteY9" fmla="*/ 177985 h 363720"/>
                <a:gd name="connsiteX10" fmla="*/ 323473 w 333907"/>
                <a:gd name="connsiteY10" fmla="*/ 119551 h 36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907" h="363720">
                  <a:moveTo>
                    <a:pt x="323473" y="119551"/>
                  </a:moveTo>
                  <a:cubicBezTo>
                    <a:pt x="311548" y="80794"/>
                    <a:pt x="257288" y="4472"/>
                    <a:pt x="160097" y="4472"/>
                  </a:cubicBezTo>
                  <a:cubicBezTo>
                    <a:pt x="68272" y="4472"/>
                    <a:pt x="4472" y="73638"/>
                    <a:pt x="4472" y="135650"/>
                  </a:cubicBezTo>
                  <a:cubicBezTo>
                    <a:pt x="4472" y="146979"/>
                    <a:pt x="5068" y="152345"/>
                    <a:pt x="8050" y="163078"/>
                  </a:cubicBezTo>
                  <a:cubicBezTo>
                    <a:pt x="6857" y="158308"/>
                    <a:pt x="6261" y="153538"/>
                    <a:pt x="6261" y="148768"/>
                  </a:cubicBezTo>
                  <a:cubicBezTo>
                    <a:pt x="6261" y="83775"/>
                    <a:pt x="71253" y="39055"/>
                    <a:pt x="137439" y="39055"/>
                  </a:cubicBezTo>
                  <a:cubicBezTo>
                    <a:pt x="228071" y="39651"/>
                    <a:pt x="301411" y="112992"/>
                    <a:pt x="301411" y="203028"/>
                  </a:cubicBezTo>
                  <a:cubicBezTo>
                    <a:pt x="301411" y="273983"/>
                    <a:pt x="260865" y="334802"/>
                    <a:pt x="201835" y="364019"/>
                  </a:cubicBezTo>
                  <a:lnTo>
                    <a:pt x="201835" y="364019"/>
                  </a:lnTo>
                  <a:cubicBezTo>
                    <a:pt x="278157" y="336591"/>
                    <a:pt x="332417" y="263250"/>
                    <a:pt x="332417" y="177985"/>
                  </a:cubicBezTo>
                  <a:cubicBezTo>
                    <a:pt x="331821" y="157712"/>
                    <a:pt x="329436" y="139824"/>
                    <a:pt x="323473" y="119551"/>
                  </a:cubicBezTo>
                  <a:close/>
                </a:path>
              </a:pathLst>
            </a:custGeom>
            <a:solidFill>
              <a:srgbClr val="E402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195">
              <a:extLst>
                <a:ext uri="{FF2B5EF4-FFF2-40B4-BE49-F238E27FC236}">
                  <a16:creationId xmlns:a16="http://schemas.microsoft.com/office/drawing/2014/main" id="{0F2F4A06-8C35-41D1-AEC8-EDC679D33E7E}"/>
                </a:ext>
              </a:extLst>
            </p:cNvPr>
            <p:cNvSpPr/>
            <p:nvPr/>
          </p:nvSpPr>
          <p:spPr>
            <a:xfrm>
              <a:off x="1379882" y="5645865"/>
              <a:ext cx="149066" cy="166954"/>
            </a:xfrm>
            <a:custGeom>
              <a:avLst/>
              <a:gdLst>
                <a:gd name="connsiteX0" fmla="*/ 54558 w 149065"/>
                <a:gd name="connsiteY0" fmla="*/ 4472 h 166953"/>
                <a:gd name="connsiteX1" fmla="*/ 104644 w 149065"/>
                <a:gd name="connsiteY1" fmla="*/ 72446 h 166953"/>
                <a:gd name="connsiteX2" fmla="*/ 89141 w 149065"/>
                <a:gd name="connsiteY2" fmla="*/ 83179 h 166953"/>
                <a:gd name="connsiteX3" fmla="*/ 55154 w 149065"/>
                <a:gd name="connsiteY3" fmla="*/ 36074 h 166953"/>
                <a:gd name="connsiteX4" fmla="*/ 20571 w 149065"/>
                <a:gd name="connsiteY4" fmla="*/ 84371 h 166953"/>
                <a:gd name="connsiteX5" fmla="*/ 4472 w 149065"/>
                <a:gd name="connsiteY5" fmla="*/ 73638 h 166953"/>
                <a:gd name="connsiteX6" fmla="*/ 54558 w 149065"/>
                <a:gd name="connsiteY6" fmla="*/ 4472 h 166953"/>
                <a:gd name="connsiteX7" fmla="*/ 18782 w 149065"/>
                <a:gd name="connsiteY7" fmla="*/ 101663 h 166953"/>
                <a:gd name="connsiteX8" fmla="*/ 145786 w 149065"/>
                <a:gd name="connsiteY8" fmla="*/ 101663 h 166953"/>
                <a:gd name="connsiteX9" fmla="*/ 145786 w 149065"/>
                <a:gd name="connsiteY9" fmla="*/ 163674 h 166953"/>
                <a:gd name="connsiteX10" fmla="*/ 126110 w 149065"/>
                <a:gd name="connsiteY10" fmla="*/ 163674 h 166953"/>
                <a:gd name="connsiteX11" fmla="*/ 126110 w 149065"/>
                <a:gd name="connsiteY11" fmla="*/ 118954 h 166953"/>
                <a:gd name="connsiteX12" fmla="*/ 18782 w 149065"/>
                <a:gd name="connsiteY12" fmla="*/ 118954 h 166953"/>
                <a:gd name="connsiteX13" fmla="*/ 18782 w 149065"/>
                <a:gd name="connsiteY13" fmla="*/ 101663 h 166953"/>
                <a:gd name="connsiteX14" fmla="*/ 126110 w 149065"/>
                <a:gd name="connsiteY14" fmla="*/ 6857 h 166953"/>
                <a:gd name="connsiteX15" fmla="*/ 145786 w 149065"/>
                <a:gd name="connsiteY15" fmla="*/ 6857 h 166953"/>
                <a:gd name="connsiteX16" fmla="*/ 145786 w 149065"/>
                <a:gd name="connsiteY16" fmla="*/ 90930 h 166953"/>
                <a:gd name="connsiteX17" fmla="*/ 126110 w 149065"/>
                <a:gd name="connsiteY17" fmla="*/ 90930 h 166953"/>
                <a:gd name="connsiteX18" fmla="*/ 126110 w 149065"/>
                <a:gd name="connsiteY18" fmla="*/ 6857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65" h="166953">
                  <a:moveTo>
                    <a:pt x="54558" y="4472"/>
                  </a:moveTo>
                  <a:lnTo>
                    <a:pt x="104644" y="72446"/>
                  </a:lnTo>
                  <a:lnTo>
                    <a:pt x="89141" y="83179"/>
                  </a:lnTo>
                  <a:lnTo>
                    <a:pt x="55154" y="36074"/>
                  </a:lnTo>
                  <a:lnTo>
                    <a:pt x="20571" y="84371"/>
                  </a:lnTo>
                  <a:lnTo>
                    <a:pt x="4472" y="73638"/>
                  </a:lnTo>
                  <a:lnTo>
                    <a:pt x="54558" y="4472"/>
                  </a:lnTo>
                  <a:close/>
                  <a:moveTo>
                    <a:pt x="18782" y="101663"/>
                  </a:moveTo>
                  <a:lnTo>
                    <a:pt x="145786" y="101663"/>
                  </a:lnTo>
                  <a:lnTo>
                    <a:pt x="145786" y="163674"/>
                  </a:lnTo>
                  <a:lnTo>
                    <a:pt x="126110" y="163674"/>
                  </a:lnTo>
                  <a:lnTo>
                    <a:pt x="126110" y="118954"/>
                  </a:lnTo>
                  <a:lnTo>
                    <a:pt x="18782" y="118954"/>
                  </a:lnTo>
                  <a:lnTo>
                    <a:pt x="18782" y="101663"/>
                  </a:lnTo>
                  <a:close/>
                  <a:moveTo>
                    <a:pt x="126110" y="6857"/>
                  </a:moveTo>
                  <a:lnTo>
                    <a:pt x="145786" y="6857"/>
                  </a:lnTo>
                  <a:lnTo>
                    <a:pt x="145786" y="90930"/>
                  </a:lnTo>
                  <a:lnTo>
                    <a:pt x="126110" y="90930"/>
                  </a:lnTo>
                  <a:lnTo>
                    <a:pt x="126110" y="6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196">
              <a:extLst>
                <a:ext uri="{FF2B5EF4-FFF2-40B4-BE49-F238E27FC236}">
                  <a16:creationId xmlns:a16="http://schemas.microsoft.com/office/drawing/2014/main" id="{2489564F-8A0F-46D0-BBD3-0A8E1FF7F630}"/>
                </a:ext>
              </a:extLst>
            </p:cNvPr>
            <p:cNvSpPr/>
            <p:nvPr/>
          </p:nvSpPr>
          <p:spPr>
            <a:xfrm>
              <a:off x="1547432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9551 w 149065"/>
                <a:gd name="connsiteY26" fmla="*/ 121936 h 160991"/>
                <a:gd name="connsiteX27" fmla="*/ 36074 w 149065"/>
                <a:gd name="connsiteY27" fmla="*/ 121936 h 160991"/>
                <a:gd name="connsiteX28" fmla="*/ 36074 w 149065"/>
                <a:gd name="connsiteY28" fmla="*/ 141612 h 160991"/>
                <a:gd name="connsiteX29" fmla="*/ 119551 w 149065"/>
                <a:gd name="connsiteY29" fmla="*/ 141612 h 160991"/>
                <a:gd name="connsiteX30" fmla="*/ 119551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9551" y="121936"/>
                  </a:moveTo>
                  <a:lnTo>
                    <a:pt x="36074" y="121936"/>
                  </a:lnTo>
                  <a:lnTo>
                    <a:pt x="36074" y="141612"/>
                  </a:lnTo>
                  <a:lnTo>
                    <a:pt x="119551" y="141612"/>
                  </a:lnTo>
                  <a:lnTo>
                    <a:pt x="119551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197">
              <a:extLst>
                <a:ext uri="{FF2B5EF4-FFF2-40B4-BE49-F238E27FC236}">
                  <a16:creationId xmlns:a16="http://schemas.microsoft.com/office/drawing/2014/main" id="{87A03109-335D-41DE-BAC6-064946AF986E}"/>
                </a:ext>
              </a:extLst>
            </p:cNvPr>
            <p:cNvSpPr/>
            <p:nvPr/>
          </p:nvSpPr>
          <p:spPr>
            <a:xfrm>
              <a:off x="1710808" y="5648250"/>
              <a:ext cx="143103" cy="166954"/>
            </a:xfrm>
            <a:custGeom>
              <a:avLst/>
              <a:gdLst>
                <a:gd name="connsiteX0" fmla="*/ 110607 w 143103"/>
                <a:gd name="connsiteY0" fmla="*/ 127302 h 166953"/>
                <a:gd name="connsiteX1" fmla="*/ 110607 w 143103"/>
                <a:gd name="connsiteY1" fmla="*/ 144594 h 166953"/>
                <a:gd name="connsiteX2" fmla="*/ 4472 w 143103"/>
                <a:gd name="connsiteY2" fmla="*/ 144594 h 166953"/>
                <a:gd name="connsiteX3" fmla="*/ 4472 w 143103"/>
                <a:gd name="connsiteY3" fmla="*/ 127302 h 166953"/>
                <a:gd name="connsiteX4" fmla="*/ 110607 w 143103"/>
                <a:gd name="connsiteY4" fmla="*/ 127302 h 166953"/>
                <a:gd name="connsiteX5" fmla="*/ 101067 w 143103"/>
                <a:gd name="connsiteY5" fmla="*/ 54558 h 166953"/>
                <a:gd name="connsiteX6" fmla="*/ 97489 w 143103"/>
                <a:gd name="connsiteY6" fmla="*/ 71253 h 166953"/>
                <a:gd name="connsiteX7" fmla="*/ 87353 w 143103"/>
                <a:gd name="connsiteY7" fmla="*/ 84967 h 166953"/>
                <a:gd name="connsiteX8" fmla="*/ 73042 w 143103"/>
                <a:gd name="connsiteY8" fmla="*/ 93911 h 166953"/>
                <a:gd name="connsiteX9" fmla="*/ 55751 w 143103"/>
                <a:gd name="connsiteY9" fmla="*/ 97489 h 166953"/>
                <a:gd name="connsiteX10" fmla="*/ 38459 w 143103"/>
                <a:gd name="connsiteY10" fmla="*/ 93911 h 166953"/>
                <a:gd name="connsiteX11" fmla="*/ 24149 w 143103"/>
                <a:gd name="connsiteY11" fmla="*/ 84967 h 166953"/>
                <a:gd name="connsiteX12" fmla="*/ 14012 w 143103"/>
                <a:gd name="connsiteY12" fmla="*/ 71253 h 166953"/>
                <a:gd name="connsiteX13" fmla="*/ 10435 w 143103"/>
                <a:gd name="connsiteY13" fmla="*/ 54558 h 166953"/>
                <a:gd name="connsiteX14" fmla="*/ 14012 w 143103"/>
                <a:gd name="connsiteY14" fmla="*/ 37863 h 166953"/>
                <a:gd name="connsiteX15" fmla="*/ 24149 w 143103"/>
                <a:gd name="connsiteY15" fmla="*/ 24149 h 166953"/>
                <a:gd name="connsiteX16" fmla="*/ 38459 w 143103"/>
                <a:gd name="connsiteY16" fmla="*/ 14608 h 166953"/>
                <a:gd name="connsiteX17" fmla="*/ 55751 w 143103"/>
                <a:gd name="connsiteY17" fmla="*/ 11031 h 166953"/>
                <a:gd name="connsiteX18" fmla="*/ 73042 w 143103"/>
                <a:gd name="connsiteY18" fmla="*/ 14608 h 166953"/>
                <a:gd name="connsiteX19" fmla="*/ 87353 w 143103"/>
                <a:gd name="connsiteY19" fmla="*/ 24149 h 166953"/>
                <a:gd name="connsiteX20" fmla="*/ 97489 w 143103"/>
                <a:gd name="connsiteY20" fmla="*/ 37863 h 166953"/>
                <a:gd name="connsiteX21" fmla="*/ 101067 w 143103"/>
                <a:gd name="connsiteY21" fmla="*/ 54558 h 166953"/>
                <a:gd name="connsiteX22" fmla="*/ 81390 w 143103"/>
                <a:gd name="connsiteY22" fmla="*/ 54558 h 166953"/>
                <a:gd name="connsiteX23" fmla="*/ 79601 w 143103"/>
                <a:gd name="connsiteY23" fmla="*/ 44422 h 166953"/>
                <a:gd name="connsiteX24" fmla="*/ 74235 w 143103"/>
                <a:gd name="connsiteY24" fmla="*/ 36074 h 166953"/>
                <a:gd name="connsiteX25" fmla="*/ 65887 w 143103"/>
                <a:gd name="connsiteY25" fmla="*/ 30708 h 166953"/>
                <a:gd name="connsiteX26" fmla="*/ 55751 w 143103"/>
                <a:gd name="connsiteY26" fmla="*/ 28322 h 166953"/>
                <a:gd name="connsiteX27" fmla="*/ 45614 w 143103"/>
                <a:gd name="connsiteY27" fmla="*/ 30708 h 166953"/>
                <a:gd name="connsiteX28" fmla="*/ 37266 w 143103"/>
                <a:gd name="connsiteY28" fmla="*/ 36074 h 166953"/>
                <a:gd name="connsiteX29" fmla="*/ 31900 w 143103"/>
                <a:gd name="connsiteY29" fmla="*/ 44422 h 166953"/>
                <a:gd name="connsiteX30" fmla="*/ 29515 w 143103"/>
                <a:gd name="connsiteY30" fmla="*/ 54558 h 166953"/>
                <a:gd name="connsiteX31" fmla="*/ 31900 w 143103"/>
                <a:gd name="connsiteY31" fmla="*/ 64695 h 166953"/>
                <a:gd name="connsiteX32" fmla="*/ 37266 w 143103"/>
                <a:gd name="connsiteY32" fmla="*/ 73042 h 166953"/>
                <a:gd name="connsiteX33" fmla="*/ 45614 w 143103"/>
                <a:gd name="connsiteY33" fmla="*/ 78409 h 166953"/>
                <a:gd name="connsiteX34" fmla="*/ 55751 w 143103"/>
                <a:gd name="connsiteY34" fmla="*/ 80794 h 166953"/>
                <a:gd name="connsiteX35" fmla="*/ 65887 w 143103"/>
                <a:gd name="connsiteY35" fmla="*/ 78409 h 166953"/>
                <a:gd name="connsiteX36" fmla="*/ 74235 w 143103"/>
                <a:gd name="connsiteY36" fmla="*/ 73042 h 166953"/>
                <a:gd name="connsiteX37" fmla="*/ 79601 w 143103"/>
                <a:gd name="connsiteY37" fmla="*/ 64695 h 166953"/>
                <a:gd name="connsiteX38" fmla="*/ 81390 w 143103"/>
                <a:gd name="connsiteY38" fmla="*/ 54558 h 166953"/>
                <a:gd name="connsiteX39" fmla="*/ 122532 w 143103"/>
                <a:gd name="connsiteY39" fmla="*/ 4472 h 166953"/>
                <a:gd name="connsiteX40" fmla="*/ 142209 w 143103"/>
                <a:gd name="connsiteY40" fmla="*/ 4472 h 166953"/>
                <a:gd name="connsiteX41" fmla="*/ 142209 w 143103"/>
                <a:gd name="connsiteY41" fmla="*/ 162482 h 166953"/>
                <a:gd name="connsiteX42" fmla="*/ 122532 w 143103"/>
                <a:gd name="connsiteY42" fmla="*/ 162482 h 166953"/>
                <a:gd name="connsiteX43" fmla="*/ 122532 w 143103"/>
                <a:gd name="connsiteY43" fmla="*/ 4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3103" h="166953">
                  <a:moveTo>
                    <a:pt x="110607" y="127302"/>
                  </a:moveTo>
                  <a:lnTo>
                    <a:pt x="110607" y="144594"/>
                  </a:lnTo>
                  <a:lnTo>
                    <a:pt x="4472" y="144594"/>
                  </a:lnTo>
                  <a:lnTo>
                    <a:pt x="4472" y="127302"/>
                  </a:lnTo>
                  <a:lnTo>
                    <a:pt x="110607" y="127302"/>
                  </a:lnTo>
                  <a:close/>
                  <a:moveTo>
                    <a:pt x="101067" y="54558"/>
                  </a:moveTo>
                  <a:cubicBezTo>
                    <a:pt x="101067" y="60521"/>
                    <a:pt x="99874" y="65887"/>
                    <a:pt x="97489" y="71253"/>
                  </a:cubicBezTo>
                  <a:cubicBezTo>
                    <a:pt x="95104" y="76620"/>
                    <a:pt x="91526" y="81390"/>
                    <a:pt x="87353" y="84967"/>
                  </a:cubicBezTo>
                  <a:cubicBezTo>
                    <a:pt x="83179" y="88545"/>
                    <a:pt x="78409" y="91526"/>
                    <a:pt x="73042" y="93911"/>
                  </a:cubicBezTo>
                  <a:cubicBezTo>
                    <a:pt x="67676" y="96296"/>
                    <a:pt x="61713" y="97489"/>
                    <a:pt x="55751" y="97489"/>
                  </a:cubicBezTo>
                  <a:cubicBezTo>
                    <a:pt x="49788" y="97489"/>
                    <a:pt x="43825" y="96296"/>
                    <a:pt x="38459" y="93911"/>
                  </a:cubicBezTo>
                  <a:cubicBezTo>
                    <a:pt x="33093" y="91526"/>
                    <a:pt x="28323" y="88545"/>
                    <a:pt x="24149" y="84967"/>
                  </a:cubicBezTo>
                  <a:cubicBezTo>
                    <a:pt x="19975" y="80794"/>
                    <a:pt x="16993" y="76024"/>
                    <a:pt x="14012" y="71253"/>
                  </a:cubicBezTo>
                  <a:cubicBezTo>
                    <a:pt x="11627" y="65887"/>
                    <a:pt x="10435" y="60521"/>
                    <a:pt x="10435" y="54558"/>
                  </a:cubicBezTo>
                  <a:cubicBezTo>
                    <a:pt x="10435" y="48595"/>
                    <a:pt x="11627" y="42633"/>
                    <a:pt x="14012" y="37863"/>
                  </a:cubicBezTo>
                  <a:cubicBezTo>
                    <a:pt x="16397" y="32496"/>
                    <a:pt x="19975" y="27726"/>
                    <a:pt x="24149" y="24149"/>
                  </a:cubicBezTo>
                  <a:cubicBezTo>
                    <a:pt x="28323" y="19975"/>
                    <a:pt x="32496" y="16994"/>
                    <a:pt x="38459" y="14608"/>
                  </a:cubicBezTo>
                  <a:cubicBezTo>
                    <a:pt x="43825" y="12223"/>
                    <a:pt x="49788" y="11031"/>
                    <a:pt x="55751" y="11031"/>
                  </a:cubicBezTo>
                  <a:cubicBezTo>
                    <a:pt x="61713" y="11031"/>
                    <a:pt x="67676" y="12223"/>
                    <a:pt x="73042" y="14608"/>
                  </a:cubicBezTo>
                  <a:cubicBezTo>
                    <a:pt x="78409" y="16994"/>
                    <a:pt x="83179" y="19975"/>
                    <a:pt x="87353" y="24149"/>
                  </a:cubicBezTo>
                  <a:cubicBezTo>
                    <a:pt x="91526" y="28322"/>
                    <a:pt x="94508" y="32496"/>
                    <a:pt x="97489" y="37863"/>
                  </a:cubicBezTo>
                  <a:cubicBezTo>
                    <a:pt x="99874" y="43229"/>
                    <a:pt x="101067" y="48595"/>
                    <a:pt x="101067" y="54558"/>
                  </a:cubicBezTo>
                  <a:close/>
                  <a:moveTo>
                    <a:pt x="81390" y="54558"/>
                  </a:moveTo>
                  <a:cubicBezTo>
                    <a:pt x="81390" y="50980"/>
                    <a:pt x="80794" y="47403"/>
                    <a:pt x="79601" y="44422"/>
                  </a:cubicBezTo>
                  <a:cubicBezTo>
                    <a:pt x="78409" y="41440"/>
                    <a:pt x="76620" y="38459"/>
                    <a:pt x="74235" y="36074"/>
                  </a:cubicBezTo>
                  <a:cubicBezTo>
                    <a:pt x="71850" y="33689"/>
                    <a:pt x="68868" y="31900"/>
                    <a:pt x="65887" y="30708"/>
                  </a:cubicBezTo>
                  <a:cubicBezTo>
                    <a:pt x="62906" y="29515"/>
                    <a:pt x="59328" y="28322"/>
                    <a:pt x="55751" y="28322"/>
                  </a:cubicBezTo>
                  <a:cubicBezTo>
                    <a:pt x="52173" y="28322"/>
                    <a:pt x="48595" y="28919"/>
                    <a:pt x="45614" y="30708"/>
                  </a:cubicBezTo>
                  <a:cubicBezTo>
                    <a:pt x="42633" y="31900"/>
                    <a:pt x="39651" y="33689"/>
                    <a:pt x="37266" y="36074"/>
                  </a:cubicBezTo>
                  <a:cubicBezTo>
                    <a:pt x="34881" y="38459"/>
                    <a:pt x="33093" y="41440"/>
                    <a:pt x="31900" y="44422"/>
                  </a:cubicBezTo>
                  <a:cubicBezTo>
                    <a:pt x="30708" y="47403"/>
                    <a:pt x="29515" y="50980"/>
                    <a:pt x="29515" y="54558"/>
                  </a:cubicBezTo>
                  <a:cubicBezTo>
                    <a:pt x="29515" y="58136"/>
                    <a:pt x="30111" y="61117"/>
                    <a:pt x="31900" y="64695"/>
                  </a:cubicBezTo>
                  <a:cubicBezTo>
                    <a:pt x="33093" y="67676"/>
                    <a:pt x="34881" y="70657"/>
                    <a:pt x="37266" y="73042"/>
                  </a:cubicBezTo>
                  <a:cubicBezTo>
                    <a:pt x="39651" y="75427"/>
                    <a:pt x="42633" y="77216"/>
                    <a:pt x="45614" y="78409"/>
                  </a:cubicBezTo>
                  <a:cubicBezTo>
                    <a:pt x="48595" y="79601"/>
                    <a:pt x="52173" y="80794"/>
                    <a:pt x="55751" y="80794"/>
                  </a:cubicBezTo>
                  <a:cubicBezTo>
                    <a:pt x="59328" y="80794"/>
                    <a:pt x="62310" y="80197"/>
                    <a:pt x="65887" y="78409"/>
                  </a:cubicBezTo>
                  <a:cubicBezTo>
                    <a:pt x="68868" y="77216"/>
                    <a:pt x="71850" y="75427"/>
                    <a:pt x="74235" y="73042"/>
                  </a:cubicBezTo>
                  <a:cubicBezTo>
                    <a:pt x="76620" y="70657"/>
                    <a:pt x="78409" y="67676"/>
                    <a:pt x="79601" y="64695"/>
                  </a:cubicBezTo>
                  <a:cubicBezTo>
                    <a:pt x="80794" y="61713"/>
                    <a:pt x="81390" y="58136"/>
                    <a:pt x="81390" y="54558"/>
                  </a:cubicBezTo>
                  <a:close/>
                  <a:moveTo>
                    <a:pt x="122532" y="4472"/>
                  </a:moveTo>
                  <a:lnTo>
                    <a:pt x="142209" y="4472"/>
                  </a:lnTo>
                  <a:lnTo>
                    <a:pt x="142209" y="162482"/>
                  </a:lnTo>
                  <a:lnTo>
                    <a:pt x="122532" y="162482"/>
                  </a:lnTo>
                  <a:lnTo>
                    <a:pt x="122532" y="44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98">
              <a:extLst>
                <a:ext uri="{FF2B5EF4-FFF2-40B4-BE49-F238E27FC236}">
                  <a16:creationId xmlns:a16="http://schemas.microsoft.com/office/drawing/2014/main" id="{957D7392-DDFD-4783-B019-4E9E2947A26B}"/>
                </a:ext>
              </a:extLst>
            </p:cNvPr>
            <p:cNvSpPr/>
            <p:nvPr/>
          </p:nvSpPr>
          <p:spPr>
            <a:xfrm>
              <a:off x="1875377" y="5648250"/>
              <a:ext cx="160991" cy="160991"/>
            </a:xfrm>
            <a:custGeom>
              <a:avLst/>
              <a:gdLst>
                <a:gd name="connsiteX0" fmla="*/ 87949 w 160991"/>
                <a:gd name="connsiteY0" fmla="*/ 45018 h 160991"/>
                <a:gd name="connsiteX1" fmla="*/ 84371 w 160991"/>
                <a:gd name="connsiteY1" fmla="*/ 59924 h 160991"/>
                <a:gd name="connsiteX2" fmla="*/ 75427 w 160991"/>
                <a:gd name="connsiteY2" fmla="*/ 72446 h 160991"/>
                <a:gd name="connsiteX3" fmla="*/ 62310 w 160991"/>
                <a:gd name="connsiteY3" fmla="*/ 80794 h 160991"/>
                <a:gd name="connsiteX4" fmla="*/ 46210 w 160991"/>
                <a:gd name="connsiteY4" fmla="*/ 83775 h 160991"/>
                <a:gd name="connsiteX5" fmla="*/ 30111 w 160991"/>
                <a:gd name="connsiteY5" fmla="*/ 80794 h 160991"/>
                <a:gd name="connsiteX6" fmla="*/ 16994 w 160991"/>
                <a:gd name="connsiteY6" fmla="*/ 72446 h 160991"/>
                <a:gd name="connsiteX7" fmla="*/ 8050 w 160991"/>
                <a:gd name="connsiteY7" fmla="*/ 59924 h 160991"/>
                <a:gd name="connsiteX8" fmla="*/ 4472 w 160991"/>
                <a:gd name="connsiteY8" fmla="*/ 45018 h 160991"/>
                <a:gd name="connsiteX9" fmla="*/ 8050 w 160991"/>
                <a:gd name="connsiteY9" fmla="*/ 30111 h 160991"/>
                <a:gd name="connsiteX10" fmla="*/ 16994 w 160991"/>
                <a:gd name="connsiteY10" fmla="*/ 17590 h 160991"/>
                <a:gd name="connsiteX11" fmla="*/ 30111 w 160991"/>
                <a:gd name="connsiteY11" fmla="*/ 9242 h 160991"/>
                <a:gd name="connsiteX12" fmla="*/ 46210 w 160991"/>
                <a:gd name="connsiteY12" fmla="*/ 6261 h 160991"/>
                <a:gd name="connsiteX13" fmla="*/ 62310 w 160991"/>
                <a:gd name="connsiteY13" fmla="*/ 9242 h 160991"/>
                <a:gd name="connsiteX14" fmla="*/ 75427 w 160991"/>
                <a:gd name="connsiteY14" fmla="*/ 17590 h 160991"/>
                <a:gd name="connsiteX15" fmla="*/ 84371 w 160991"/>
                <a:gd name="connsiteY15" fmla="*/ 30111 h 160991"/>
                <a:gd name="connsiteX16" fmla="*/ 87949 w 160991"/>
                <a:gd name="connsiteY16" fmla="*/ 45018 h 160991"/>
                <a:gd name="connsiteX17" fmla="*/ 10435 w 160991"/>
                <a:gd name="connsiteY17" fmla="*/ 99278 h 160991"/>
                <a:gd name="connsiteX18" fmla="*/ 135054 w 160991"/>
                <a:gd name="connsiteY18" fmla="*/ 99278 h 160991"/>
                <a:gd name="connsiteX19" fmla="*/ 135054 w 160991"/>
                <a:gd name="connsiteY19" fmla="*/ 161289 h 160991"/>
                <a:gd name="connsiteX20" fmla="*/ 115377 w 160991"/>
                <a:gd name="connsiteY20" fmla="*/ 161289 h 160991"/>
                <a:gd name="connsiteX21" fmla="*/ 115377 w 160991"/>
                <a:gd name="connsiteY21" fmla="*/ 117166 h 160991"/>
                <a:gd name="connsiteX22" fmla="*/ 10435 w 160991"/>
                <a:gd name="connsiteY22" fmla="*/ 117166 h 160991"/>
                <a:gd name="connsiteX23" fmla="*/ 10435 w 160991"/>
                <a:gd name="connsiteY23" fmla="*/ 99278 h 160991"/>
                <a:gd name="connsiteX24" fmla="*/ 68868 w 160991"/>
                <a:gd name="connsiteY24" fmla="*/ 45018 h 160991"/>
                <a:gd name="connsiteX25" fmla="*/ 62310 w 160991"/>
                <a:gd name="connsiteY25" fmla="*/ 29515 h 160991"/>
                <a:gd name="connsiteX26" fmla="*/ 46807 w 160991"/>
                <a:gd name="connsiteY26" fmla="*/ 22956 h 160991"/>
                <a:gd name="connsiteX27" fmla="*/ 30708 w 160991"/>
                <a:gd name="connsiteY27" fmla="*/ 29515 h 160991"/>
                <a:gd name="connsiteX28" fmla="*/ 24149 w 160991"/>
                <a:gd name="connsiteY28" fmla="*/ 45018 h 160991"/>
                <a:gd name="connsiteX29" fmla="*/ 30708 w 160991"/>
                <a:gd name="connsiteY29" fmla="*/ 61117 h 160991"/>
                <a:gd name="connsiteX30" fmla="*/ 46807 w 160991"/>
                <a:gd name="connsiteY30" fmla="*/ 67676 h 160991"/>
                <a:gd name="connsiteX31" fmla="*/ 62310 w 160991"/>
                <a:gd name="connsiteY31" fmla="*/ 61117 h 160991"/>
                <a:gd name="connsiteX32" fmla="*/ 68868 w 160991"/>
                <a:gd name="connsiteY32" fmla="*/ 45018 h 160991"/>
                <a:gd name="connsiteX33" fmla="*/ 135054 w 160991"/>
                <a:gd name="connsiteY33" fmla="*/ 88545 h 160991"/>
                <a:gd name="connsiteX34" fmla="*/ 115377 w 160991"/>
                <a:gd name="connsiteY34" fmla="*/ 88545 h 160991"/>
                <a:gd name="connsiteX35" fmla="*/ 115377 w 160991"/>
                <a:gd name="connsiteY35" fmla="*/ 4472 h 160991"/>
                <a:gd name="connsiteX36" fmla="*/ 135054 w 160991"/>
                <a:gd name="connsiteY36" fmla="*/ 4472 h 160991"/>
                <a:gd name="connsiteX37" fmla="*/ 135054 w 160991"/>
                <a:gd name="connsiteY37" fmla="*/ 18782 h 160991"/>
                <a:gd name="connsiteX38" fmla="*/ 157712 w 160991"/>
                <a:gd name="connsiteY38" fmla="*/ 18782 h 160991"/>
                <a:gd name="connsiteX39" fmla="*/ 157712 w 160991"/>
                <a:gd name="connsiteY39" fmla="*/ 36074 h 160991"/>
                <a:gd name="connsiteX40" fmla="*/ 135054 w 160991"/>
                <a:gd name="connsiteY40" fmla="*/ 36074 h 160991"/>
                <a:gd name="connsiteX41" fmla="*/ 135054 w 160991"/>
                <a:gd name="connsiteY41" fmla="*/ 52173 h 160991"/>
                <a:gd name="connsiteX42" fmla="*/ 157712 w 160991"/>
                <a:gd name="connsiteY42" fmla="*/ 52173 h 160991"/>
                <a:gd name="connsiteX43" fmla="*/ 157712 w 160991"/>
                <a:gd name="connsiteY43" fmla="*/ 69465 h 160991"/>
                <a:gd name="connsiteX44" fmla="*/ 135054 w 160991"/>
                <a:gd name="connsiteY44" fmla="*/ 69465 h 160991"/>
                <a:gd name="connsiteX45" fmla="*/ 135054 w 160991"/>
                <a:gd name="connsiteY45" fmla="*/ 88545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991" h="160991">
                  <a:moveTo>
                    <a:pt x="87949" y="45018"/>
                  </a:moveTo>
                  <a:cubicBezTo>
                    <a:pt x="87949" y="50384"/>
                    <a:pt x="86756" y="55154"/>
                    <a:pt x="84371" y="59924"/>
                  </a:cubicBezTo>
                  <a:cubicBezTo>
                    <a:pt x="81986" y="64695"/>
                    <a:pt x="79005" y="68868"/>
                    <a:pt x="75427" y="72446"/>
                  </a:cubicBezTo>
                  <a:cubicBezTo>
                    <a:pt x="71850" y="76024"/>
                    <a:pt x="67676" y="79005"/>
                    <a:pt x="62310" y="80794"/>
                  </a:cubicBezTo>
                  <a:cubicBezTo>
                    <a:pt x="57539" y="82582"/>
                    <a:pt x="52173" y="83775"/>
                    <a:pt x="46210" y="83775"/>
                  </a:cubicBezTo>
                  <a:cubicBezTo>
                    <a:pt x="40248" y="83775"/>
                    <a:pt x="34881" y="82582"/>
                    <a:pt x="30111" y="80794"/>
                  </a:cubicBezTo>
                  <a:cubicBezTo>
                    <a:pt x="25341" y="79005"/>
                    <a:pt x="20571" y="76024"/>
                    <a:pt x="16994" y="72446"/>
                  </a:cubicBezTo>
                  <a:cubicBezTo>
                    <a:pt x="13416" y="68868"/>
                    <a:pt x="10435" y="64695"/>
                    <a:pt x="8050" y="59924"/>
                  </a:cubicBezTo>
                  <a:cubicBezTo>
                    <a:pt x="5665" y="55154"/>
                    <a:pt x="4472" y="50384"/>
                    <a:pt x="4472" y="45018"/>
                  </a:cubicBezTo>
                  <a:cubicBezTo>
                    <a:pt x="4472" y="39651"/>
                    <a:pt x="5665" y="34881"/>
                    <a:pt x="8050" y="30111"/>
                  </a:cubicBezTo>
                  <a:cubicBezTo>
                    <a:pt x="10435" y="25341"/>
                    <a:pt x="13416" y="21167"/>
                    <a:pt x="16994" y="17590"/>
                  </a:cubicBezTo>
                  <a:cubicBezTo>
                    <a:pt x="20571" y="14012"/>
                    <a:pt x="24745" y="11031"/>
                    <a:pt x="30111" y="9242"/>
                  </a:cubicBezTo>
                  <a:cubicBezTo>
                    <a:pt x="34881" y="6857"/>
                    <a:pt x="40844" y="6261"/>
                    <a:pt x="46210" y="6261"/>
                  </a:cubicBezTo>
                  <a:cubicBezTo>
                    <a:pt x="52173" y="6261"/>
                    <a:pt x="56943" y="7453"/>
                    <a:pt x="62310" y="9242"/>
                  </a:cubicBezTo>
                  <a:cubicBezTo>
                    <a:pt x="67080" y="11627"/>
                    <a:pt x="71850" y="14012"/>
                    <a:pt x="75427" y="17590"/>
                  </a:cubicBezTo>
                  <a:cubicBezTo>
                    <a:pt x="79005" y="21167"/>
                    <a:pt x="81986" y="25341"/>
                    <a:pt x="84371" y="30111"/>
                  </a:cubicBezTo>
                  <a:cubicBezTo>
                    <a:pt x="86756" y="34285"/>
                    <a:pt x="87949" y="39651"/>
                    <a:pt x="87949" y="45018"/>
                  </a:cubicBezTo>
                  <a:close/>
                  <a:moveTo>
                    <a:pt x="10435" y="99278"/>
                  </a:moveTo>
                  <a:lnTo>
                    <a:pt x="135054" y="99278"/>
                  </a:lnTo>
                  <a:lnTo>
                    <a:pt x="135054" y="161289"/>
                  </a:lnTo>
                  <a:lnTo>
                    <a:pt x="115377" y="161289"/>
                  </a:lnTo>
                  <a:lnTo>
                    <a:pt x="115377" y="117166"/>
                  </a:lnTo>
                  <a:lnTo>
                    <a:pt x="10435" y="117166"/>
                  </a:lnTo>
                  <a:lnTo>
                    <a:pt x="10435" y="99278"/>
                  </a:lnTo>
                  <a:close/>
                  <a:moveTo>
                    <a:pt x="68868" y="45018"/>
                  </a:moveTo>
                  <a:cubicBezTo>
                    <a:pt x="68868" y="39055"/>
                    <a:pt x="66483" y="33689"/>
                    <a:pt x="62310" y="29515"/>
                  </a:cubicBezTo>
                  <a:cubicBezTo>
                    <a:pt x="58136" y="25341"/>
                    <a:pt x="52769" y="22956"/>
                    <a:pt x="46807" y="22956"/>
                  </a:cubicBezTo>
                  <a:cubicBezTo>
                    <a:pt x="40248" y="22956"/>
                    <a:pt x="35478" y="25341"/>
                    <a:pt x="30708" y="29515"/>
                  </a:cubicBezTo>
                  <a:cubicBezTo>
                    <a:pt x="26534" y="33689"/>
                    <a:pt x="24149" y="39055"/>
                    <a:pt x="24149" y="45018"/>
                  </a:cubicBezTo>
                  <a:cubicBezTo>
                    <a:pt x="24149" y="51577"/>
                    <a:pt x="26534" y="56347"/>
                    <a:pt x="30708" y="61117"/>
                  </a:cubicBezTo>
                  <a:cubicBezTo>
                    <a:pt x="34881" y="65291"/>
                    <a:pt x="40248" y="67676"/>
                    <a:pt x="46807" y="67676"/>
                  </a:cubicBezTo>
                  <a:cubicBezTo>
                    <a:pt x="52769" y="67676"/>
                    <a:pt x="58136" y="65291"/>
                    <a:pt x="62310" y="61117"/>
                  </a:cubicBezTo>
                  <a:cubicBezTo>
                    <a:pt x="66483" y="56347"/>
                    <a:pt x="68868" y="50980"/>
                    <a:pt x="68868" y="45018"/>
                  </a:cubicBezTo>
                  <a:close/>
                  <a:moveTo>
                    <a:pt x="135054" y="88545"/>
                  </a:moveTo>
                  <a:lnTo>
                    <a:pt x="115377" y="88545"/>
                  </a:lnTo>
                  <a:lnTo>
                    <a:pt x="115377" y="4472"/>
                  </a:lnTo>
                  <a:lnTo>
                    <a:pt x="135054" y="4472"/>
                  </a:lnTo>
                  <a:lnTo>
                    <a:pt x="135054" y="18782"/>
                  </a:lnTo>
                  <a:lnTo>
                    <a:pt x="157712" y="18782"/>
                  </a:lnTo>
                  <a:lnTo>
                    <a:pt x="157712" y="36074"/>
                  </a:lnTo>
                  <a:lnTo>
                    <a:pt x="135054" y="36074"/>
                  </a:lnTo>
                  <a:lnTo>
                    <a:pt x="135054" y="52173"/>
                  </a:lnTo>
                  <a:lnTo>
                    <a:pt x="157712" y="52173"/>
                  </a:lnTo>
                  <a:lnTo>
                    <a:pt x="157712" y="69465"/>
                  </a:lnTo>
                  <a:lnTo>
                    <a:pt x="135054" y="69465"/>
                  </a:lnTo>
                  <a:lnTo>
                    <a:pt x="135054" y="88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199">
              <a:extLst>
                <a:ext uri="{FF2B5EF4-FFF2-40B4-BE49-F238E27FC236}">
                  <a16:creationId xmlns:a16="http://schemas.microsoft.com/office/drawing/2014/main" id="{11B5EB23-2A00-4CAE-998A-43478FE9204B}"/>
                </a:ext>
              </a:extLst>
            </p:cNvPr>
            <p:cNvSpPr/>
            <p:nvPr/>
          </p:nvSpPr>
          <p:spPr>
            <a:xfrm>
              <a:off x="2047101" y="5650635"/>
              <a:ext cx="149066" cy="160991"/>
            </a:xfrm>
            <a:custGeom>
              <a:avLst/>
              <a:gdLst>
                <a:gd name="connsiteX0" fmla="*/ 138631 w 149065"/>
                <a:gd name="connsiteY0" fmla="*/ 105837 h 160991"/>
                <a:gd name="connsiteX1" fmla="*/ 138631 w 149065"/>
                <a:gd name="connsiteY1" fmla="*/ 157712 h 160991"/>
                <a:gd name="connsiteX2" fmla="*/ 16397 w 149065"/>
                <a:gd name="connsiteY2" fmla="*/ 157712 h 160991"/>
                <a:gd name="connsiteX3" fmla="*/ 16397 w 149065"/>
                <a:gd name="connsiteY3" fmla="*/ 105837 h 160991"/>
                <a:gd name="connsiteX4" fmla="*/ 67676 w 149065"/>
                <a:gd name="connsiteY4" fmla="*/ 105837 h 160991"/>
                <a:gd name="connsiteX5" fmla="*/ 67676 w 149065"/>
                <a:gd name="connsiteY5" fmla="*/ 91526 h 160991"/>
                <a:gd name="connsiteX6" fmla="*/ 4472 w 149065"/>
                <a:gd name="connsiteY6" fmla="*/ 91526 h 160991"/>
                <a:gd name="connsiteX7" fmla="*/ 4472 w 149065"/>
                <a:gd name="connsiteY7" fmla="*/ 74831 h 160991"/>
                <a:gd name="connsiteX8" fmla="*/ 149960 w 149065"/>
                <a:gd name="connsiteY8" fmla="*/ 74831 h 160991"/>
                <a:gd name="connsiteX9" fmla="*/ 149960 w 149065"/>
                <a:gd name="connsiteY9" fmla="*/ 91526 h 160991"/>
                <a:gd name="connsiteX10" fmla="*/ 86756 w 149065"/>
                <a:gd name="connsiteY10" fmla="*/ 91526 h 160991"/>
                <a:gd name="connsiteX11" fmla="*/ 86756 w 149065"/>
                <a:gd name="connsiteY11" fmla="*/ 105837 h 160991"/>
                <a:gd name="connsiteX12" fmla="*/ 138631 w 149065"/>
                <a:gd name="connsiteY12" fmla="*/ 105837 h 160991"/>
                <a:gd name="connsiteX13" fmla="*/ 14012 w 149065"/>
                <a:gd name="connsiteY13" fmla="*/ 63502 h 160991"/>
                <a:gd name="connsiteX14" fmla="*/ 14012 w 149065"/>
                <a:gd name="connsiteY14" fmla="*/ 47403 h 160991"/>
                <a:gd name="connsiteX15" fmla="*/ 35478 w 149065"/>
                <a:gd name="connsiteY15" fmla="*/ 47403 h 160991"/>
                <a:gd name="connsiteX16" fmla="*/ 35478 w 149065"/>
                <a:gd name="connsiteY16" fmla="*/ 21167 h 160991"/>
                <a:gd name="connsiteX17" fmla="*/ 14012 w 149065"/>
                <a:gd name="connsiteY17" fmla="*/ 21167 h 160991"/>
                <a:gd name="connsiteX18" fmla="*/ 14012 w 149065"/>
                <a:gd name="connsiteY18" fmla="*/ 4472 h 160991"/>
                <a:gd name="connsiteX19" fmla="*/ 141016 w 149065"/>
                <a:gd name="connsiteY19" fmla="*/ 4472 h 160991"/>
                <a:gd name="connsiteX20" fmla="*/ 141016 w 149065"/>
                <a:gd name="connsiteY20" fmla="*/ 21167 h 160991"/>
                <a:gd name="connsiteX21" fmla="*/ 118955 w 149065"/>
                <a:gd name="connsiteY21" fmla="*/ 21167 h 160991"/>
                <a:gd name="connsiteX22" fmla="*/ 118955 w 149065"/>
                <a:gd name="connsiteY22" fmla="*/ 47403 h 160991"/>
                <a:gd name="connsiteX23" fmla="*/ 141016 w 149065"/>
                <a:gd name="connsiteY23" fmla="*/ 47403 h 160991"/>
                <a:gd name="connsiteX24" fmla="*/ 141016 w 149065"/>
                <a:gd name="connsiteY24" fmla="*/ 63502 h 160991"/>
                <a:gd name="connsiteX25" fmla="*/ 14012 w 149065"/>
                <a:gd name="connsiteY25" fmla="*/ 63502 h 160991"/>
                <a:gd name="connsiteX26" fmla="*/ 118955 w 149065"/>
                <a:gd name="connsiteY26" fmla="*/ 121936 h 160991"/>
                <a:gd name="connsiteX27" fmla="*/ 35478 w 149065"/>
                <a:gd name="connsiteY27" fmla="*/ 121936 h 160991"/>
                <a:gd name="connsiteX28" fmla="*/ 35478 w 149065"/>
                <a:gd name="connsiteY28" fmla="*/ 141612 h 160991"/>
                <a:gd name="connsiteX29" fmla="*/ 118955 w 149065"/>
                <a:gd name="connsiteY29" fmla="*/ 141612 h 160991"/>
                <a:gd name="connsiteX30" fmla="*/ 118955 w 149065"/>
                <a:gd name="connsiteY30" fmla="*/ 121936 h 160991"/>
                <a:gd name="connsiteX31" fmla="*/ 100470 w 149065"/>
                <a:gd name="connsiteY31" fmla="*/ 21167 h 160991"/>
                <a:gd name="connsiteX32" fmla="*/ 54558 w 149065"/>
                <a:gd name="connsiteY32" fmla="*/ 21167 h 160991"/>
                <a:gd name="connsiteX33" fmla="*/ 54558 w 149065"/>
                <a:gd name="connsiteY33" fmla="*/ 47403 h 160991"/>
                <a:gd name="connsiteX34" fmla="*/ 100470 w 149065"/>
                <a:gd name="connsiteY34" fmla="*/ 47403 h 160991"/>
                <a:gd name="connsiteX35" fmla="*/ 100470 w 149065"/>
                <a:gd name="connsiteY35" fmla="*/ 2116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065" h="160991">
                  <a:moveTo>
                    <a:pt x="138631" y="105837"/>
                  </a:moveTo>
                  <a:lnTo>
                    <a:pt x="138631" y="157712"/>
                  </a:lnTo>
                  <a:lnTo>
                    <a:pt x="16397" y="157712"/>
                  </a:lnTo>
                  <a:lnTo>
                    <a:pt x="16397" y="105837"/>
                  </a:lnTo>
                  <a:lnTo>
                    <a:pt x="67676" y="105837"/>
                  </a:lnTo>
                  <a:lnTo>
                    <a:pt x="67676" y="91526"/>
                  </a:lnTo>
                  <a:lnTo>
                    <a:pt x="4472" y="91526"/>
                  </a:lnTo>
                  <a:lnTo>
                    <a:pt x="4472" y="74831"/>
                  </a:lnTo>
                  <a:lnTo>
                    <a:pt x="149960" y="74831"/>
                  </a:lnTo>
                  <a:lnTo>
                    <a:pt x="149960" y="91526"/>
                  </a:lnTo>
                  <a:lnTo>
                    <a:pt x="86756" y="91526"/>
                  </a:lnTo>
                  <a:lnTo>
                    <a:pt x="86756" y="105837"/>
                  </a:lnTo>
                  <a:lnTo>
                    <a:pt x="138631" y="105837"/>
                  </a:lnTo>
                  <a:close/>
                  <a:moveTo>
                    <a:pt x="14012" y="63502"/>
                  </a:moveTo>
                  <a:lnTo>
                    <a:pt x="14012" y="47403"/>
                  </a:lnTo>
                  <a:lnTo>
                    <a:pt x="35478" y="47403"/>
                  </a:lnTo>
                  <a:lnTo>
                    <a:pt x="35478" y="21167"/>
                  </a:lnTo>
                  <a:lnTo>
                    <a:pt x="14012" y="21167"/>
                  </a:lnTo>
                  <a:lnTo>
                    <a:pt x="14012" y="4472"/>
                  </a:lnTo>
                  <a:lnTo>
                    <a:pt x="141016" y="4472"/>
                  </a:lnTo>
                  <a:lnTo>
                    <a:pt x="141016" y="21167"/>
                  </a:lnTo>
                  <a:lnTo>
                    <a:pt x="118955" y="21167"/>
                  </a:lnTo>
                  <a:lnTo>
                    <a:pt x="118955" y="47403"/>
                  </a:lnTo>
                  <a:lnTo>
                    <a:pt x="141016" y="47403"/>
                  </a:lnTo>
                  <a:lnTo>
                    <a:pt x="141016" y="63502"/>
                  </a:lnTo>
                  <a:lnTo>
                    <a:pt x="14012" y="63502"/>
                  </a:lnTo>
                  <a:close/>
                  <a:moveTo>
                    <a:pt x="118955" y="121936"/>
                  </a:moveTo>
                  <a:lnTo>
                    <a:pt x="35478" y="121936"/>
                  </a:lnTo>
                  <a:lnTo>
                    <a:pt x="35478" y="141612"/>
                  </a:lnTo>
                  <a:lnTo>
                    <a:pt x="118955" y="141612"/>
                  </a:lnTo>
                  <a:lnTo>
                    <a:pt x="118955" y="121936"/>
                  </a:lnTo>
                  <a:close/>
                  <a:moveTo>
                    <a:pt x="100470" y="21167"/>
                  </a:moveTo>
                  <a:lnTo>
                    <a:pt x="54558" y="21167"/>
                  </a:lnTo>
                  <a:lnTo>
                    <a:pt x="54558" y="47403"/>
                  </a:lnTo>
                  <a:lnTo>
                    <a:pt x="100470" y="47403"/>
                  </a:lnTo>
                  <a:lnTo>
                    <a:pt x="100470" y="21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200">
              <a:extLst>
                <a:ext uri="{FF2B5EF4-FFF2-40B4-BE49-F238E27FC236}">
                  <a16:creationId xmlns:a16="http://schemas.microsoft.com/office/drawing/2014/main" id="{E307C52E-0A04-472B-A8BC-F18B6683E6C2}"/>
                </a:ext>
              </a:extLst>
            </p:cNvPr>
            <p:cNvSpPr/>
            <p:nvPr/>
          </p:nvSpPr>
          <p:spPr>
            <a:xfrm>
              <a:off x="2212266" y="5648250"/>
              <a:ext cx="160991" cy="160991"/>
            </a:xfrm>
            <a:custGeom>
              <a:avLst/>
              <a:gdLst>
                <a:gd name="connsiteX0" fmla="*/ 92123 w 160991"/>
                <a:gd name="connsiteY0" fmla="*/ 49788 h 160991"/>
                <a:gd name="connsiteX1" fmla="*/ 88545 w 160991"/>
                <a:gd name="connsiteY1" fmla="*/ 65887 h 160991"/>
                <a:gd name="connsiteX2" fmla="*/ 79005 w 160991"/>
                <a:gd name="connsiteY2" fmla="*/ 79601 h 160991"/>
                <a:gd name="connsiteX3" fmla="*/ 65291 w 160991"/>
                <a:gd name="connsiteY3" fmla="*/ 88545 h 160991"/>
                <a:gd name="connsiteX4" fmla="*/ 48596 w 160991"/>
                <a:gd name="connsiteY4" fmla="*/ 92123 h 160991"/>
                <a:gd name="connsiteX5" fmla="*/ 31304 w 160991"/>
                <a:gd name="connsiteY5" fmla="*/ 88545 h 160991"/>
                <a:gd name="connsiteX6" fmla="*/ 17590 w 160991"/>
                <a:gd name="connsiteY6" fmla="*/ 79601 h 160991"/>
                <a:gd name="connsiteX7" fmla="*/ 8050 w 160991"/>
                <a:gd name="connsiteY7" fmla="*/ 65887 h 160991"/>
                <a:gd name="connsiteX8" fmla="*/ 4472 w 160991"/>
                <a:gd name="connsiteY8" fmla="*/ 49788 h 160991"/>
                <a:gd name="connsiteX9" fmla="*/ 8050 w 160991"/>
                <a:gd name="connsiteY9" fmla="*/ 33093 h 160991"/>
                <a:gd name="connsiteX10" fmla="*/ 17590 w 160991"/>
                <a:gd name="connsiteY10" fmla="*/ 19379 h 160991"/>
                <a:gd name="connsiteX11" fmla="*/ 31304 w 160991"/>
                <a:gd name="connsiteY11" fmla="*/ 10435 h 160991"/>
                <a:gd name="connsiteX12" fmla="*/ 48596 w 160991"/>
                <a:gd name="connsiteY12" fmla="*/ 6857 h 160991"/>
                <a:gd name="connsiteX13" fmla="*/ 65291 w 160991"/>
                <a:gd name="connsiteY13" fmla="*/ 10435 h 160991"/>
                <a:gd name="connsiteX14" fmla="*/ 79005 w 160991"/>
                <a:gd name="connsiteY14" fmla="*/ 19379 h 160991"/>
                <a:gd name="connsiteX15" fmla="*/ 88545 w 160991"/>
                <a:gd name="connsiteY15" fmla="*/ 33093 h 160991"/>
                <a:gd name="connsiteX16" fmla="*/ 92123 w 160991"/>
                <a:gd name="connsiteY16" fmla="*/ 49788 h 160991"/>
                <a:gd name="connsiteX17" fmla="*/ 33689 w 160991"/>
                <a:gd name="connsiteY17" fmla="*/ 106433 h 160991"/>
                <a:gd name="connsiteX18" fmla="*/ 33689 w 160991"/>
                <a:gd name="connsiteY18" fmla="*/ 142209 h 160991"/>
                <a:gd name="connsiteX19" fmla="*/ 140420 w 160991"/>
                <a:gd name="connsiteY19" fmla="*/ 142209 h 160991"/>
                <a:gd name="connsiteX20" fmla="*/ 140420 w 160991"/>
                <a:gd name="connsiteY20" fmla="*/ 159500 h 160991"/>
                <a:gd name="connsiteX21" fmla="*/ 14012 w 160991"/>
                <a:gd name="connsiteY21" fmla="*/ 159500 h 160991"/>
                <a:gd name="connsiteX22" fmla="*/ 14012 w 160991"/>
                <a:gd name="connsiteY22" fmla="*/ 106433 h 160991"/>
                <a:gd name="connsiteX23" fmla="*/ 33689 w 160991"/>
                <a:gd name="connsiteY23" fmla="*/ 106433 h 160991"/>
                <a:gd name="connsiteX24" fmla="*/ 73042 w 160991"/>
                <a:gd name="connsiteY24" fmla="*/ 49788 h 160991"/>
                <a:gd name="connsiteX25" fmla="*/ 71254 w 160991"/>
                <a:gd name="connsiteY25" fmla="*/ 40248 h 160991"/>
                <a:gd name="connsiteX26" fmla="*/ 65887 w 160991"/>
                <a:gd name="connsiteY26" fmla="*/ 32496 h 160991"/>
                <a:gd name="connsiteX27" fmla="*/ 58136 w 160991"/>
                <a:gd name="connsiteY27" fmla="*/ 27130 h 160991"/>
                <a:gd name="connsiteX28" fmla="*/ 48596 w 160991"/>
                <a:gd name="connsiteY28" fmla="*/ 25341 h 160991"/>
                <a:gd name="connsiteX29" fmla="*/ 39055 w 160991"/>
                <a:gd name="connsiteY29" fmla="*/ 27130 h 160991"/>
                <a:gd name="connsiteX30" fmla="*/ 30708 w 160991"/>
                <a:gd name="connsiteY30" fmla="*/ 32496 h 160991"/>
                <a:gd name="connsiteX31" fmla="*/ 25341 w 160991"/>
                <a:gd name="connsiteY31" fmla="*/ 40248 h 160991"/>
                <a:gd name="connsiteX32" fmla="*/ 23552 w 160991"/>
                <a:gd name="connsiteY32" fmla="*/ 49788 h 160991"/>
                <a:gd name="connsiteX33" fmla="*/ 25341 w 160991"/>
                <a:gd name="connsiteY33" fmla="*/ 59328 h 160991"/>
                <a:gd name="connsiteX34" fmla="*/ 30708 w 160991"/>
                <a:gd name="connsiteY34" fmla="*/ 67080 h 160991"/>
                <a:gd name="connsiteX35" fmla="*/ 39055 w 160991"/>
                <a:gd name="connsiteY35" fmla="*/ 72446 h 160991"/>
                <a:gd name="connsiteX36" fmla="*/ 48596 w 160991"/>
                <a:gd name="connsiteY36" fmla="*/ 74235 h 160991"/>
                <a:gd name="connsiteX37" fmla="*/ 58136 w 160991"/>
                <a:gd name="connsiteY37" fmla="*/ 72446 h 160991"/>
                <a:gd name="connsiteX38" fmla="*/ 65887 w 160991"/>
                <a:gd name="connsiteY38" fmla="*/ 67080 h 160991"/>
                <a:gd name="connsiteX39" fmla="*/ 71254 w 160991"/>
                <a:gd name="connsiteY39" fmla="*/ 59328 h 160991"/>
                <a:gd name="connsiteX40" fmla="*/ 73042 w 160991"/>
                <a:gd name="connsiteY40" fmla="*/ 49788 h 160991"/>
                <a:gd name="connsiteX41" fmla="*/ 136246 w 160991"/>
                <a:gd name="connsiteY41" fmla="*/ 105837 h 160991"/>
                <a:gd name="connsiteX42" fmla="*/ 116570 w 160991"/>
                <a:gd name="connsiteY42" fmla="*/ 105837 h 160991"/>
                <a:gd name="connsiteX43" fmla="*/ 116570 w 160991"/>
                <a:gd name="connsiteY43" fmla="*/ 4472 h 160991"/>
                <a:gd name="connsiteX44" fmla="*/ 136246 w 160991"/>
                <a:gd name="connsiteY44" fmla="*/ 4472 h 160991"/>
                <a:gd name="connsiteX45" fmla="*/ 136246 w 160991"/>
                <a:gd name="connsiteY45" fmla="*/ 39055 h 160991"/>
                <a:gd name="connsiteX46" fmla="*/ 158904 w 160991"/>
                <a:gd name="connsiteY46" fmla="*/ 39055 h 160991"/>
                <a:gd name="connsiteX47" fmla="*/ 158904 w 160991"/>
                <a:gd name="connsiteY47" fmla="*/ 58136 h 160991"/>
                <a:gd name="connsiteX48" fmla="*/ 136246 w 160991"/>
                <a:gd name="connsiteY48" fmla="*/ 58136 h 160991"/>
                <a:gd name="connsiteX49" fmla="*/ 136246 w 160991"/>
                <a:gd name="connsiteY49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60991">
                  <a:moveTo>
                    <a:pt x="92123" y="49788"/>
                  </a:moveTo>
                  <a:cubicBezTo>
                    <a:pt x="92123" y="55751"/>
                    <a:pt x="90930" y="61117"/>
                    <a:pt x="88545" y="65887"/>
                  </a:cubicBezTo>
                  <a:cubicBezTo>
                    <a:pt x="86160" y="71253"/>
                    <a:pt x="83179" y="75427"/>
                    <a:pt x="79005" y="79601"/>
                  </a:cubicBezTo>
                  <a:cubicBezTo>
                    <a:pt x="74831" y="83775"/>
                    <a:pt x="70061" y="86756"/>
                    <a:pt x="65291" y="88545"/>
                  </a:cubicBezTo>
                  <a:cubicBezTo>
                    <a:pt x="59924" y="90930"/>
                    <a:pt x="54558" y="92123"/>
                    <a:pt x="48596" y="92123"/>
                  </a:cubicBezTo>
                  <a:cubicBezTo>
                    <a:pt x="42633" y="92123"/>
                    <a:pt x="36670" y="90930"/>
                    <a:pt x="31304" y="88545"/>
                  </a:cubicBezTo>
                  <a:cubicBezTo>
                    <a:pt x="25937" y="86160"/>
                    <a:pt x="21167" y="83179"/>
                    <a:pt x="17590" y="79601"/>
                  </a:cubicBezTo>
                  <a:cubicBezTo>
                    <a:pt x="13416" y="75427"/>
                    <a:pt x="10435" y="71253"/>
                    <a:pt x="8050" y="65887"/>
                  </a:cubicBezTo>
                  <a:cubicBezTo>
                    <a:pt x="5665" y="60521"/>
                    <a:pt x="4472" y="55154"/>
                    <a:pt x="4472" y="49788"/>
                  </a:cubicBezTo>
                  <a:cubicBezTo>
                    <a:pt x="4472" y="43825"/>
                    <a:pt x="5665" y="38459"/>
                    <a:pt x="8050" y="33093"/>
                  </a:cubicBezTo>
                  <a:cubicBezTo>
                    <a:pt x="10435" y="27726"/>
                    <a:pt x="13416" y="23552"/>
                    <a:pt x="17590" y="19379"/>
                  </a:cubicBezTo>
                  <a:cubicBezTo>
                    <a:pt x="21764" y="15205"/>
                    <a:pt x="25937" y="12223"/>
                    <a:pt x="31304" y="10435"/>
                  </a:cubicBezTo>
                  <a:cubicBezTo>
                    <a:pt x="36670" y="8050"/>
                    <a:pt x="42633" y="6857"/>
                    <a:pt x="48596" y="6857"/>
                  </a:cubicBezTo>
                  <a:cubicBezTo>
                    <a:pt x="54558" y="6857"/>
                    <a:pt x="60521" y="8050"/>
                    <a:pt x="65291" y="10435"/>
                  </a:cubicBezTo>
                  <a:cubicBezTo>
                    <a:pt x="70657" y="12820"/>
                    <a:pt x="75427" y="15801"/>
                    <a:pt x="79005" y="19379"/>
                  </a:cubicBezTo>
                  <a:cubicBezTo>
                    <a:pt x="83179" y="23552"/>
                    <a:pt x="86160" y="27726"/>
                    <a:pt x="88545" y="33093"/>
                  </a:cubicBezTo>
                  <a:cubicBezTo>
                    <a:pt x="90930" y="38459"/>
                    <a:pt x="92123" y="43825"/>
                    <a:pt x="92123" y="49788"/>
                  </a:cubicBezTo>
                  <a:close/>
                  <a:moveTo>
                    <a:pt x="33689" y="106433"/>
                  </a:moveTo>
                  <a:lnTo>
                    <a:pt x="33689" y="142209"/>
                  </a:lnTo>
                  <a:lnTo>
                    <a:pt x="140420" y="142209"/>
                  </a:lnTo>
                  <a:lnTo>
                    <a:pt x="140420" y="159500"/>
                  </a:lnTo>
                  <a:lnTo>
                    <a:pt x="14012" y="159500"/>
                  </a:lnTo>
                  <a:lnTo>
                    <a:pt x="14012" y="106433"/>
                  </a:lnTo>
                  <a:lnTo>
                    <a:pt x="33689" y="106433"/>
                  </a:lnTo>
                  <a:close/>
                  <a:moveTo>
                    <a:pt x="73042" y="49788"/>
                  </a:moveTo>
                  <a:cubicBezTo>
                    <a:pt x="73042" y="46210"/>
                    <a:pt x="72446" y="43229"/>
                    <a:pt x="71254" y="40248"/>
                  </a:cubicBezTo>
                  <a:cubicBezTo>
                    <a:pt x="70061" y="37266"/>
                    <a:pt x="68272" y="34881"/>
                    <a:pt x="65887" y="32496"/>
                  </a:cubicBezTo>
                  <a:cubicBezTo>
                    <a:pt x="63502" y="30111"/>
                    <a:pt x="61117" y="28322"/>
                    <a:pt x="58136" y="27130"/>
                  </a:cubicBezTo>
                  <a:cubicBezTo>
                    <a:pt x="55154" y="25937"/>
                    <a:pt x="51577" y="25341"/>
                    <a:pt x="48596" y="25341"/>
                  </a:cubicBezTo>
                  <a:cubicBezTo>
                    <a:pt x="45018" y="25341"/>
                    <a:pt x="42037" y="25937"/>
                    <a:pt x="39055" y="27130"/>
                  </a:cubicBezTo>
                  <a:cubicBezTo>
                    <a:pt x="36074" y="28322"/>
                    <a:pt x="33093" y="30111"/>
                    <a:pt x="30708" y="32496"/>
                  </a:cubicBezTo>
                  <a:cubicBezTo>
                    <a:pt x="28323" y="34881"/>
                    <a:pt x="26534" y="37266"/>
                    <a:pt x="25341" y="40248"/>
                  </a:cubicBezTo>
                  <a:cubicBezTo>
                    <a:pt x="24149" y="43229"/>
                    <a:pt x="23552" y="46210"/>
                    <a:pt x="23552" y="49788"/>
                  </a:cubicBezTo>
                  <a:cubicBezTo>
                    <a:pt x="23552" y="53366"/>
                    <a:pt x="24149" y="56347"/>
                    <a:pt x="25341" y="59328"/>
                  </a:cubicBezTo>
                  <a:cubicBezTo>
                    <a:pt x="26534" y="62309"/>
                    <a:pt x="28323" y="64695"/>
                    <a:pt x="30708" y="67080"/>
                  </a:cubicBezTo>
                  <a:cubicBezTo>
                    <a:pt x="33093" y="69465"/>
                    <a:pt x="35478" y="71253"/>
                    <a:pt x="39055" y="72446"/>
                  </a:cubicBezTo>
                  <a:cubicBezTo>
                    <a:pt x="42037" y="73638"/>
                    <a:pt x="45018" y="74235"/>
                    <a:pt x="48596" y="74235"/>
                  </a:cubicBezTo>
                  <a:cubicBezTo>
                    <a:pt x="52173" y="74235"/>
                    <a:pt x="55154" y="73638"/>
                    <a:pt x="58136" y="72446"/>
                  </a:cubicBezTo>
                  <a:cubicBezTo>
                    <a:pt x="61117" y="71253"/>
                    <a:pt x="64098" y="69465"/>
                    <a:pt x="65887" y="67080"/>
                  </a:cubicBezTo>
                  <a:cubicBezTo>
                    <a:pt x="68272" y="64695"/>
                    <a:pt x="70061" y="62309"/>
                    <a:pt x="71254" y="59328"/>
                  </a:cubicBezTo>
                  <a:cubicBezTo>
                    <a:pt x="72446" y="56347"/>
                    <a:pt x="73042" y="52769"/>
                    <a:pt x="73042" y="49788"/>
                  </a:cubicBezTo>
                  <a:close/>
                  <a:moveTo>
                    <a:pt x="136246" y="105837"/>
                  </a:moveTo>
                  <a:lnTo>
                    <a:pt x="116570" y="105837"/>
                  </a:lnTo>
                  <a:lnTo>
                    <a:pt x="116570" y="4472"/>
                  </a:lnTo>
                  <a:lnTo>
                    <a:pt x="136246" y="4472"/>
                  </a:lnTo>
                  <a:lnTo>
                    <a:pt x="136246" y="39055"/>
                  </a:lnTo>
                  <a:lnTo>
                    <a:pt x="158904" y="39055"/>
                  </a:lnTo>
                  <a:lnTo>
                    <a:pt x="158904" y="58136"/>
                  </a:lnTo>
                  <a:lnTo>
                    <a:pt x="136246" y="58136"/>
                  </a:lnTo>
                  <a:lnTo>
                    <a:pt x="136246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201">
              <a:extLst>
                <a:ext uri="{FF2B5EF4-FFF2-40B4-BE49-F238E27FC236}">
                  <a16:creationId xmlns:a16="http://schemas.microsoft.com/office/drawing/2014/main" id="{155B6496-F209-4709-B3A3-7608F28F645C}"/>
                </a:ext>
              </a:extLst>
            </p:cNvPr>
            <p:cNvSpPr/>
            <p:nvPr/>
          </p:nvSpPr>
          <p:spPr>
            <a:xfrm>
              <a:off x="2381008" y="5648250"/>
              <a:ext cx="149066" cy="160991"/>
            </a:xfrm>
            <a:custGeom>
              <a:avLst/>
              <a:gdLst>
                <a:gd name="connsiteX0" fmla="*/ 4472 w 149065"/>
                <a:gd name="connsiteY0" fmla="*/ 25937 h 160991"/>
                <a:gd name="connsiteX1" fmla="*/ 4472 w 149065"/>
                <a:gd name="connsiteY1" fmla="*/ 9242 h 160991"/>
                <a:gd name="connsiteX2" fmla="*/ 95104 w 149065"/>
                <a:gd name="connsiteY2" fmla="*/ 9242 h 160991"/>
                <a:gd name="connsiteX3" fmla="*/ 95104 w 149065"/>
                <a:gd name="connsiteY3" fmla="*/ 25937 h 160991"/>
                <a:gd name="connsiteX4" fmla="*/ 56943 w 149065"/>
                <a:gd name="connsiteY4" fmla="*/ 25937 h 160991"/>
                <a:gd name="connsiteX5" fmla="*/ 96893 w 149065"/>
                <a:gd name="connsiteY5" fmla="*/ 81986 h 160991"/>
                <a:gd name="connsiteX6" fmla="*/ 82582 w 149065"/>
                <a:gd name="connsiteY6" fmla="*/ 92719 h 160991"/>
                <a:gd name="connsiteX7" fmla="*/ 50384 w 149065"/>
                <a:gd name="connsiteY7" fmla="*/ 46807 h 160991"/>
                <a:gd name="connsiteX8" fmla="*/ 18782 w 149065"/>
                <a:gd name="connsiteY8" fmla="*/ 93911 h 160991"/>
                <a:gd name="connsiteX9" fmla="*/ 4472 w 149065"/>
                <a:gd name="connsiteY9" fmla="*/ 83179 h 160991"/>
                <a:gd name="connsiteX10" fmla="*/ 44422 w 149065"/>
                <a:gd name="connsiteY10" fmla="*/ 25937 h 160991"/>
                <a:gd name="connsiteX11" fmla="*/ 4472 w 149065"/>
                <a:gd name="connsiteY11" fmla="*/ 25937 h 160991"/>
                <a:gd name="connsiteX12" fmla="*/ 15205 w 149065"/>
                <a:gd name="connsiteY12" fmla="*/ 159500 h 160991"/>
                <a:gd name="connsiteX13" fmla="*/ 15205 w 149065"/>
                <a:gd name="connsiteY13" fmla="*/ 106433 h 160991"/>
                <a:gd name="connsiteX14" fmla="*/ 34881 w 149065"/>
                <a:gd name="connsiteY14" fmla="*/ 106433 h 160991"/>
                <a:gd name="connsiteX15" fmla="*/ 34881 w 149065"/>
                <a:gd name="connsiteY15" fmla="*/ 142209 h 160991"/>
                <a:gd name="connsiteX16" fmla="*/ 145190 w 149065"/>
                <a:gd name="connsiteY16" fmla="*/ 142209 h 160991"/>
                <a:gd name="connsiteX17" fmla="*/ 145190 w 149065"/>
                <a:gd name="connsiteY17" fmla="*/ 159500 h 160991"/>
                <a:gd name="connsiteX18" fmla="*/ 15205 w 149065"/>
                <a:gd name="connsiteY18" fmla="*/ 159500 h 160991"/>
                <a:gd name="connsiteX19" fmla="*/ 123725 w 149065"/>
                <a:gd name="connsiteY19" fmla="*/ 105837 h 160991"/>
                <a:gd name="connsiteX20" fmla="*/ 123725 w 149065"/>
                <a:gd name="connsiteY20" fmla="*/ 57539 h 160991"/>
                <a:gd name="connsiteX21" fmla="*/ 94508 w 149065"/>
                <a:gd name="connsiteY21" fmla="*/ 57539 h 160991"/>
                <a:gd name="connsiteX22" fmla="*/ 94508 w 149065"/>
                <a:gd name="connsiteY22" fmla="*/ 40248 h 160991"/>
                <a:gd name="connsiteX23" fmla="*/ 123725 w 149065"/>
                <a:gd name="connsiteY23" fmla="*/ 40248 h 160991"/>
                <a:gd name="connsiteX24" fmla="*/ 123725 w 149065"/>
                <a:gd name="connsiteY24" fmla="*/ 4472 h 160991"/>
                <a:gd name="connsiteX25" fmla="*/ 143401 w 149065"/>
                <a:gd name="connsiteY25" fmla="*/ 4472 h 160991"/>
                <a:gd name="connsiteX26" fmla="*/ 143401 w 149065"/>
                <a:gd name="connsiteY26" fmla="*/ 105837 h 160991"/>
                <a:gd name="connsiteX27" fmla="*/ 123725 w 149065"/>
                <a:gd name="connsiteY27" fmla="*/ 105837 h 16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065" h="160991">
                  <a:moveTo>
                    <a:pt x="4472" y="25937"/>
                  </a:moveTo>
                  <a:lnTo>
                    <a:pt x="4472" y="9242"/>
                  </a:lnTo>
                  <a:lnTo>
                    <a:pt x="95104" y="9242"/>
                  </a:lnTo>
                  <a:lnTo>
                    <a:pt x="95104" y="25937"/>
                  </a:lnTo>
                  <a:lnTo>
                    <a:pt x="56943" y="25937"/>
                  </a:lnTo>
                  <a:lnTo>
                    <a:pt x="96893" y="81986"/>
                  </a:lnTo>
                  <a:lnTo>
                    <a:pt x="82582" y="92719"/>
                  </a:lnTo>
                  <a:lnTo>
                    <a:pt x="50384" y="46807"/>
                  </a:lnTo>
                  <a:lnTo>
                    <a:pt x="18782" y="93911"/>
                  </a:lnTo>
                  <a:lnTo>
                    <a:pt x="4472" y="83179"/>
                  </a:lnTo>
                  <a:lnTo>
                    <a:pt x="44422" y="25937"/>
                  </a:lnTo>
                  <a:lnTo>
                    <a:pt x="4472" y="25937"/>
                  </a:lnTo>
                  <a:close/>
                  <a:moveTo>
                    <a:pt x="15205" y="159500"/>
                  </a:moveTo>
                  <a:lnTo>
                    <a:pt x="15205" y="106433"/>
                  </a:lnTo>
                  <a:lnTo>
                    <a:pt x="34881" y="106433"/>
                  </a:lnTo>
                  <a:lnTo>
                    <a:pt x="34881" y="142209"/>
                  </a:lnTo>
                  <a:lnTo>
                    <a:pt x="145190" y="142209"/>
                  </a:lnTo>
                  <a:lnTo>
                    <a:pt x="145190" y="159500"/>
                  </a:lnTo>
                  <a:lnTo>
                    <a:pt x="15205" y="159500"/>
                  </a:lnTo>
                  <a:close/>
                  <a:moveTo>
                    <a:pt x="123725" y="105837"/>
                  </a:moveTo>
                  <a:lnTo>
                    <a:pt x="123725" y="57539"/>
                  </a:lnTo>
                  <a:lnTo>
                    <a:pt x="94508" y="57539"/>
                  </a:lnTo>
                  <a:lnTo>
                    <a:pt x="94508" y="40248"/>
                  </a:lnTo>
                  <a:lnTo>
                    <a:pt x="123725" y="40248"/>
                  </a:lnTo>
                  <a:lnTo>
                    <a:pt x="123725" y="4472"/>
                  </a:lnTo>
                  <a:lnTo>
                    <a:pt x="143401" y="4472"/>
                  </a:lnTo>
                  <a:lnTo>
                    <a:pt x="143401" y="105837"/>
                  </a:lnTo>
                  <a:lnTo>
                    <a:pt x="123725" y="105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203">
              <a:extLst>
                <a:ext uri="{FF2B5EF4-FFF2-40B4-BE49-F238E27FC236}">
                  <a16:creationId xmlns:a16="http://schemas.microsoft.com/office/drawing/2014/main" id="{60593387-69DB-4660-B8B2-A6A5CBE212A4}"/>
                </a:ext>
              </a:extLst>
            </p:cNvPr>
            <p:cNvSpPr/>
            <p:nvPr/>
          </p:nvSpPr>
          <p:spPr>
            <a:xfrm>
              <a:off x="2543192" y="5647653"/>
              <a:ext cx="149066" cy="166954"/>
            </a:xfrm>
            <a:custGeom>
              <a:avLst/>
              <a:gdLst>
                <a:gd name="connsiteX0" fmla="*/ 45018 w 149065"/>
                <a:gd name="connsiteY0" fmla="*/ 21167 h 166953"/>
                <a:gd name="connsiteX1" fmla="*/ 45018 w 149065"/>
                <a:gd name="connsiteY1" fmla="*/ 4472 h 166953"/>
                <a:gd name="connsiteX2" fmla="*/ 66483 w 149065"/>
                <a:gd name="connsiteY2" fmla="*/ 4472 h 166953"/>
                <a:gd name="connsiteX3" fmla="*/ 66483 w 149065"/>
                <a:gd name="connsiteY3" fmla="*/ 21167 h 166953"/>
                <a:gd name="connsiteX4" fmla="*/ 104048 w 149065"/>
                <a:gd name="connsiteY4" fmla="*/ 21167 h 166953"/>
                <a:gd name="connsiteX5" fmla="*/ 104048 w 149065"/>
                <a:gd name="connsiteY5" fmla="*/ 37863 h 166953"/>
                <a:gd name="connsiteX6" fmla="*/ 64098 w 149065"/>
                <a:gd name="connsiteY6" fmla="*/ 37863 h 166953"/>
                <a:gd name="connsiteX7" fmla="*/ 108222 w 149065"/>
                <a:gd name="connsiteY7" fmla="*/ 136246 h 166953"/>
                <a:gd name="connsiteX8" fmla="*/ 92123 w 149065"/>
                <a:gd name="connsiteY8" fmla="*/ 143401 h 166953"/>
                <a:gd name="connsiteX9" fmla="*/ 56347 w 149065"/>
                <a:gd name="connsiteY9" fmla="*/ 62309 h 166953"/>
                <a:gd name="connsiteX10" fmla="*/ 21167 w 149065"/>
                <a:gd name="connsiteY10" fmla="*/ 144594 h 166953"/>
                <a:gd name="connsiteX11" fmla="*/ 4472 w 149065"/>
                <a:gd name="connsiteY11" fmla="*/ 136842 h 166953"/>
                <a:gd name="connsiteX12" fmla="*/ 47999 w 149065"/>
                <a:gd name="connsiteY12" fmla="*/ 37863 h 166953"/>
                <a:gd name="connsiteX13" fmla="*/ 6261 w 149065"/>
                <a:gd name="connsiteY13" fmla="*/ 37863 h 166953"/>
                <a:gd name="connsiteX14" fmla="*/ 6261 w 149065"/>
                <a:gd name="connsiteY14" fmla="*/ 21167 h 166953"/>
                <a:gd name="connsiteX15" fmla="*/ 45018 w 149065"/>
                <a:gd name="connsiteY15" fmla="*/ 21167 h 166953"/>
                <a:gd name="connsiteX16" fmla="*/ 125514 w 149065"/>
                <a:gd name="connsiteY16" fmla="*/ 85564 h 166953"/>
                <a:gd name="connsiteX17" fmla="*/ 96296 w 149065"/>
                <a:gd name="connsiteY17" fmla="*/ 85564 h 166953"/>
                <a:gd name="connsiteX18" fmla="*/ 96296 w 149065"/>
                <a:gd name="connsiteY18" fmla="*/ 68272 h 166953"/>
                <a:gd name="connsiteX19" fmla="*/ 125514 w 149065"/>
                <a:gd name="connsiteY19" fmla="*/ 68272 h 166953"/>
                <a:gd name="connsiteX20" fmla="*/ 125514 w 149065"/>
                <a:gd name="connsiteY20" fmla="*/ 5068 h 166953"/>
                <a:gd name="connsiteX21" fmla="*/ 145190 w 149065"/>
                <a:gd name="connsiteY21" fmla="*/ 5068 h 166953"/>
                <a:gd name="connsiteX22" fmla="*/ 145190 w 149065"/>
                <a:gd name="connsiteY22" fmla="*/ 163078 h 166953"/>
                <a:gd name="connsiteX23" fmla="*/ 125514 w 149065"/>
                <a:gd name="connsiteY23" fmla="*/ 163078 h 166953"/>
                <a:gd name="connsiteX24" fmla="*/ 125514 w 149065"/>
                <a:gd name="connsiteY24" fmla="*/ 85564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65" h="166953">
                  <a:moveTo>
                    <a:pt x="45018" y="21167"/>
                  </a:moveTo>
                  <a:lnTo>
                    <a:pt x="45018" y="4472"/>
                  </a:lnTo>
                  <a:lnTo>
                    <a:pt x="66483" y="4472"/>
                  </a:lnTo>
                  <a:lnTo>
                    <a:pt x="66483" y="21167"/>
                  </a:lnTo>
                  <a:lnTo>
                    <a:pt x="104048" y="21167"/>
                  </a:lnTo>
                  <a:lnTo>
                    <a:pt x="104048" y="37863"/>
                  </a:lnTo>
                  <a:lnTo>
                    <a:pt x="64098" y="37863"/>
                  </a:lnTo>
                  <a:lnTo>
                    <a:pt x="108222" y="136246"/>
                  </a:lnTo>
                  <a:lnTo>
                    <a:pt x="92123" y="143401"/>
                  </a:lnTo>
                  <a:lnTo>
                    <a:pt x="56347" y="62309"/>
                  </a:lnTo>
                  <a:lnTo>
                    <a:pt x="21167" y="144594"/>
                  </a:lnTo>
                  <a:lnTo>
                    <a:pt x="4472" y="136842"/>
                  </a:lnTo>
                  <a:lnTo>
                    <a:pt x="47999" y="37863"/>
                  </a:lnTo>
                  <a:lnTo>
                    <a:pt x="6261" y="37863"/>
                  </a:lnTo>
                  <a:lnTo>
                    <a:pt x="6261" y="21167"/>
                  </a:lnTo>
                  <a:lnTo>
                    <a:pt x="45018" y="21167"/>
                  </a:lnTo>
                  <a:close/>
                  <a:moveTo>
                    <a:pt x="125514" y="85564"/>
                  </a:moveTo>
                  <a:lnTo>
                    <a:pt x="96296" y="85564"/>
                  </a:lnTo>
                  <a:lnTo>
                    <a:pt x="96296" y="68272"/>
                  </a:lnTo>
                  <a:lnTo>
                    <a:pt x="125514" y="68272"/>
                  </a:lnTo>
                  <a:lnTo>
                    <a:pt x="125514" y="5068"/>
                  </a:lnTo>
                  <a:lnTo>
                    <a:pt x="145190" y="5068"/>
                  </a:lnTo>
                  <a:lnTo>
                    <a:pt x="145190" y="163078"/>
                  </a:lnTo>
                  <a:lnTo>
                    <a:pt x="125514" y="163078"/>
                  </a:lnTo>
                  <a:lnTo>
                    <a:pt x="125514" y="85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954072"/>
            <a:ext cx="504000" cy="4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직사각형 43"/>
          <p:cNvSpPr>
            <a:spLocks noChangeArrowheads="1"/>
          </p:cNvSpPr>
          <p:nvPr/>
        </p:nvSpPr>
        <p:spPr bwMode="auto">
          <a:xfrm>
            <a:off x="1158876" y="2357430"/>
            <a:ext cx="6770710" cy="22860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ea typeface="굴림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357454" y="2435135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소규모 </a:t>
            </a:r>
            <a:r>
              <a:rPr lang="en-US" altLang="ko-KR" sz="20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HACCP </a:t>
            </a:r>
            <a:r>
              <a:rPr lang="ko-KR" altLang="en-US" sz="20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평가기준 개정</a:t>
            </a:r>
            <a:endParaRPr lang="en-US" altLang="ko-KR" sz="2400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 -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평가체계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점수산정 체계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 -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추가 평가항목</a:t>
            </a:r>
            <a:endParaRPr lang="ko-KR" altLang="en-US" sz="2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8" name="직사각형 43"/>
          <p:cNvSpPr>
            <a:spLocks noChangeArrowheads="1"/>
          </p:cNvSpPr>
          <p:nvPr/>
        </p:nvSpPr>
        <p:spPr bwMode="auto">
          <a:xfrm>
            <a:off x="1141985" y="5357826"/>
            <a:ext cx="6770710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ea typeface="굴림" pitchFamily="50" charset="-127"/>
            </a:endParaRPr>
          </a:p>
        </p:txBody>
      </p:sp>
      <p:pic>
        <p:nvPicPr>
          <p:cNvPr id="49" name="그림 13"/>
          <p:cNvPicPr>
            <a:picLocks noChangeAspect="1"/>
          </p:cNvPicPr>
          <p:nvPr/>
        </p:nvPicPr>
        <p:blipFill>
          <a:blip r:embed="rId3" cstate="print"/>
          <a:srcRect l="7639" t="49255" r="59572" b="5676"/>
          <a:stretch>
            <a:fillRect/>
          </a:stretch>
        </p:blipFill>
        <p:spPr bwMode="auto">
          <a:xfrm rot="19588965">
            <a:off x="572841" y="4859804"/>
            <a:ext cx="1046219" cy="87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직사각형 49"/>
          <p:cNvSpPr/>
          <p:nvPr/>
        </p:nvSpPr>
        <p:spPr>
          <a:xfrm>
            <a:off x="2278159" y="5284072"/>
            <a:ext cx="5579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인증 필수항목</a:t>
            </a:r>
            <a:r>
              <a:rPr lang="en-US" altLang="ko-KR" sz="20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0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정기 조사</a:t>
            </a:r>
            <a:r>
              <a:rPr lang="ko-KR" altLang="en-US" sz="2000" dirty="0" smtClean="0">
                <a:solidFill>
                  <a:srgbClr val="0070C0"/>
                </a:solidFill>
                <a:latin typeface="맑은 고딕"/>
                <a:ea typeface="맑은 고딕"/>
              </a:rPr>
              <a:t>∙</a:t>
            </a:r>
            <a:r>
              <a:rPr lang="ko-KR" altLang="en-US" sz="20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평가 </a:t>
            </a:r>
            <a:r>
              <a:rPr lang="en-US" altLang="ko-KR" sz="24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24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배 감점</a:t>
            </a:r>
            <a:endParaRPr lang="ko-KR" altLang="en-US" sz="2400" dirty="0">
              <a:solidFill>
                <a:srgbClr val="0070C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1" name="그림 13"/>
          <p:cNvPicPr>
            <a:picLocks noChangeAspect="1"/>
          </p:cNvPicPr>
          <p:nvPr/>
        </p:nvPicPr>
        <p:blipFill>
          <a:blip r:embed="rId3" cstate="print"/>
          <a:srcRect l="7639" t="49255" r="59572" b="5676"/>
          <a:stretch>
            <a:fillRect/>
          </a:stretch>
        </p:blipFill>
        <p:spPr bwMode="auto">
          <a:xfrm rot="19588965">
            <a:off x="653803" y="1859407"/>
            <a:ext cx="1046219" cy="87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2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3376</Words>
  <Application>Microsoft Office PowerPoint</Application>
  <PresentationFormat>화면 슬라이드 쇼(4:3)</PresentationFormat>
  <Paragraphs>601</Paragraphs>
  <Slides>39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39</vt:i4>
      </vt:variant>
    </vt:vector>
  </HeadingPairs>
  <TitlesOfParts>
    <vt:vector size="52" baseType="lpstr">
      <vt:lpstr>굴림</vt:lpstr>
      <vt:lpstr>HY헤드라인M</vt:lpstr>
      <vt:lpstr>맑은 고딕</vt:lpstr>
      <vt:lpstr>함초롬바탕</vt:lpstr>
      <vt:lpstr>Arial</vt:lpstr>
      <vt:lpstr>Wingdings</vt:lpstr>
      <vt:lpstr>10X10</vt:lpstr>
      <vt:lpstr>HY견고딕</vt:lpstr>
      <vt:lpstr>나눔고딕</vt:lpstr>
      <vt:lpstr>휴먼모음T</vt:lpstr>
      <vt:lpstr>HY수평선B</vt:lpstr>
      <vt:lpstr>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HACCP</dc:creator>
  <cp:lastModifiedBy>User</cp:lastModifiedBy>
  <cp:revision>165</cp:revision>
  <cp:lastPrinted>2020-01-28T11:05:35Z</cp:lastPrinted>
  <dcterms:created xsi:type="dcterms:W3CDTF">2020-01-04T02:39:07Z</dcterms:created>
  <dcterms:modified xsi:type="dcterms:W3CDTF">2020-02-12T01:29:24Z</dcterms:modified>
</cp:coreProperties>
</file>